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9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VY_12_Český jazyk_09, Párové souhlásky, ZŠ praktická, 5.r. -</a:t>
          </a:r>
          <a:r>
            <a:rPr lang="cs-CZ" sz="2000" dirty="0" smtClean="0"/>
            <a:t>TEMA</a:t>
          </a:r>
          <a:r>
            <a:rPr lang="cs-CZ" sz="2000" smtClean="0"/>
            <a:t>: Pravopis </a:t>
          </a:r>
          <a:r>
            <a:rPr lang="cs-CZ" sz="2000" dirty="0" smtClean="0"/>
            <a:t>v - f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Příbor, Dukelská 1346,příspěvková </a:t>
          </a:r>
          <a:r>
            <a:rPr lang="cs-CZ" sz="2000" dirty="0" err="1" smtClean="0"/>
            <a:t>org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Ivana </a:t>
          </a:r>
          <a:r>
            <a:rPr lang="cs-CZ" sz="1800" dirty="0" err="1" smtClean="0"/>
            <a:t>Klaudová</a:t>
          </a:r>
          <a:endParaRPr lang="cs-CZ" sz="1800" dirty="0" smtClean="0"/>
        </a:p>
        <a:p>
          <a:pPr algn="l" rtl="0"/>
          <a:r>
            <a:rPr lang="cs-CZ" sz="1800" dirty="0" smtClean="0"/>
            <a:t>VYTVOŘENO</a:t>
          </a:r>
          <a:r>
            <a:rPr lang="cs-CZ" sz="1800" smtClean="0"/>
            <a:t>: 10.11.2011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77B29215-00AC-40E1-8D9F-B9D0111E4321}" type="pres">
      <dgm:prSet presAssocID="{4C35D32F-0EAB-4CD7-82EE-45574DC2A586}" presName="vertSpace4" presStyleLbl="node1" presStyleIdx="2" presStyleCnt="4"/>
      <dgm:spPr/>
    </dgm:pt>
    <dgm:pt modelId="{E6BA7DEB-EE5F-4567-99F1-72BA04B66344}" type="pres">
      <dgm:prSet presAssocID="{4C35D32F-0EAB-4CD7-82EE-45574DC2A586}" presName="circle4" presStyleLbl="node1" presStyleIdx="3" presStyleCnt="4"/>
      <dgm:spPr/>
    </dgm:pt>
    <dgm:pt modelId="{AC9C00B9-F668-4AAA-97D2-E8633C1E44F4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EFF46D-857D-4AE4-927D-763B0BE912C8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74AFF0-CFE9-42FD-B7AC-9DF8F365EA0C}" type="presOf" srcId="{B651F6E3-6281-48DB-9319-2AEAFDAE7572}" destId="{6BB5E863-4638-4E1D-BFDE-399D028AC4ED}" srcOrd="1" destOrd="0" presId="urn:microsoft.com/office/officeart/2005/8/layout/target3"/>
    <dgm:cxn modelId="{AA8C70FF-EE93-4EAF-A5C8-773BC59E4A60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BDF99C4-737C-4593-9C5C-72FB779DB154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5E36A05-08D5-43B6-BBF5-9CCDF4F37241}" type="presOf" srcId="{D1B46980-6531-4606-95E6-44980827E919}" destId="{6140AFEC-043D-4C43-A2F9-D0F5331DF3A3}" srcOrd="0" destOrd="0" presId="urn:microsoft.com/office/officeart/2005/8/layout/target3"/>
    <dgm:cxn modelId="{7CEE03F5-6FAD-4283-A906-AE45B0384219}" type="presOf" srcId="{D1D4F407-5343-4D3F-B5B9-D407B03CAEB4}" destId="{AED2198E-93D5-4001-81B4-73124B309672}" srcOrd="1" destOrd="0" presId="urn:microsoft.com/office/officeart/2005/8/layout/target3"/>
    <dgm:cxn modelId="{F14A5E05-C31F-40EE-A394-023B34AFB41B}" type="presOf" srcId="{4C35D32F-0EAB-4CD7-82EE-45574DC2A586}" destId="{AC9C00B9-F668-4AAA-97D2-E8633C1E44F4}" srcOrd="0" destOrd="0" presId="urn:microsoft.com/office/officeart/2005/8/layout/target3"/>
    <dgm:cxn modelId="{41BCD8EE-AF4B-49D5-AA88-ECB77A34BD91}" type="presOf" srcId="{4C35D32F-0EAB-4CD7-82EE-45574DC2A586}" destId="{CBEFF46D-857D-4AE4-927D-763B0BE912C8}" srcOrd="1" destOrd="0" presId="urn:microsoft.com/office/officeart/2005/8/layout/target3"/>
    <dgm:cxn modelId="{2397F6A4-6F57-4491-AFA3-5D3DBB542A82}" type="presOf" srcId="{757F3AB3-0718-4624-B441-E567A8F0AB56}" destId="{333A1088-737F-45CB-B68E-254E46348037}" srcOrd="0" destOrd="0" presId="urn:microsoft.com/office/officeart/2005/8/layout/target3"/>
    <dgm:cxn modelId="{C7187BEA-74F2-4B87-A644-CD59884B7E08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0493F3D-583B-4F21-9572-0210E694B079}" type="presParOf" srcId="{333A1088-737F-45CB-B68E-254E46348037}" destId="{F5ABB229-8D3B-4694-996A-96F23CF14429}" srcOrd="0" destOrd="0" presId="urn:microsoft.com/office/officeart/2005/8/layout/target3"/>
    <dgm:cxn modelId="{019D71A4-6794-4A34-972E-D9DBF627A442}" type="presParOf" srcId="{333A1088-737F-45CB-B68E-254E46348037}" destId="{F41139FD-01EE-4571-8B17-4FB00FC51163}" srcOrd="1" destOrd="0" presId="urn:microsoft.com/office/officeart/2005/8/layout/target3"/>
    <dgm:cxn modelId="{306D32A7-3FAF-4C96-A575-9BEB05E155AB}" type="presParOf" srcId="{333A1088-737F-45CB-B68E-254E46348037}" destId="{D005CE8C-CC26-4C3E-AC11-E15060ECD759}" srcOrd="2" destOrd="0" presId="urn:microsoft.com/office/officeart/2005/8/layout/target3"/>
    <dgm:cxn modelId="{482AE974-CD74-43D8-83BE-19BFEE8364C5}" type="presParOf" srcId="{333A1088-737F-45CB-B68E-254E46348037}" destId="{2C702D82-9B77-49B7-9568-BB8EB47C3372}" srcOrd="3" destOrd="0" presId="urn:microsoft.com/office/officeart/2005/8/layout/target3"/>
    <dgm:cxn modelId="{8E47FA20-D953-4228-9BBF-A12DA1FF04C7}" type="presParOf" srcId="{333A1088-737F-45CB-B68E-254E46348037}" destId="{A52A0455-90FF-4808-ABD0-F02540D31D5A}" srcOrd="4" destOrd="0" presId="urn:microsoft.com/office/officeart/2005/8/layout/target3"/>
    <dgm:cxn modelId="{D4EB5C57-FB89-4FAE-9A58-AB6258516E76}" type="presParOf" srcId="{333A1088-737F-45CB-B68E-254E46348037}" destId="{6140AFEC-043D-4C43-A2F9-D0F5331DF3A3}" srcOrd="5" destOrd="0" presId="urn:microsoft.com/office/officeart/2005/8/layout/target3"/>
    <dgm:cxn modelId="{04F8ECEA-3B14-47A5-A1D3-EFD51CC72D51}" type="presParOf" srcId="{333A1088-737F-45CB-B68E-254E46348037}" destId="{9358AC05-5D7D-4327-9F80-1AD486AEA664}" srcOrd="6" destOrd="0" presId="urn:microsoft.com/office/officeart/2005/8/layout/target3"/>
    <dgm:cxn modelId="{637F2B64-5D88-41F9-A23B-EAA54F2C81B7}" type="presParOf" srcId="{333A1088-737F-45CB-B68E-254E46348037}" destId="{313FC574-E1CD-4FB4-B054-0B805CE0447D}" srcOrd="7" destOrd="0" presId="urn:microsoft.com/office/officeart/2005/8/layout/target3"/>
    <dgm:cxn modelId="{BC81BA82-8919-4549-8F27-F421EB0BDC6C}" type="presParOf" srcId="{333A1088-737F-45CB-B68E-254E46348037}" destId="{619D679B-A015-4ECF-8348-D1034C574F40}" srcOrd="8" destOrd="0" presId="urn:microsoft.com/office/officeart/2005/8/layout/target3"/>
    <dgm:cxn modelId="{C6CD8D21-8F1B-4209-851E-C03A0DF25606}" type="presParOf" srcId="{333A1088-737F-45CB-B68E-254E46348037}" destId="{77B29215-00AC-40E1-8D9F-B9D0111E4321}" srcOrd="9" destOrd="0" presId="urn:microsoft.com/office/officeart/2005/8/layout/target3"/>
    <dgm:cxn modelId="{F57C9FEE-5D23-40BD-9EEE-7D4250275BE5}" type="presParOf" srcId="{333A1088-737F-45CB-B68E-254E46348037}" destId="{E6BA7DEB-EE5F-4567-99F1-72BA04B66344}" srcOrd="10" destOrd="0" presId="urn:microsoft.com/office/officeart/2005/8/layout/target3"/>
    <dgm:cxn modelId="{C1A65C10-733B-4981-8C06-E189E453675A}" type="presParOf" srcId="{333A1088-737F-45CB-B68E-254E46348037}" destId="{AC9C00B9-F668-4AAA-97D2-E8633C1E44F4}" srcOrd="11" destOrd="0" presId="urn:microsoft.com/office/officeart/2005/8/layout/target3"/>
    <dgm:cxn modelId="{40691CED-4D18-487A-A461-8F58C30518E5}" type="presParOf" srcId="{333A1088-737F-45CB-B68E-254E46348037}" destId="{AED2198E-93D5-4001-81B4-73124B309672}" srcOrd="12" destOrd="0" presId="urn:microsoft.com/office/officeart/2005/8/layout/target3"/>
    <dgm:cxn modelId="{A53A92E3-4257-488F-A33C-C025D297CAB5}" type="presParOf" srcId="{333A1088-737F-45CB-B68E-254E46348037}" destId="{2BE915AB-18AA-4053-B92C-3BFC9ED204BB}" srcOrd="13" destOrd="0" presId="urn:microsoft.com/office/officeart/2005/8/layout/target3"/>
    <dgm:cxn modelId="{91B0E0B9-F4A8-45C0-8433-4B69B641C218}" type="presParOf" srcId="{333A1088-737F-45CB-B68E-254E46348037}" destId="{6BB5E863-4638-4E1D-BFDE-399D028AC4ED}" srcOrd="14" destOrd="0" presId="urn:microsoft.com/office/officeart/2005/8/layout/target3"/>
    <dgm:cxn modelId="{D9DD98AA-819C-43A0-A2CA-4AF8F1979D91}" type="presParOf" srcId="{333A1088-737F-45CB-B68E-254E46348037}" destId="{CBEFF46D-857D-4AE4-927D-763B0BE912C8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Příbor, Dukelská 1346,příspěvková </a:t>
          </a:r>
          <a:r>
            <a:rPr lang="cs-CZ" sz="2000" kern="1200" dirty="0" err="1" smtClean="0"/>
            <a:t>org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Ivana </a:t>
          </a:r>
          <a:r>
            <a:rPr lang="cs-CZ" sz="1800" kern="1200" dirty="0" err="1" smtClean="0"/>
            <a:t>Klaudová</a:t>
          </a:r>
          <a:endParaRPr lang="cs-CZ" sz="1800" kern="1200" dirty="0" smtClean="0"/>
        </a:p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</a:t>
          </a:r>
          <a:r>
            <a:rPr lang="cs-CZ" sz="1800" kern="1200" smtClean="0"/>
            <a:t>: 10.11.2011</a:t>
          </a:r>
          <a:endParaRPr lang="cs-CZ" sz="18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VY_12_Český jazyk_09, Párové souhlásky, ZŠ praktická, 5.r. -</a:t>
          </a:r>
          <a:r>
            <a:rPr lang="cs-CZ" sz="2000" kern="1200" dirty="0" smtClean="0"/>
            <a:t>TEMA</a:t>
          </a:r>
          <a:r>
            <a:rPr lang="cs-CZ" sz="2000" kern="1200" smtClean="0"/>
            <a:t>: Pravopis </a:t>
          </a:r>
          <a:r>
            <a:rPr lang="cs-CZ" sz="2000" kern="1200" dirty="0" smtClean="0"/>
            <a:t>v - f</a:t>
          </a:r>
          <a:endParaRPr lang="cs-CZ" sz="2000" kern="1200" dirty="0"/>
        </a:p>
      </dsp:txBody>
      <dsp:txXfrm>
        <a:off x="1273857" y="1082778"/>
        <a:ext cx="6498543" cy="541389"/>
      </dsp:txXfrm>
    </dsp:sp>
    <dsp:sp modelId="{E6BA7DEB-EE5F-4567-99F1-72BA04B66344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9C00B9-F668-4AAA-97D2-E8633C1E44F4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333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32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227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731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8209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212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435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88396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0709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533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6809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66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71668571"/>
              </p:ext>
            </p:extLst>
          </p:nvPr>
        </p:nvGraphicFramePr>
        <p:xfrm>
          <a:off x="539552" y="936041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71141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269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Procvičování psaní párových souhlásek na konci a uvnitř slov. Procvičení pravopisu </a:t>
            </a:r>
            <a:r>
              <a:rPr lang="cs-CZ" dirty="0" smtClean="0"/>
              <a:t>v </a:t>
            </a:r>
            <a:r>
              <a:rPr lang="cs-CZ" dirty="0"/>
              <a:t>nebo </a:t>
            </a:r>
            <a:r>
              <a:rPr lang="cs-CZ" dirty="0" smtClean="0"/>
              <a:t>f.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Tvoření věta ze slov </a:t>
            </a:r>
            <a:r>
              <a:rPr lang="cs-CZ" dirty="0"/>
              <a:t>slov, která obsahují </a:t>
            </a:r>
            <a:r>
              <a:rPr lang="cs-CZ" dirty="0" smtClean="0"/>
              <a:t>v </a:t>
            </a:r>
            <a:r>
              <a:rPr lang="cs-CZ" dirty="0"/>
              <a:t>nebo </a:t>
            </a:r>
            <a:r>
              <a:rPr lang="cs-CZ" dirty="0" smtClean="0"/>
              <a:t>f. </a:t>
            </a:r>
            <a:r>
              <a:rPr lang="cs-CZ" dirty="0"/>
              <a:t>Zdůvodňování pravopisu pomocí „hodně </a:t>
            </a:r>
            <a:r>
              <a:rPr lang="cs-CZ" dirty="0" smtClean="0"/>
              <a:t>pávů“.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Při pilotáži byl procvičen </a:t>
            </a:r>
            <a:r>
              <a:rPr lang="cs-CZ"/>
              <a:t>pravopis </a:t>
            </a:r>
            <a:r>
              <a:rPr lang="cs-CZ" smtClean="0"/>
              <a:t>v </a:t>
            </a:r>
            <a:r>
              <a:rPr lang="cs-CZ"/>
              <a:t>nebo </a:t>
            </a:r>
            <a:r>
              <a:rPr lang="cs-CZ" dirty="0"/>
              <a:t>f</a:t>
            </a:r>
            <a:r>
              <a:rPr lang="cs-CZ" smtClean="0"/>
              <a:t>, </a:t>
            </a:r>
            <a:r>
              <a:rPr lang="cs-CZ" dirty="0" smtClean="0"/>
              <a:t>rozvíjena zraková percepce </a:t>
            </a:r>
            <a:r>
              <a:rPr lang="cs-CZ" dirty="0"/>
              <a:t>a na závěr </a:t>
            </a:r>
            <a:r>
              <a:rPr lang="cs-CZ" dirty="0" smtClean="0"/>
              <a:t>žáci rádi vyplnili křížovku.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0688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Utvoř ze slov věty (každá věta má jinou barvu) a všimni si slov, ve kterých píšeme v nebo f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18298" y="1764432"/>
            <a:ext cx="1368152" cy="449109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739689" y="2530917"/>
            <a:ext cx="1368152" cy="4534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těle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724128" y="3441576"/>
            <a:ext cx="1339044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Páv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87461" y="2755776"/>
            <a:ext cx="136815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léka.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055613" y="3441576"/>
            <a:ext cx="1368152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pochází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851920" y="3212976"/>
            <a:ext cx="1368152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860032" y="2213541"/>
            <a:ext cx="136815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Koupil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047318" y="4509120"/>
            <a:ext cx="1368152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proudí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695020" y="4442347"/>
            <a:ext cx="1368152" cy="533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borůvkový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631940" y="4215618"/>
            <a:ext cx="1368152" cy="4534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jsem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21563" y="4036787"/>
            <a:ext cx="1368152" cy="4572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rád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974049" y="5291310"/>
            <a:ext cx="1339044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rev.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503548" y="4737720"/>
            <a:ext cx="1368152" cy="4572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hrabavý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718149" y="2795489"/>
            <a:ext cx="1368152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č</a:t>
            </a:r>
            <a:r>
              <a:rPr lang="cs-CZ" dirty="0" smtClean="0"/>
              <a:t>lověka 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861568" y="1625676"/>
            <a:ext cx="1368152" cy="4572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Mám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1542602" y="5546644"/>
            <a:ext cx="1368152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Indie.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3379466" y="5591205"/>
            <a:ext cx="1368152" cy="453459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oláč.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7215572" y="3441576"/>
            <a:ext cx="1339044" cy="4572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7201018" y="4288229"/>
            <a:ext cx="1368152" cy="533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láhev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7063172" y="5241693"/>
            <a:ext cx="1339044" cy="4572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ták.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2731394" y="1849162"/>
            <a:ext cx="1368152" cy="4572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Koroptev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263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Autofit/>
          </a:bodyPr>
          <a:lstStyle/>
          <a:p>
            <a:r>
              <a:rPr lang="cs-CZ" sz="3600" dirty="0"/>
              <a:t>Napiš slovo, kterým si zdůvodníš pravopis, podle vzoru: hodně </a:t>
            </a:r>
            <a:r>
              <a:rPr lang="cs-CZ" sz="3600" dirty="0" smtClean="0"/>
              <a:t>pávů </a:t>
            </a:r>
            <a:r>
              <a:rPr lang="cs-CZ" sz="3600" dirty="0"/>
              <a:t>a doplň </a:t>
            </a:r>
            <a:r>
              <a:rPr lang="cs-CZ" sz="3600" dirty="0" smtClean="0"/>
              <a:t>v </a:t>
            </a:r>
            <a:r>
              <a:rPr lang="cs-CZ" sz="3600" dirty="0"/>
              <a:t>- f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Vzor: </a:t>
            </a:r>
            <a:r>
              <a:rPr lang="cs-CZ" dirty="0" smtClean="0">
                <a:solidFill>
                  <a:srgbClr val="00B050"/>
                </a:solidFill>
              </a:rPr>
              <a:t>páv  </a:t>
            </a:r>
            <a:r>
              <a:rPr lang="cs-CZ" u="sng" dirty="0" smtClean="0">
                <a:solidFill>
                  <a:srgbClr val="0070C0"/>
                </a:solidFill>
              </a:rPr>
              <a:t>pávů</a:t>
            </a:r>
            <a:endParaRPr lang="cs-CZ" u="sng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ko</a:t>
            </a:r>
            <a:r>
              <a:rPr lang="cs-CZ" dirty="0" smtClean="0">
                <a:solidFill>
                  <a:srgbClr val="00B050"/>
                </a:solidFill>
              </a:rPr>
              <a:t> _       </a:t>
            </a:r>
            <a:r>
              <a:rPr lang="cs-CZ" dirty="0" smtClean="0">
                <a:solidFill>
                  <a:srgbClr val="0070C0"/>
                </a:solidFill>
              </a:rPr>
              <a:t>__________    </a:t>
            </a:r>
            <a:r>
              <a:rPr lang="cs-CZ" dirty="0" err="1" smtClean="0">
                <a:solidFill>
                  <a:srgbClr val="00B050"/>
                </a:solidFill>
              </a:rPr>
              <a:t>fotogra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>_  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Rudol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>_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</a:t>
            </a:r>
            <a:r>
              <a:rPr lang="cs-CZ" dirty="0" err="1" smtClean="0">
                <a:solidFill>
                  <a:srgbClr val="00B050"/>
                </a:solidFill>
              </a:rPr>
              <a:t>odě</a:t>
            </a:r>
            <a:r>
              <a:rPr lang="cs-CZ" dirty="0" smtClean="0">
                <a:solidFill>
                  <a:srgbClr val="00B050"/>
                </a:solidFill>
              </a:rPr>
              <a:t>_  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chlé</a:t>
            </a:r>
            <a:r>
              <a:rPr lang="cs-CZ" dirty="0" smtClean="0">
                <a:solidFill>
                  <a:srgbClr val="00B050"/>
                </a:solidFill>
              </a:rPr>
              <a:t> _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</a:t>
            </a:r>
            <a:r>
              <a:rPr lang="cs-CZ" dirty="0" err="1" smtClean="0">
                <a:solidFill>
                  <a:srgbClr val="00B050"/>
                </a:solidFill>
              </a:rPr>
              <a:t>le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>_       </a:t>
            </a:r>
            <a:r>
              <a:rPr lang="cs-CZ" dirty="0" smtClean="0">
                <a:solidFill>
                  <a:srgbClr val="00B050"/>
                </a:solidFill>
              </a:rPr>
              <a:t>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hou </a:t>
            </a:r>
            <a:r>
              <a:rPr lang="cs-CZ" dirty="0">
                <a:solidFill>
                  <a:srgbClr val="00B050"/>
                </a:solidFill>
              </a:rPr>
              <a:t>_  </a:t>
            </a:r>
            <a:r>
              <a:rPr lang="cs-CZ" dirty="0" smtClean="0">
                <a:solidFill>
                  <a:srgbClr val="00B050"/>
                </a:solidFill>
              </a:rPr>
              <a:t>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</a:t>
            </a:r>
            <a:r>
              <a:rPr lang="cs-CZ" dirty="0" err="1" smtClean="0">
                <a:solidFill>
                  <a:srgbClr val="00B050"/>
                </a:solidFill>
              </a:rPr>
              <a:t>Václa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>_     </a:t>
            </a:r>
            <a:r>
              <a:rPr lang="cs-CZ" dirty="0" smtClean="0">
                <a:solidFill>
                  <a:srgbClr val="00B050"/>
                </a:solidFill>
              </a:rPr>
              <a:t>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7686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dirty="0"/>
              <a:t>Napiš slovo, kterým si zdůvodníš pravopis, podle vzoru: hodně </a:t>
            </a:r>
            <a:r>
              <a:rPr lang="cs-CZ" sz="3200" dirty="0" smtClean="0"/>
              <a:t>větví </a:t>
            </a:r>
            <a:r>
              <a:rPr lang="cs-CZ" sz="3200" dirty="0"/>
              <a:t>a doplň v - f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Vzor: </a:t>
            </a:r>
            <a:r>
              <a:rPr lang="cs-CZ" dirty="0" smtClean="0">
                <a:solidFill>
                  <a:srgbClr val="00B050"/>
                </a:solidFill>
              </a:rPr>
              <a:t>větev  </a:t>
            </a:r>
            <a:r>
              <a:rPr lang="cs-CZ" u="sng" dirty="0" smtClean="0">
                <a:solidFill>
                  <a:srgbClr val="0070C0"/>
                </a:solidFill>
              </a:rPr>
              <a:t>větví</a:t>
            </a:r>
            <a:endParaRPr lang="cs-CZ" u="sng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láhe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>_    </a:t>
            </a:r>
            <a:r>
              <a:rPr lang="cs-CZ" dirty="0" smtClean="0">
                <a:solidFill>
                  <a:srgbClr val="0070C0"/>
                </a:solidFill>
              </a:rPr>
              <a:t>__________    </a:t>
            </a:r>
            <a:r>
              <a:rPr lang="cs-CZ" dirty="0" err="1" smtClean="0">
                <a:solidFill>
                  <a:srgbClr val="00B050"/>
                </a:solidFill>
              </a:rPr>
              <a:t>koropte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>_   </a:t>
            </a:r>
            <a:r>
              <a:rPr lang="cs-CZ" dirty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ředke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>_  </a:t>
            </a:r>
            <a:r>
              <a:rPr lang="cs-CZ" dirty="0">
                <a:solidFill>
                  <a:srgbClr val="0070C0"/>
                </a:solidFill>
              </a:rPr>
              <a:t>__________</a:t>
            </a:r>
            <a:r>
              <a:rPr lang="cs-CZ" dirty="0">
                <a:solidFill>
                  <a:srgbClr val="00B050"/>
                </a:solidFill>
              </a:rPr>
              <a:t>    </a:t>
            </a:r>
            <a:r>
              <a:rPr lang="cs-CZ" dirty="0" err="1">
                <a:solidFill>
                  <a:srgbClr val="00B050"/>
                </a:solidFill>
              </a:rPr>
              <a:t>věte</a:t>
            </a:r>
            <a:r>
              <a:rPr lang="cs-CZ" dirty="0">
                <a:solidFill>
                  <a:srgbClr val="00B050"/>
                </a:solidFill>
              </a:rPr>
              <a:t>_          </a:t>
            </a:r>
            <a:r>
              <a:rPr lang="cs-CZ" dirty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kone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>_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</a:t>
            </a:r>
            <a:r>
              <a:rPr lang="cs-CZ" dirty="0" err="1" smtClean="0">
                <a:solidFill>
                  <a:srgbClr val="00B050"/>
                </a:solidFill>
              </a:rPr>
              <a:t>mrke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>_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>
                <a:solidFill>
                  <a:srgbClr val="00B050"/>
                </a:solidFill>
              </a:rPr>
              <a:t>v</a:t>
            </a:r>
            <a:r>
              <a:rPr lang="cs-CZ" dirty="0" err="1" smtClean="0">
                <a:solidFill>
                  <a:srgbClr val="00B050"/>
                </a:solidFill>
              </a:rPr>
              <a:t>ike</a:t>
            </a:r>
            <a:r>
              <a:rPr lang="cs-CZ" dirty="0" smtClean="0">
                <a:solidFill>
                  <a:srgbClr val="00B050"/>
                </a:solidFill>
              </a:rPr>
              <a:t> _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</a:t>
            </a:r>
            <a:r>
              <a:rPr lang="cs-CZ" dirty="0" err="1" smtClean="0">
                <a:solidFill>
                  <a:srgbClr val="00B050"/>
                </a:solidFill>
              </a:rPr>
              <a:t>tyke</a:t>
            </a:r>
            <a:r>
              <a:rPr lang="cs-CZ" dirty="0" smtClean="0">
                <a:solidFill>
                  <a:srgbClr val="00B050"/>
                </a:solidFill>
              </a:rPr>
              <a:t> _ 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5389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dirty="0"/>
              <a:t>Napiš slovo, kterým si zdůvodníš pravopis, podle vzoru: hodně </a:t>
            </a:r>
            <a:r>
              <a:rPr lang="cs-CZ" sz="3200" dirty="0" smtClean="0"/>
              <a:t>borůvek </a:t>
            </a:r>
            <a:r>
              <a:rPr lang="cs-CZ" sz="3200" dirty="0"/>
              <a:t>a doplň v - f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Vzor: </a:t>
            </a:r>
            <a:r>
              <a:rPr lang="cs-CZ" dirty="0" smtClean="0">
                <a:solidFill>
                  <a:srgbClr val="00B050"/>
                </a:solidFill>
              </a:rPr>
              <a:t>borůvka  </a:t>
            </a:r>
            <a:r>
              <a:rPr lang="cs-CZ" u="sng" dirty="0" smtClean="0">
                <a:solidFill>
                  <a:srgbClr val="0070C0"/>
                </a:solidFill>
              </a:rPr>
              <a:t>borůvek</a:t>
            </a:r>
            <a:endParaRPr lang="cs-CZ" u="sng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vola </a:t>
            </a:r>
            <a:r>
              <a:rPr lang="cs-CZ" dirty="0">
                <a:solidFill>
                  <a:srgbClr val="00B050"/>
                </a:solidFill>
              </a:rPr>
              <a:t>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   </a:t>
            </a:r>
            <a:r>
              <a:rPr lang="cs-CZ" dirty="0" smtClean="0">
                <a:solidFill>
                  <a:srgbClr val="0070C0"/>
                </a:solidFill>
              </a:rPr>
              <a:t>__________    </a:t>
            </a:r>
            <a:r>
              <a:rPr lang="cs-CZ" dirty="0" err="1" smtClean="0">
                <a:solidFill>
                  <a:srgbClr val="00B050"/>
                </a:solidFill>
              </a:rPr>
              <a:t>podší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>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</a:t>
            </a:r>
            <a:r>
              <a:rPr lang="cs-CZ" dirty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zásu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>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</a:t>
            </a:r>
            <a:r>
              <a:rPr lang="cs-CZ" dirty="0" err="1" smtClean="0">
                <a:solidFill>
                  <a:srgbClr val="00B050"/>
                </a:solidFill>
              </a:rPr>
              <a:t>lá</a:t>
            </a:r>
            <a:r>
              <a:rPr lang="cs-CZ" dirty="0" smtClean="0">
                <a:solidFill>
                  <a:srgbClr val="00B050"/>
                </a:solidFill>
              </a:rPr>
              <a:t>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       </a:t>
            </a:r>
            <a:r>
              <a:rPr lang="cs-CZ" dirty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fotogra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>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</a:t>
            </a:r>
            <a:r>
              <a:rPr lang="cs-CZ" dirty="0">
                <a:solidFill>
                  <a:srgbClr val="0070C0"/>
                </a:solidFill>
              </a:rPr>
              <a:t>__________</a:t>
            </a:r>
            <a:r>
              <a:rPr lang="cs-CZ" dirty="0">
                <a:solidFill>
                  <a:srgbClr val="00B050"/>
                </a:solidFill>
              </a:rPr>
              <a:t>  </a:t>
            </a:r>
            <a:r>
              <a:rPr lang="cs-CZ" dirty="0" err="1" smtClean="0">
                <a:solidFill>
                  <a:srgbClr val="00B050"/>
                </a:solidFill>
              </a:rPr>
              <a:t>dí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>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žáro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>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</a:t>
            </a:r>
            <a:r>
              <a:rPr lang="cs-CZ" dirty="0" err="1" smtClean="0">
                <a:solidFill>
                  <a:srgbClr val="00B050"/>
                </a:solidFill>
              </a:rPr>
              <a:t>polé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>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58688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Když vyřešíš doplňovačku, zjistíš název vodního ptáka.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504052969"/>
              </p:ext>
            </p:extLst>
          </p:nvPr>
        </p:nvGraphicFramePr>
        <p:xfrm>
          <a:off x="457200" y="1600200"/>
          <a:ext cx="4038601" cy="44930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943"/>
                <a:gridCol w="576943"/>
                <a:gridCol w="576943"/>
                <a:gridCol w="576943"/>
                <a:gridCol w="576943"/>
                <a:gridCol w="576943"/>
                <a:gridCol w="576943"/>
              </a:tblGrid>
              <a:tr h="64187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64187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64187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6418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64187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64187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6418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457200" indent="-457200">
              <a:buAutoNum type="arabicPeriod"/>
            </a:pPr>
            <a:r>
              <a:rPr lang="cs-CZ" dirty="0"/>
              <a:t>Tekutina proudící v lidském těle.</a:t>
            </a:r>
          </a:p>
          <a:p>
            <a:pPr marL="514350" indent="-514350">
              <a:buAutoNum type="arabicPeriod"/>
            </a:pPr>
            <a:endParaRPr lang="cs-CZ" dirty="0"/>
          </a:p>
          <a:p>
            <a:pPr marL="514350" indent="-514350">
              <a:buAutoNum type="arabicPeriod"/>
            </a:pPr>
            <a:r>
              <a:rPr lang="cs-CZ" dirty="0"/>
              <a:t>Nádoba na zalévání.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  <a:p>
            <a:pPr marL="514350" indent="-514350">
              <a:buAutoNum type="arabicPeriod"/>
            </a:pPr>
            <a:r>
              <a:rPr lang="cs-CZ" dirty="0"/>
              <a:t>Příbytek dobytka.</a:t>
            </a:r>
          </a:p>
          <a:p>
            <a:pPr marL="514350" indent="-514350">
              <a:buAutoNum type="arabicPeriod"/>
            </a:pPr>
            <a:endParaRPr lang="cs-CZ" dirty="0"/>
          </a:p>
          <a:p>
            <a:pPr marL="514350" indent="-514350">
              <a:buAutoNum type="arabicPeriod"/>
            </a:pPr>
            <a:r>
              <a:rPr lang="cs-CZ" dirty="0"/>
              <a:t>Černý pták.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  <a:p>
            <a:pPr marL="514350" indent="-514350">
              <a:buAutoNum type="arabicPeriod"/>
            </a:pPr>
            <a:r>
              <a:rPr lang="cs-CZ" dirty="0"/>
              <a:t>Železo je…………..</a:t>
            </a:r>
          </a:p>
          <a:p>
            <a:pPr marL="514350" indent="-514350">
              <a:buAutoNum type="arabicPeriod"/>
            </a:pPr>
            <a:endParaRPr lang="cs-CZ" dirty="0"/>
          </a:p>
          <a:p>
            <a:pPr marL="514350" indent="-514350">
              <a:buAutoNum type="arabicPeriod"/>
            </a:pPr>
            <a:r>
              <a:rPr lang="cs-CZ" dirty="0"/>
              <a:t>Oranžová kořenová zelenina.</a:t>
            </a:r>
          </a:p>
          <a:p>
            <a:pPr marL="514350" indent="-514350">
              <a:buAutoNum type="arabicPeriod"/>
            </a:pPr>
            <a:endParaRPr lang="cs-CZ" dirty="0"/>
          </a:p>
          <a:p>
            <a:pPr marL="514350" indent="-514350">
              <a:buAutoNum type="arabicPeriod"/>
            </a:pPr>
            <a:r>
              <a:rPr lang="cs-CZ" dirty="0"/>
              <a:t>Malá Eva.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5078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Řešení doplňovačky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686136986"/>
              </p:ext>
            </p:extLst>
          </p:nvPr>
        </p:nvGraphicFramePr>
        <p:xfrm>
          <a:off x="457200" y="1600200"/>
          <a:ext cx="4038601" cy="44930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943"/>
                <a:gridCol w="576943"/>
                <a:gridCol w="576943"/>
                <a:gridCol w="576943"/>
                <a:gridCol w="576943"/>
                <a:gridCol w="576943"/>
                <a:gridCol w="576943"/>
              </a:tblGrid>
              <a:tr h="641871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64187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K</a:t>
                      </a:r>
                      <a:endParaRPr lang="cs-CZ" b="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V</a:t>
                      </a:r>
                      <a:endParaRPr lang="cs-CZ" b="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64187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6418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64187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V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64187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641871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cs-CZ" sz="1800" dirty="0" smtClean="0"/>
              <a:t>Tekutina proudící v lidském těle.</a:t>
            </a:r>
          </a:p>
          <a:p>
            <a:pPr marL="514350" indent="-514350">
              <a:buAutoNum type="arabicPeriod"/>
            </a:pPr>
            <a:endParaRPr lang="cs-CZ" sz="1800" dirty="0"/>
          </a:p>
          <a:p>
            <a:pPr marL="514350" indent="-514350">
              <a:buAutoNum type="arabicPeriod"/>
            </a:pPr>
            <a:r>
              <a:rPr lang="cs-CZ" sz="1800" dirty="0" smtClean="0"/>
              <a:t>Nádoba na zalévání.</a:t>
            </a:r>
          </a:p>
          <a:p>
            <a:pPr marL="514350" indent="-514350">
              <a:buAutoNum type="arabicPeriod"/>
            </a:pPr>
            <a:endParaRPr lang="cs-CZ" sz="1800" dirty="0"/>
          </a:p>
          <a:p>
            <a:pPr marL="514350" indent="-514350">
              <a:buAutoNum type="arabicPeriod"/>
            </a:pPr>
            <a:r>
              <a:rPr lang="cs-CZ" sz="1800" dirty="0" smtClean="0"/>
              <a:t>Příbytek dobytka.</a:t>
            </a:r>
          </a:p>
          <a:p>
            <a:pPr marL="514350" indent="-514350">
              <a:buAutoNum type="arabicPeriod"/>
            </a:pPr>
            <a:endParaRPr lang="cs-CZ" sz="1800" dirty="0"/>
          </a:p>
          <a:p>
            <a:pPr marL="514350" indent="-514350">
              <a:buAutoNum type="arabicPeriod"/>
            </a:pPr>
            <a:r>
              <a:rPr lang="cs-CZ" sz="1800" dirty="0" smtClean="0"/>
              <a:t>Černý pták.</a:t>
            </a:r>
          </a:p>
          <a:p>
            <a:pPr marL="514350" indent="-514350">
              <a:buAutoNum type="arabicPeriod"/>
            </a:pPr>
            <a:endParaRPr lang="cs-CZ" sz="1800" dirty="0"/>
          </a:p>
          <a:p>
            <a:pPr marL="514350" indent="-514350">
              <a:buAutoNum type="arabicPeriod"/>
            </a:pPr>
            <a:r>
              <a:rPr lang="cs-CZ" sz="1800" dirty="0" smtClean="0"/>
              <a:t>Železo je…………..</a:t>
            </a:r>
          </a:p>
          <a:p>
            <a:pPr marL="514350" indent="-514350">
              <a:buAutoNum type="arabicPeriod"/>
            </a:pPr>
            <a:endParaRPr lang="cs-CZ" sz="1800" dirty="0"/>
          </a:p>
          <a:p>
            <a:pPr marL="514350" indent="-514350">
              <a:buAutoNum type="arabicPeriod"/>
            </a:pPr>
            <a:r>
              <a:rPr lang="cs-CZ" sz="1800" dirty="0" smtClean="0"/>
              <a:t>Oranžová kořenová zelenina.</a:t>
            </a:r>
          </a:p>
          <a:p>
            <a:pPr marL="514350" indent="-514350">
              <a:buAutoNum type="arabicPeriod"/>
            </a:pPr>
            <a:endParaRPr lang="cs-CZ" sz="1800" dirty="0"/>
          </a:p>
          <a:p>
            <a:pPr marL="514350" indent="-514350">
              <a:buAutoNum type="arabicPeriod"/>
            </a:pPr>
            <a:r>
              <a:rPr lang="cs-CZ" sz="1800" dirty="0" smtClean="0"/>
              <a:t>Malá Eva.</a:t>
            </a:r>
          </a:p>
          <a:p>
            <a:pPr marL="514350" indent="-514350">
              <a:buAutoNum type="arabicPeriod"/>
            </a:pPr>
            <a:endParaRPr lang="cs-CZ" sz="1800" dirty="0"/>
          </a:p>
          <a:p>
            <a:pPr marL="514350" indent="-514350">
              <a:buAutoNum type="arabicPeriod"/>
            </a:pPr>
            <a:endParaRPr lang="cs-CZ" sz="1800" dirty="0" smtClean="0"/>
          </a:p>
          <a:p>
            <a:pPr marL="514350" indent="-514350">
              <a:buAutoNum type="arabicPeriod"/>
            </a:pPr>
            <a:endParaRPr lang="cs-CZ" sz="1800" dirty="0"/>
          </a:p>
          <a:p>
            <a:pPr marL="514350" indent="-514350">
              <a:buAutoNum type="arabicPeriod"/>
            </a:pPr>
            <a:endParaRPr lang="cs-CZ" sz="1800" dirty="0" smtClean="0"/>
          </a:p>
          <a:p>
            <a:pPr marL="514350" indent="-514350">
              <a:buAutoNum type="arabicPeriod"/>
            </a:pPr>
            <a:endParaRPr lang="cs-CZ" sz="2000" dirty="0"/>
          </a:p>
          <a:p>
            <a:pPr marL="514350" indent="-514350">
              <a:buAutoNum type="arabicPeriod"/>
            </a:pPr>
            <a:endParaRPr lang="cs-CZ" sz="2000" dirty="0" smtClean="0"/>
          </a:p>
          <a:p>
            <a:pPr marL="514350" indent="-514350">
              <a:buAutoNum type="arabicPeriod"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514350" indent="-514350">
              <a:buAutoNum type="arabicPeriod"/>
            </a:pPr>
            <a:endParaRPr lang="cs-CZ" sz="2000" dirty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9018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Citace a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800" dirty="0"/>
              <a:t>BOREJOVÁ, Stanislava. </a:t>
            </a:r>
            <a:r>
              <a:rPr lang="cs-CZ" sz="1800" i="1" dirty="0"/>
              <a:t>Český jazyk pro 5. ročník zvláštní školy</a:t>
            </a:r>
            <a:r>
              <a:rPr lang="cs-CZ" sz="1800" dirty="0"/>
              <a:t>. 1. Praha : SEPTIMA, 1995. Jak vyslovujeme a píšeme souhlásky uvnitř a na konci slova?, s. </a:t>
            </a:r>
            <a:r>
              <a:rPr lang="cs-CZ" sz="1800" dirty="0" smtClean="0"/>
              <a:t>29,30.</a:t>
            </a: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Obrázky: klipart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7643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416</Words>
  <Application>Microsoft Office PowerPoint</Application>
  <PresentationFormat>Předvádění na obrazovce (4:3)</PresentationFormat>
  <Paragraphs>133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Utvoř ze slov věty (každá věta má jinou barvu) a všimni si slov, ve kterých píšeme v nebo f</vt:lpstr>
      <vt:lpstr>Napiš slovo, kterým si zdůvodníš pravopis, podle vzoru: hodně pávů a doplň v - f</vt:lpstr>
      <vt:lpstr>Napiš slovo, kterým si zdůvodníš pravopis, podle vzoru: hodně větví a doplň v - f</vt:lpstr>
      <vt:lpstr>Napiš slovo, kterým si zdůvodníš pravopis, podle vzoru: hodně borůvek a doplň v - f</vt:lpstr>
      <vt:lpstr>Když vyřešíš doplňovačku, zjistíš název vodního ptáka.</vt:lpstr>
      <vt:lpstr>Řešení doplňovačky</vt:lpstr>
      <vt:lpstr>Citace a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PC-08MK</dc:creator>
  <cp:lastModifiedBy>PC-08M7</cp:lastModifiedBy>
  <cp:revision>18</cp:revision>
  <dcterms:created xsi:type="dcterms:W3CDTF">2011-10-30T13:49:42Z</dcterms:created>
  <dcterms:modified xsi:type="dcterms:W3CDTF">2013-06-01T16:07:40Z</dcterms:modified>
</cp:coreProperties>
</file>