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59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jazyk_10, Párové souhlásky, ZŠ praktická, 5.r. -</a:t>
          </a:r>
          <a:r>
            <a:rPr lang="cs-CZ" sz="2000" dirty="0" smtClean="0"/>
            <a:t>TEMA</a:t>
          </a:r>
          <a:r>
            <a:rPr lang="cs-CZ" sz="2000" smtClean="0"/>
            <a:t>: Pravopis </a:t>
          </a:r>
          <a:r>
            <a:rPr lang="cs-CZ" sz="2000" dirty="0" smtClean="0"/>
            <a:t>z </a:t>
          </a:r>
          <a:r>
            <a:rPr lang="cs-CZ" sz="2000" smtClean="0"/>
            <a:t>- 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Klaudová</a:t>
          </a:r>
          <a:endParaRPr lang="cs-CZ" sz="2000" dirty="0" smtClean="0"/>
        </a:p>
        <a:p>
          <a:pPr algn="l" rtl="0"/>
          <a:r>
            <a:rPr lang="cs-CZ" sz="2000" dirty="0" smtClean="0"/>
            <a:t>VYTVOŘENO</a:t>
          </a:r>
          <a:r>
            <a:rPr lang="cs-CZ" sz="2000" smtClean="0"/>
            <a:t>: 16.11.2011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4AFF0-CFE9-42FD-B7AC-9DF8F365EA0C}" type="presOf" srcId="{B651F6E3-6281-48DB-9319-2AEAFDAE7572}" destId="{6BB5E863-4638-4E1D-BFDE-399D028AC4ED}" srcOrd="1" destOrd="0" presId="urn:microsoft.com/office/officeart/2005/8/layout/target3"/>
    <dgm:cxn modelId="{AA8C70FF-EE93-4EAF-A5C8-773BC59E4A6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DF99C4-737C-4593-9C5C-72FB779DB15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5E36A05-08D5-43B6-BBF5-9CCDF4F37241}" type="presOf" srcId="{D1B46980-6531-4606-95E6-44980827E919}" destId="{6140AFEC-043D-4C43-A2F9-D0F5331DF3A3}" srcOrd="0" destOrd="0" presId="urn:microsoft.com/office/officeart/2005/8/layout/target3"/>
    <dgm:cxn modelId="{7CEE03F5-6FAD-4283-A906-AE45B0384219}" type="presOf" srcId="{D1D4F407-5343-4D3F-B5B9-D407B03CAEB4}" destId="{AED2198E-93D5-4001-81B4-73124B309672}" srcOrd="1" destOrd="0" presId="urn:microsoft.com/office/officeart/2005/8/layout/target3"/>
    <dgm:cxn modelId="{F14A5E05-C31F-40EE-A394-023B34AFB41B}" type="presOf" srcId="{4C35D32F-0EAB-4CD7-82EE-45574DC2A586}" destId="{AC9C00B9-F668-4AAA-97D2-E8633C1E44F4}" srcOrd="0" destOrd="0" presId="urn:microsoft.com/office/officeart/2005/8/layout/target3"/>
    <dgm:cxn modelId="{41BCD8EE-AF4B-49D5-AA88-ECB77A34BD91}" type="presOf" srcId="{4C35D32F-0EAB-4CD7-82EE-45574DC2A586}" destId="{CBEFF46D-857D-4AE4-927D-763B0BE912C8}" srcOrd="1" destOrd="0" presId="urn:microsoft.com/office/officeart/2005/8/layout/target3"/>
    <dgm:cxn modelId="{2397F6A4-6F57-4491-AFA3-5D3DBB542A82}" type="presOf" srcId="{757F3AB3-0718-4624-B441-E567A8F0AB56}" destId="{333A1088-737F-45CB-B68E-254E46348037}" srcOrd="0" destOrd="0" presId="urn:microsoft.com/office/officeart/2005/8/layout/target3"/>
    <dgm:cxn modelId="{C7187BEA-74F2-4B87-A644-CD59884B7E0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493F3D-583B-4F21-9572-0210E694B079}" type="presParOf" srcId="{333A1088-737F-45CB-B68E-254E46348037}" destId="{F5ABB229-8D3B-4694-996A-96F23CF14429}" srcOrd="0" destOrd="0" presId="urn:microsoft.com/office/officeart/2005/8/layout/target3"/>
    <dgm:cxn modelId="{019D71A4-6794-4A34-972E-D9DBF627A442}" type="presParOf" srcId="{333A1088-737F-45CB-B68E-254E46348037}" destId="{F41139FD-01EE-4571-8B17-4FB00FC51163}" srcOrd="1" destOrd="0" presId="urn:microsoft.com/office/officeart/2005/8/layout/target3"/>
    <dgm:cxn modelId="{306D32A7-3FAF-4C96-A575-9BEB05E155AB}" type="presParOf" srcId="{333A1088-737F-45CB-B68E-254E46348037}" destId="{D005CE8C-CC26-4C3E-AC11-E15060ECD759}" srcOrd="2" destOrd="0" presId="urn:microsoft.com/office/officeart/2005/8/layout/target3"/>
    <dgm:cxn modelId="{482AE974-CD74-43D8-83BE-19BFEE8364C5}" type="presParOf" srcId="{333A1088-737F-45CB-B68E-254E46348037}" destId="{2C702D82-9B77-49B7-9568-BB8EB47C3372}" srcOrd="3" destOrd="0" presId="urn:microsoft.com/office/officeart/2005/8/layout/target3"/>
    <dgm:cxn modelId="{8E47FA20-D953-4228-9BBF-A12DA1FF04C7}" type="presParOf" srcId="{333A1088-737F-45CB-B68E-254E46348037}" destId="{A52A0455-90FF-4808-ABD0-F02540D31D5A}" srcOrd="4" destOrd="0" presId="urn:microsoft.com/office/officeart/2005/8/layout/target3"/>
    <dgm:cxn modelId="{D4EB5C57-FB89-4FAE-9A58-AB6258516E76}" type="presParOf" srcId="{333A1088-737F-45CB-B68E-254E46348037}" destId="{6140AFEC-043D-4C43-A2F9-D0F5331DF3A3}" srcOrd="5" destOrd="0" presId="urn:microsoft.com/office/officeart/2005/8/layout/target3"/>
    <dgm:cxn modelId="{04F8ECEA-3B14-47A5-A1D3-EFD51CC72D51}" type="presParOf" srcId="{333A1088-737F-45CB-B68E-254E46348037}" destId="{9358AC05-5D7D-4327-9F80-1AD486AEA664}" srcOrd="6" destOrd="0" presId="urn:microsoft.com/office/officeart/2005/8/layout/target3"/>
    <dgm:cxn modelId="{637F2B64-5D88-41F9-A23B-EAA54F2C81B7}" type="presParOf" srcId="{333A1088-737F-45CB-B68E-254E46348037}" destId="{313FC574-E1CD-4FB4-B054-0B805CE0447D}" srcOrd="7" destOrd="0" presId="urn:microsoft.com/office/officeart/2005/8/layout/target3"/>
    <dgm:cxn modelId="{BC81BA82-8919-4549-8F27-F421EB0BDC6C}" type="presParOf" srcId="{333A1088-737F-45CB-B68E-254E46348037}" destId="{619D679B-A015-4ECF-8348-D1034C574F40}" srcOrd="8" destOrd="0" presId="urn:microsoft.com/office/officeart/2005/8/layout/target3"/>
    <dgm:cxn modelId="{C6CD8D21-8F1B-4209-851E-C03A0DF25606}" type="presParOf" srcId="{333A1088-737F-45CB-B68E-254E46348037}" destId="{77B29215-00AC-40E1-8D9F-B9D0111E4321}" srcOrd="9" destOrd="0" presId="urn:microsoft.com/office/officeart/2005/8/layout/target3"/>
    <dgm:cxn modelId="{F57C9FEE-5D23-40BD-9EEE-7D4250275BE5}" type="presParOf" srcId="{333A1088-737F-45CB-B68E-254E46348037}" destId="{E6BA7DEB-EE5F-4567-99F1-72BA04B66344}" srcOrd="10" destOrd="0" presId="urn:microsoft.com/office/officeart/2005/8/layout/target3"/>
    <dgm:cxn modelId="{C1A65C10-733B-4981-8C06-E189E453675A}" type="presParOf" srcId="{333A1088-737F-45CB-B68E-254E46348037}" destId="{AC9C00B9-F668-4AAA-97D2-E8633C1E44F4}" srcOrd="11" destOrd="0" presId="urn:microsoft.com/office/officeart/2005/8/layout/target3"/>
    <dgm:cxn modelId="{40691CED-4D18-487A-A461-8F58C30518E5}" type="presParOf" srcId="{333A1088-737F-45CB-B68E-254E46348037}" destId="{AED2198E-93D5-4001-81B4-73124B309672}" srcOrd="12" destOrd="0" presId="urn:microsoft.com/office/officeart/2005/8/layout/target3"/>
    <dgm:cxn modelId="{A53A92E3-4257-488F-A33C-C025D297CAB5}" type="presParOf" srcId="{333A1088-737F-45CB-B68E-254E46348037}" destId="{2BE915AB-18AA-4053-B92C-3BFC9ED204BB}" srcOrd="13" destOrd="0" presId="urn:microsoft.com/office/officeart/2005/8/layout/target3"/>
    <dgm:cxn modelId="{91B0E0B9-F4A8-45C0-8433-4B69B641C218}" type="presParOf" srcId="{333A1088-737F-45CB-B68E-254E46348037}" destId="{6BB5E863-4638-4E1D-BFDE-399D028AC4ED}" srcOrd="14" destOrd="0" presId="urn:microsoft.com/office/officeart/2005/8/layout/target3"/>
    <dgm:cxn modelId="{D9DD98AA-819C-43A0-A2CA-4AF8F1979D91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</a:t>
          </a:r>
          <a:r>
            <a:rPr lang="cs-CZ" sz="2000" kern="1200" dirty="0" err="1" smtClean="0"/>
            <a:t>Klaudová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</a:t>
          </a:r>
          <a:r>
            <a:rPr lang="cs-CZ" sz="2000" kern="1200" smtClean="0"/>
            <a:t>: 16.11.2011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jazyk_10, Párové souhlásky, ZŠ praktická, 5.r. -</a:t>
          </a:r>
          <a:r>
            <a:rPr lang="cs-CZ" sz="2000" kern="1200" dirty="0" smtClean="0"/>
            <a:t>TEMA</a:t>
          </a:r>
          <a:r>
            <a:rPr lang="cs-CZ" sz="2000" kern="1200" smtClean="0"/>
            <a:t>: Pravopis </a:t>
          </a:r>
          <a:r>
            <a:rPr lang="cs-CZ" sz="2000" kern="1200" dirty="0" smtClean="0"/>
            <a:t>z </a:t>
          </a:r>
          <a:r>
            <a:rPr lang="cs-CZ" sz="2000" kern="1200" smtClean="0"/>
            <a:t>- s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333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2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2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731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820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212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43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39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07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3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09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7094502"/>
              </p:ext>
            </p:extLst>
          </p:nvPr>
        </p:nvGraphicFramePr>
        <p:xfrm>
          <a:off x="539552" y="93604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7114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6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Procvičování psaní párových souhlásek na konci a uvnitř slov. Procvičení pravopisu </a:t>
            </a:r>
            <a:r>
              <a:rPr lang="cs-CZ" dirty="0" smtClean="0"/>
              <a:t>z </a:t>
            </a:r>
            <a:r>
              <a:rPr lang="cs-CZ" dirty="0"/>
              <a:t>nebo </a:t>
            </a:r>
            <a:r>
              <a:rPr lang="cs-CZ" dirty="0" smtClean="0"/>
              <a:t>s.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Pojmenovávání obrázků (zraková percepce) a psaní slov</a:t>
            </a:r>
            <a:r>
              <a:rPr lang="cs-CZ" dirty="0"/>
              <a:t>, </a:t>
            </a:r>
            <a:r>
              <a:rPr lang="cs-CZ" dirty="0" smtClean="0"/>
              <a:t>přesunování slov, která </a:t>
            </a:r>
            <a:r>
              <a:rPr lang="cs-CZ" dirty="0"/>
              <a:t>obsahují </a:t>
            </a:r>
            <a:r>
              <a:rPr lang="cs-CZ" dirty="0" smtClean="0"/>
              <a:t>z </a:t>
            </a:r>
            <a:r>
              <a:rPr lang="cs-CZ" dirty="0"/>
              <a:t>nebo </a:t>
            </a:r>
            <a:r>
              <a:rPr lang="cs-CZ" dirty="0" smtClean="0"/>
              <a:t>s.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 </a:t>
            </a:r>
            <a:r>
              <a:rPr lang="cs-CZ" dirty="0"/>
              <a:t>pilotáži byl procvičen </a:t>
            </a:r>
            <a:r>
              <a:rPr lang="cs-CZ"/>
              <a:t>pravopis </a:t>
            </a:r>
            <a:r>
              <a:rPr lang="cs-CZ" smtClean="0"/>
              <a:t>z </a:t>
            </a:r>
            <a:r>
              <a:rPr lang="cs-CZ"/>
              <a:t>nebo </a:t>
            </a:r>
            <a:r>
              <a:rPr lang="cs-CZ" dirty="0"/>
              <a:t>s</a:t>
            </a:r>
            <a:r>
              <a:rPr lang="cs-CZ" smtClean="0"/>
              <a:t>, </a:t>
            </a:r>
            <a:r>
              <a:rPr lang="cs-CZ" dirty="0" smtClean="0"/>
              <a:t>žáci opravili záměrné chyby v textu </a:t>
            </a:r>
            <a:r>
              <a:rPr lang="cs-CZ" dirty="0"/>
              <a:t>a na závěr byl využit poslední </a:t>
            </a:r>
            <a:r>
              <a:rPr lang="cs-CZ" dirty="0" err="1"/>
              <a:t>slide</a:t>
            </a:r>
            <a:r>
              <a:rPr lang="cs-CZ" dirty="0"/>
              <a:t> jako </a:t>
            </a:r>
            <a:r>
              <a:rPr lang="cs-CZ" dirty="0" smtClean="0"/>
              <a:t>diktát, při kterém byla ověřena znalost učiva.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59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obrázky, napiš správně</a:t>
            </a:r>
            <a:br>
              <a:rPr lang="cs-CZ" dirty="0" smtClean="0"/>
            </a:br>
            <a:r>
              <a:rPr lang="cs-CZ" dirty="0" smtClean="0"/>
              <a:t> z nebo s, řekni si hodně…….</a:t>
            </a:r>
            <a:endParaRPr lang="cs-CZ" dirty="0"/>
          </a:p>
        </p:txBody>
      </p:sp>
      <p:pic>
        <p:nvPicPr>
          <p:cNvPr id="1026" name="Picture 2" descr="C:\Users\PC-08MK\AppData\Local\Microsoft\Windows\Temporary Internet Files\Content.IE5\S7687CZ2\MP90032109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468760" cy="130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8MK\AppData\Local\Microsoft\Windows\Temporary Internet Files\Content.IE5\S7687CZ2\MC90044145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9" y="1700809"/>
            <a:ext cx="158417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8MK\AppData\Local\Microsoft\Windows\Temporary Internet Files\Content.IE5\K0O7W0UI\MC900281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700809"/>
            <a:ext cx="1656185" cy="13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S7687CZ2\MP9003996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00810"/>
            <a:ext cx="174122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-08MK\AppData\Local\Microsoft\Windows\Temporary Internet Files\Content.IE5\AM1I8PN9\MP9003866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93096"/>
            <a:ext cx="182879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08MK\AppData\Local\Microsoft\Windows\Temporary Internet Files\Content.IE5\AM1I8PN9\MP9004036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49080"/>
            <a:ext cx="147616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3135021" y="3927055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Users\PC-08MK\AppData\Local\Microsoft\Windows\Temporary Internet Files\Content.IE5\AM1I8PN9\MC9000386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345" y="4158030"/>
            <a:ext cx="1415491" cy="148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08MK\AppData\Local\Microsoft\Windows\Temporary Internet Files\Content.IE5\DE4CGPLA\MP90038722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27055"/>
            <a:ext cx="1741220" cy="1756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395536" y="3717032"/>
            <a:ext cx="80059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5536" y="6453336"/>
            <a:ext cx="80059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316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/>
              <a:t>Pojmenuj obrázky, napiš správně</a:t>
            </a:r>
            <a:br>
              <a:rPr lang="cs-CZ" dirty="0"/>
            </a:br>
            <a:r>
              <a:rPr lang="cs-CZ" dirty="0"/>
              <a:t> z nebo s, </a:t>
            </a:r>
            <a:r>
              <a:rPr lang="cs-CZ" dirty="0" smtClean="0"/>
              <a:t>pomoz si jiným tvarem slova</a:t>
            </a:r>
            <a:endParaRPr lang="cs-CZ" dirty="0"/>
          </a:p>
        </p:txBody>
      </p:sp>
      <p:pic>
        <p:nvPicPr>
          <p:cNvPr id="2050" name="Picture 2" descr="C:\Users\PC-08MK\AppData\Local\Microsoft\Windows\Temporary Internet Files\Content.IE5\K0O7W0UI\MP9004015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165618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08MK\AppData\Local\Microsoft\Windows\Temporary Internet Files\Content.IE5\AM1I8PN9\MC900280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799"/>
            <a:ext cx="1728192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-08MK\AppData\Local\Microsoft\Windows\Temporary Internet Files\Content.IE5\DE4CGPLA\MP9004228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374" y="1520787"/>
            <a:ext cx="1656184" cy="162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08MK\AppData\Local\Microsoft\Windows\Temporary Internet Files\Content.IE5\AM1I8PN9\MP9004448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20787"/>
            <a:ext cx="1658880" cy="162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08MK\AppData\Local\Microsoft\Windows\Temporary Internet Files\Content.IE5\K0O7W0UI\MP9001806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65618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08MK\AppData\Local\Microsoft\Windows\Temporary Internet Files\Content.IE5\DE4CGPLA\MC900358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149080"/>
            <a:ext cx="184525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-08MK\AppData\Local\Microsoft\Windows\Temporary Internet Files\Content.IE5\DE4CGPLA\MC9002461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69302"/>
            <a:ext cx="1872208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C-08MK\AppData\Local\Microsoft\Windows\Temporary Internet Files\Content.IE5\S7687CZ2\MC900149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4149079"/>
            <a:ext cx="1658881" cy="158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95536" y="4005064"/>
            <a:ext cx="8283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1520" y="6453336"/>
            <a:ext cx="8427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6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z nebo s, slova se „s“ přesuň vlevo, slova se „z“ vpravo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21" name="Zástupný symbol pro obsah 20"/>
          <p:cNvSpPr>
            <a:spLocks noGrp="1"/>
          </p:cNvSpPr>
          <p:nvPr>
            <p:ph sz="half" idx="2"/>
          </p:nvPr>
        </p:nvSpPr>
        <p:spPr>
          <a:solidFill>
            <a:srgbClr val="FF00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91975" y="3999981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opi__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15774" y="2649603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r</a:t>
            </a:r>
            <a:r>
              <a:rPr lang="cs-CZ" dirty="0" err="1" smtClean="0"/>
              <a:t>ozhla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791975" y="3409675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ou</a:t>
            </a:r>
            <a:r>
              <a:rPr lang="cs-CZ" dirty="0" smtClean="0"/>
              <a:t>__</a:t>
            </a:r>
            <a:r>
              <a:rPr lang="cs-CZ" dirty="0" err="1" smtClean="0"/>
              <a:t>ky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15774" y="1849518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m</a:t>
            </a:r>
            <a:r>
              <a:rPr lang="cs-CZ" dirty="0" err="1" smtClean="0"/>
              <a:t>rá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810409" y="2704989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s</a:t>
            </a:r>
            <a:r>
              <a:rPr lang="cs-CZ" dirty="0" err="1" smtClean="0"/>
              <a:t>te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444971" y="3409675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h</a:t>
            </a:r>
            <a:r>
              <a:rPr lang="cs-CZ" dirty="0" err="1" smtClean="0"/>
              <a:t>my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444971" y="5445224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n</a:t>
            </a:r>
            <a:r>
              <a:rPr lang="cs-CZ" dirty="0" err="1" smtClean="0"/>
              <a:t>ále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91975" y="4722231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ú</a:t>
            </a:r>
            <a:r>
              <a:rPr lang="cs-CZ" dirty="0" smtClean="0"/>
              <a:t>raz__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444971" y="3999981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v</a:t>
            </a:r>
            <a:r>
              <a:rPr lang="cs-CZ" dirty="0" err="1" smtClean="0"/>
              <a:t>ychá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454246" y="4678288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bra__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796136" y="5445224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v</a:t>
            </a:r>
            <a:r>
              <a:rPr lang="cs-CZ" dirty="0" err="1" smtClean="0"/>
              <a:t>la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785257" y="1859798"/>
            <a:ext cx="1634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h</a:t>
            </a:r>
            <a:r>
              <a:rPr lang="cs-CZ" dirty="0" err="1" smtClean="0"/>
              <a:t>la</a:t>
            </a:r>
            <a:r>
              <a:rPr lang="cs-CZ" dirty="0" smtClean="0"/>
              <a:t>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63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Oprav chyby v textu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Ahoj Zusko,</a:t>
            </a:r>
          </a:p>
          <a:p>
            <a:pPr marL="0" indent="0">
              <a:buNone/>
            </a:pPr>
            <a:r>
              <a:rPr lang="cs-CZ" dirty="0" smtClean="0"/>
              <a:t>Nejdu na </a:t>
            </a:r>
            <a:r>
              <a:rPr lang="cs-CZ" dirty="0" err="1" smtClean="0"/>
              <a:t>prochásku</a:t>
            </a:r>
            <a:r>
              <a:rPr lang="cs-CZ" dirty="0" smtClean="0"/>
              <a:t>, protože jsem měla </a:t>
            </a:r>
            <a:r>
              <a:rPr lang="cs-CZ" dirty="0" err="1" smtClean="0"/>
              <a:t>úras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Jela jsem na kole po </a:t>
            </a:r>
            <a:r>
              <a:rPr lang="cs-CZ" dirty="0" err="1" smtClean="0"/>
              <a:t>úské</a:t>
            </a:r>
            <a:r>
              <a:rPr lang="cs-CZ" dirty="0" smtClean="0"/>
              <a:t> a </a:t>
            </a:r>
            <a:r>
              <a:rPr lang="cs-CZ" dirty="0" err="1" smtClean="0"/>
              <a:t>kluské</a:t>
            </a:r>
            <a:r>
              <a:rPr lang="cs-CZ" dirty="0" smtClean="0"/>
              <a:t> stezce,  narazila jsem do </a:t>
            </a:r>
            <a:r>
              <a:rPr lang="cs-CZ" dirty="0" err="1" smtClean="0"/>
              <a:t>břísky</a:t>
            </a:r>
            <a:r>
              <a:rPr lang="cs-CZ" dirty="0" smtClean="0"/>
              <a:t> a zranila si nos. Pošli mi nějaké </a:t>
            </a:r>
            <a:r>
              <a:rPr lang="cs-CZ" dirty="0" err="1" smtClean="0"/>
              <a:t>heské</a:t>
            </a:r>
            <a:r>
              <a:rPr lang="cs-CZ" dirty="0" smtClean="0"/>
              <a:t> </a:t>
            </a:r>
            <a:r>
              <a:rPr lang="cs-CZ" dirty="0" err="1" smtClean="0"/>
              <a:t>obrásky</a:t>
            </a:r>
            <a:r>
              <a:rPr lang="cs-CZ" dirty="0" smtClean="0"/>
              <a:t> z té vycházky.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Tvoje </a:t>
            </a:r>
            <a:r>
              <a:rPr lang="cs-CZ" dirty="0" err="1" smtClean="0"/>
              <a:t>Stázka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55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z nebo s, můžeš napsat jako diktát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/>
              <a:t>Blí</a:t>
            </a:r>
            <a:r>
              <a:rPr lang="cs-CZ" sz="3600" dirty="0" smtClean="0"/>
              <a:t>__</a:t>
            </a:r>
            <a:r>
              <a:rPr lang="cs-CZ" sz="3600" dirty="0" err="1" smtClean="0"/>
              <a:t>ký</a:t>
            </a:r>
            <a:r>
              <a:rPr lang="cs-CZ" sz="3600" dirty="0" smtClean="0"/>
              <a:t> člověk, </a:t>
            </a:r>
            <a:r>
              <a:rPr lang="cs-CZ" sz="3600" dirty="0" err="1" smtClean="0"/>
              <a:t>kou</a:t>
            </a:r>
            <a:r>
              <a:rPr lang="cs-CZ" sz="3600" dirty="0" smtClean="0"/>
              <a:t>__</a:t>
            </a:r>
            <a:r>
              <a:rPr lang="cs-CZ" sz="3600" dirty="0" err="1" smtClean="0"/>
              <a:t>ky</a:t>
            </a:r>
            <a:r>
              <a:rPr lang="cs-CZ" sz="3600" dirty="0" smtClean="0"/>
              <a:t> dortu, de__</a:t>
            </a:r>
            <a:r>
              <a:rPr lang="cs-CZ" sz="3600" dirty="0" err="1" smtClean="0"/>
              <a:t>ka</a:t>
            </a: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stolu, třpytivé </a:t>
            </a:r>
            <a:r>
              <a:rPr lang="cs-CZ" sz="3600" dirty="0" err="1" smtClean="0"/>
              <a:t>řetí</a:t>
            </a:r>
            <a:r>
              <a:rPr lang="cs-CZ" sz="3600" dirty="0" smtClean="0"/>
              <a:t>__</a:t>
            </a:r>
            <a:r>
              <a:rPr lang="cs-CZ" sz="3600" dirty="0" err="1" smtClean="0"/>
              <a:t>ky</a:t>
            </a:r>
            <a:r>
              <a:rPr lang="cs-CZ" sz="3600" dirty="0" smtClean="0"/>
              <a:t>, he__</a:t>
            </a:r>
            <a:r>
              <a:rPr lang="cs-CZ" sz="3600" dirty="0" err="1" smtClean="0"/>
              <a:t>ké</a:t>
            </a:r>
            <a:r>
              <a:rPr lang="cs-CZ" sz="3600" dirty="0" smtClean="0"/>
              <a:t> </a:t>
            </a:r>
            <a:r>
              <a:rPr lang="cs-CZ" sz="3600" dirty="0" err="1" smtClean="0"/>
              <a:t>obrá</a:t>
            </a:r>
            <a:r>
              <a:rPr lang="cs-CZ" sz="3600" dirty="0" smtClean="0"/>
              <a:t>__</a:t>
            </a:r>
            <a:r>
              <a:rPr lang="cs-CZ" sz="3600" dirty="0" err="1" smtClean="0"/>
              <a:t>ky</a:t>
            </a:r>
            <a:r>
              <a:rPr lang="cs-CZ" sz="3600" dirty="0" smtClean="0"/>
              <a:t>, </a:t>
            </a:r>
          </a:p>
          <a:p>
            <a:pPr marL="0" indent="0">
              <a:buNone/>
            </a:pPr>
            <a:r>
              <a:rPr lang="cs-CZ" sz="3600" dirty="0" smtClean="0"/>
              <a:t>pravidelná </a:t>
            </a:r>
            <a:r>
              <a:rPr lang="cs-CZ" sz="3600" dirty="0" err="1" smtClean="0"/>
              <a:t>dochá</a:t>
            </a:r>
            <a:r>
              <a:rPr lang="cs-CZ" sz="3600" dirty="0" smtClean="0"/>
              <a:t>__</a:t>
            </a:r>
            <a:r>
              <a:rPr lang="cs-CZ" sz="3600" dirty="0" err="1" smtClean="0"/>
              <a:t>ka</a:t>
            </a:r>
            <a:r>
              <a:rPr lang="cs-CZ" sz="3600" dirty="0" smtClean="0"/>
              <a:t>, ní__</a:t>
            </a:r>
            <a:r>
              <a:rPr lang="cs-CZ" sz="3600" dirty="0" err="1" smtClean="0"/>
              <a:t>ký</a:t>
            </a:r>
            <a:r>
              <a:rPr lang="cs-CZ" sz="3600" dirty="0" smtClean="0"/>
              <a:t> start,pře__</a:t>
            </a:r>
            <a:r>
              <a:rPr lang="cs-CZ" sz="3600" dirty="0" err="1" smtClean="0"/>
              <a:t>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 u bot, </a:t>
            </a:r>
            <a:r>
              <a:rPr lang="cs-CZ" sz="3600" dirty="0" err="1" smtClean="0"/>
              <a:t>lí</a:t>
            </a:r>
            <a:r>
              <a:rPr lang="cs-CZ" sz="3600" dirty="0" smtClean="0"/>
              <a:t>__</a:t>
            </a:r>
            <a:r>
              <a:rPr lang="cs-CZ" sz="3600" dirty="0" err="1" smtClean="0"/>
              <a:t>kový</a:t>
            </a:r>
            <a:r>
              <a:rPr lang="cs-CZ" sz="3600" dirty="0"/>
              <a:t> </a:t>
            </a:r>
            <a:r>
              <a:rPr lang="cs-CZ" sz="3600" dirty="0" smtClean="0"/>
              <a:t>ořech, všetečná </a:t>
            </a:r>
            <a:r>
              <a:rPr lang="cs-CZ" sz="3600" dirty="0" err="1" smtClean="0"/>
              <a:t>Zr</a:t>
            </a:r>
            <a:r>
              <a:rPr lang="cs-CZ" sz="3600" dirty="0" smtClean="0"/>
              <a:t>__</a:t>
            </a:r>
            <a:r>
              <a:rPr lang="cs-CZ" sz="3600" dirty="0" err="1" smtClean="0"/>
              <a:t>ka</a:t>
            </a:r>
            <a:r>
              <a:rPr lang="cs-CZ" sz="3600" dirty="0" smtClean="0"/>
              <a:t>, </a:t>
            </a:r>
          </a:p>
          <a:p>
            <a:pPr marL="0" indent="0">
              <a:buNone/>
            </a:pPr>
            <a:r>
              <a:rPr lang="cs-CZ" sz="3600" dirty="0" smtClean="0"/>
              <a:t>šťastný </a:t>
            </a:r>
            <a:r>
              <a:rPr lang="cs-CZ" sz="3600" dirty="0" err="1" smtClean="0"/>
              <a:t>vítě</a:t>
            </a:r>
            <a:r>
              <a:rPr lang="cs-CZ" sz="3600" dirty="0" smtClean="0"/>
              <a:t>__, veliký </a:t>
            </a:r>
            <a:r>
              <a:rPr lang="cs-CZ" sz="3600" dirty="0" err="1" smtClean="0"/>
              <a:t>mrá</a:t>
            </a:r>
            <a:r>
              <a:rPr lang="cs-CZ" sz="3600" dirty="0" smtClean="0"/>
              <a:t>__.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1963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a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eriod"/>
            </a:pPr>
            <a:r>
              <a:rPr lang="cs-CZ" sz="1800" dirty="0" smtClean="0"/>
              <a:t>BOREJOVÁ</a:t>
            </a:r>
            <a:r>
              <a:rPr lang="cs-CZ" sz="1800" dirty="0"/>
              <a:t>, Stanislava. </a:t>
            </a:r>
            <a:r>
              <a:rPr lang="cs-CZ" sz="1800" i="1" dirty="0"/>
              <a:t>Český jazyk pro 5. ročník zvláštní školy</a:t>
            </a:r>
            <a:r>
              <a:rPr lang="cs-CZ" sz="1800" dirty="0"/>
              <a:t>. 1. Praha : SEPTIMA, 1995. Jak vyslovujeme a píšeme souhlásky uvnitř a na konci slova?, s. </a:t>
            </a:r>
            <a:r>
              <a:rPr lang="cs-CZ" sz="1800" dirty="0" smtClean="0"/>
              <a:t>31,32.</a:t>
            </a:r>
          </a:p>
          <a:p>
            <a:pPr>
              <a:buAutoNum type="arabicPeriod"/>
            </a:pPr>
            <a:r>
              <a:rPr lang="cs-CZ" sz="1800" dirty="0"/>
              <a:t>BLUMENTRITTOVÁ, Vlasta; BUKÁČKOVÁ, Jaroslava. </a:t>
            </a:r>
            <a:r>
              <a:rPr lang="cs-CZ" sz="1800" i="1" dirty="0"/>
              <a:t>Český jazyk zábavně 3. ročník</a:t>
            </a:r>
            <a:r>
              <a:rPr lang="cs-CZ" sz="1800" dirty="0"/>
              <a:t>. [</a:t>
            </a:r>
            <a:r>
              <a:rPr lang="cs-CZ" sz="1800" dirty="0" err="1"/>
              <a:t>s.l</a:t>
            </a:r>
            <a:r>
              <a:rPr lang="cs-CZ" sz="1800" dirty="0"/>
              <a:t>.] : BLUG, [1999]. 94 s. ISBN 80-85635-98-4.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Obrázky: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9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307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Pojmenuj obrázky, napiš správně  z nebo s, řekni si hodně…….</vt:lpstr>
      <vt:lpstr>Pojmenuj obrázky, napiš správně  z nebo s, pomoz si jiným tvarem slova</vt:lpstr>
      <vt:lpstr>Doplň z nebo s, slova se „s“ přesuň vlevo, slova se „z“ vpravo</vt:lpstr>
      <vt:lpstr>Oprav chyby v textu</vt:lpstr>
      <vt:lpstr>Doplň z nebo s, můžeš napsat jako diktát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22</cp:revision>
  <dcterms:created xsi:type="dcterms:W3CDTF">2011-10-30T13:49:42Z</dcterms:created>
  <dcterms:modified xsi:type="dcterms:W3CDTF">2013-06-01T16:07:14Z</dcterms:modified>
</cp:coreProperties>
</file>