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47"/>
  </p:notesMasterIdLst>
  <p:sldIdLst>
    <p:sldId id="256" r:id="rId2"/>
    <p:sldId id="313" r:id="rId3"/>
    <p:sldId id="322" r:id="rId4"/>
    <p:sldId id="321" r:id="rId5"/>
    <p:sldId id="289" r:id="rId6"/>
    <p:sldId id="290" r:id="rId7"/>
    <p:sldId id="323" r:id="rId8"/>
    <p:sldId id="281" r:id="rId9"/>
    <p:sldId id="282" r:id="rId10"/>
    <p:sldId id="314" r:id="rId11"/>
    <p:sldId id="283" r:id="rId12"/>
    <p:sldId id="319" r:id="rId13"/>
    <p:sldId id="284" r:id="rId14"/>
    <p:sldId id="285" r:id="rId15"/>
    <p:sldId id="286" r:id="rId16"/>
    <p:sldId id="318" r:id="rId17"/>
    <p:sldId id="320" r:id="rId18"/>
    <p:sldId id="287" r:id="rId19"/>
    <p:sldId id="315" r:id="rId20"/>
    <p:sldId id="288" r:id="rId21"/>
    <p:sldId id="297" r:id="rId22"/>
    <p:sldId id="291" r:id="rId23"/>
    <p:sldId id="292" r:id="rId24"/>
    <p:sldId id="293" r:id="rId25"/>
    <p:sldId id="294" r:id="rId26"/>
    <p:sldId id="316" r:id="rId27"/>
    <p:sldId id="324" r:id="rId28"/>
    <p:sldId id="325" r:id="rId29"/>
    <p:sldId id="295" r:id="rId30"/>
    <p:sldId id="302" r:id="rId31"/>
    <p:sldId id="309" r:id="rId32"/>
    <p:sldId id="310" r:id="rId33"/>
    <p:sldId id="303" r:id="rId34"/>
    <p:sldId id="296" r:id="rId35"/>
    <p:sldId id="304" r:id="rId36"/>
    <p:sldId id="298" r:id="rId37"/>
    <p:sldId id="299" r:id="rId38"/>
    <p:sldId id="300" r:id="rId39"/>
    <p:sldId id="301" r:id="rId40"/>
    <p:sldId id="305" r:id="rId41"/>
    <p:sldId id="307" r:id="rId42"/>
    <p:sldId id="306" r:id="rId43"/>
    <p:sldId id="317" r:id="rId44"/>
    <p:sldId id="311" r:id="rId45"/>
    <p:sldId id="312" r:id="rId4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409" autoAdjust="0"/>
  </p:normalViewPr>
  <p:slideViewPr>
    <p:cSldViewPr>
      <p:cViewPr>
        <p:scale>
          <a:sx n="75" d="100"/>
          <a:sy n="75" d="100"/>
        </p:scale>
        <p:origin x="-1236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44561E-79A9-4881-82DC-5361EE598C01}" type="datetimeFigureOut">
              <a:rPr lang="en-GB" smtClean="0"/>
              <a:t>13/05/2013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E533DD-4391-4FBD-B348-D5BB6547DB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867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33DD-4391-4FBD-B348-D5BB6547DB7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973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Window</a:t>
            </a:r>
            <a:r>
              <a:rPr lang="cs-CZ" baseline="0" dirty="0" smtClean="0"/>
              <a:t> on </a:t>
            </a:r>
            <a:r>
              <a:rPr lang="cs-CZ" baseline="0" dirty="0" err="1" smtClean="0"/>
              <a:t>Britain</a:t>
            </a:r>
            <a:r>
              <a:rPr lang="cs-CZ" baseline="0" dirty="0" smtClean="0"/>
              <a:t>: U7 (</a:t>
            </a:r>
            <a:r>
              <a:rPr lang="cs-CZ" baseline="0" dirty="0" err="1" smtClean="0"/>
              <a:t>total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time</a:t>
            </a:r>
            <a:r>
              <a:rPr lang="cs-CZ" baseline="0" smtClean="0"/>
              <a:t>: 6:12)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33DD-4391-4FBD-B348-D5BB6547DB7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1909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 err="1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Leoš</a:t>
            </a:r>
            <a:r>
              <a:rPr lang="en-GB" sz="1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1200" b="1" dirty="0" err="1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Janáček</a:t>
            </a:r>
            <a:r>
              <a:rPr lang="en-GB" sz="1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sz="1200" b="1" dirty="0" smtClean="0">
              <a:solidFill>
                <a:srgbClr val="FF00FF"/>
              </a:solidFill>
              <a:latin typeface="Georgia" pitchFamily="18" charset="0"/>
              <a:cs typeface="Times New Roman" pitchFamily="18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last decade of his life: The Cunning Little Vixen, the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Makropoulus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Case, From the House of the Dead, the Ballad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Blaník,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33DD-4391-4FBD-B348-D5BB6547DB7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7281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http://learnenglishteens.britishcouncil.org/english-skills-practice/read-your-level/graffiti-and-street-art-level-1</a:t>
            </a:r>
          </a:p>
          <a:p>
            <a:r>
              <a:rPr lang="cs-CZ" dirty="0" err="1" smtClean="0"/>
              <a:t>Reading</a:t>
            </a:r>
            <a:r>
              <a:rPr lang="cs-CZ" baseline="0" dirty="0" smtClean="0"/>
              <a:t> + </a:t>
            </a:r>
            <a:r>
              <a:rPr lang="cs-CZ" baseline="0" dirty="0" err="1" smtClean="0"/>
              <a:t>Comprehension</a:t>
            </a:r>
            <a:r>
              <a:rPr lang="cs-CZ" baseline="0" dirty="0" smtClean="0"/>
              <a:t> + </a:t>
            </a:r>
            <a:r>
              <a:rPr lang="cs-CZ" baseline="0" dirty="0" err="1" smtClean="0"/>
              <a:t>optional</a:t>
            </a:r>
            <a:r>
              <a:rPr lang="cs-CZ" baseline="0" dirty="0" smtClean="0"/>
              <a:t> </a:t>
            </a:r>
            <a:r>
              <a:rPr lang="cs-CZ" baseline="0" smtClean="0"/>
              <a:t>worsksheets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33DD-4391-4FBD-B348-D5BB6547DB7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65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ald8.oxfordlearnersdictionaries.com/dictionary/woodwind" TargetMode="External"/><Relationship Id="rId2" Type="http://schemas.openxmlformats.org/officeDocument/2006/relationships/hyperlink" Target="http://oald8.oxfordlearnersdictionaries.com/dictionary/brass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oald8.oxfordlearnersdictionaries.com/dictionary/percussion" TargetMode="External"/><Relationship Id="rId4" Type="http://schemas.openxmlformats.org/officeDocument/2006/relationships/hyperlink" Target="http://www.learnersdictionary.com/search/stringed+instrumen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englishteens.britishcouncil.org/english-skills-practice/life-uk/music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earnenglish.britishcouncil.org/en/britain-great/music-great-part-1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f9YCwe_neY" TargetMode="Externa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acebook.com/media/set/?set=vb.13073618882&amp;type=2#!/photo.php?v=14903873036&amp;set=vb.13073618882&amp;type=3&amp;theater" TargetMode="External"/><Relationship Id="rId3" Type="http://schemas.openxmlformats.org/officeDocument/2006/relationships/hyperlink" Target="http://www.youtube.com/watch?v=fnsBxgg9r-w" TargetMode="External"/><Relationship Id="rId7" Type="http://schemas.openxmlformats.org/officeDocument/2006/relationships/hyperlink" Target="http://www.iuventus.cz/English/Main.html" TargetMode="External"/><Relationship Id="rId12" Type="http://schemas.openxmlformats.org/officeDocument/2006/relationships/hyperlink" Target="http://www.youtube.com/watch?v=pm-8fx3SWeU" TargetMode="External"/><Relationship Id="rId2" Type="http://schemas.openxmlformats.org/officeDocument/2006/relationships/hyperlink" Target="http://www.cechomor.cz/kapel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gbandsvitavy.wz.cz/biografie.html" TargetMode="External"/><Relationship Id="rId11" Type="http://schemas.openxmlformats.org/officeDocument/2006/relationships/hyperlink" Target="http://www.youtube.com/watch?v=iaZTfaTmbxM" TargetMode="External"/><Relationship Id="rId5" Type="http://schemas.openxmlformats.org/officeDocument/2006/relationships/hyperlink" Target="http://www.youtube.com/watch?v=mi9R-AdofuA" TargetMode="External"/><Relationship Id="rId10" Type="http://schemas.openxmlformats.org/officeDocument/2006/relationships/hyperlink" Target="http://www.youtube.com/watch?v=9H_gOnyZ4d4" TargetMode="External"/><Relationship Id="rId4" Type="http://schemas.openxmlformats.org/officeDocument/2006/relationships/hyperlink" Target="http://svitavskadechovka.webnode.cz/lide-ovlivnujici-dh/" TargetMode="External"/><Relationship Id="rId9" Type="http://schemas.openxmlformats.org/officeDocument/2006/relationships/hyperlink" Target="http://www.dalibor-sy.cz/index.php?option=com_content&amp;view=article&amp;id=2&amp;Itemid=4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svitavsky.denik.cz/kultura_region/muzejnici-zasvetili-vystavu-rodakovi-borivoji-borovskemu-20130207.html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englishteens.britishcouncil.org/english-skills-practice/video-uk/northern-irelands-street-art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englishteens.britishcouncil.org/english-skills-practice/read-your-level/graffiti-and-street-art-level-1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bor-teply.cz/zakazky.html" TargetMode="External"/><Relationship Id="rId2" Type="http://schemas.openxmlformats.org/officeDocument/2006/relationships/hyperlink" Target="http://www.fotohorak.unet.cz/galerie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otopetra.com/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ague-guide.co.uk/articles/basilica-of-st-george.html" TargetMode="External"/><Relationship Id="rId2" Type="http://schemas.openxmlformats.org/officeDocument/2006/relationships/hyperlink" Target="http://upload.wikimedia.org/wikipedia/commons/4/47/Prag_Pulverturm.jpg" TargetMode="Externa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3/%C4%8Cern%C3%ADnsk%C3%BD_pal%C3%A1c_MZ.JPG" TargetMode="External"/><Relationship Id="rId2" Type="http://schemas.openxmlformats.org/officeDocument/2006/relationships/hyperlink" Target="http://www.prague.net/gallery/schwarzenberg-palace/pic2.php" TargetMode="Externa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d/SS_Peter_and_Paul_church_Vysehrad_Prageu_CZ_821.jpg" TargetMode="External"/><Relationship Id="rId2" Type="http://schemas.openxmlformats.org/officeDocument/2006/relationships/hyperlink" Target="http://www.access-travel.cz/files/2012/12/Czech-National-Theatre.jpg" TargetMode="Externa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c/Dancing_House_%287339585566%29.jpg" TargetMode="External"/><Relationship Id="rId2" Type="http://schemas.openxmlformats.org/officeDocument/2006/relationships/hyperlink" Target="http://upload.wikimedia.org/wikipedia/commons/d/db/U_cerne_matky_bozi3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upload.wikimedia.org/wikipedia/commons/9/9a/The_Municipal_House_%28Obecni_Dum%29%2C_Prague_-_8841.jpg" TargetMode="External"/><Relationship Id="rId4" Type="http://schemas.openxmlformats.org/officeDocument/2006/relationships/hyperlink" Target="http://upload.wikimedia.org/wikipedia/commons/b/b1/Barrandov_Terraces_from_the_south.jpg" TargetMode="Externa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KAFmbHQqvo" TargetMode="External"/><Relationship Id="rId2" Type="http://schemas.openxmlformats.org/officeDocument/2006/relationships/hyperlink" Target="http://www.youtube.com/watch?v=hlWvc9cJm4U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4632" cy="151216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b="1" dirty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b="1" dirty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en-GB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CULTURE</a:t>
            </a:r>
            <a: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Music, Art, Literature, Architecture</a:t>
            </a:r>
            <a:r>
              <a:rPr lang="cs-CZ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)</a:t>
            </a:r>
            <a: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Mgr. Naďa </a:t>
            </a:r>
            <a:r>
              <a:rPr lang="cs-CZ" b="1" dirty="0" err="1">
                <a:solidFill>
                  <a:schemeClr val="tx1"/>
                </a:solidFill>
              </a:rPr>
              <a:t>Bisová</a:t>
            </a:r>
            <a:endParaRPr lang="en-GB" b="1" dirty="0">
              <a:solidFill>
                <a:schemeClr val="tx1"/>
              </a:solidFill>
            </a:endParaRPr>
          </a:p>
          <a:p>
            <a:endParaRPr lang="en-GB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82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18488" cy="5040312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VY_32_INOVACE_5.AJ.20</a:t>
            </a: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prosinec 2012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Tento materiál by vytvořen jako téma pro maturitní okruh: </a:t>
            </a:r>
            <a:r>
              <a:rPr lang="en-GB" sz="1200" dirty="0" smtClean="0">
                <a:solidFill>
                  <a:schemeClr val="tx1"/>
                </a:solidFill>
              </a:rPr>
              <a:t>Human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učiva, důraz na Pardubický region). Obsahuje jednak přehled faktografických údajů, tak i anglickou ustálenou terminologii, doplněné o interaktivní cvičení: otázky, situační dialogy, </a:t>
            </a:r>
            <a:r>
              <a:rPr lang="cs-CZ" sz="1200" smtClean="0">
                <a:solidFill>
                  <a:schemeClr val="tx1"/>
                </a:solidFill>
              </a:rPr>
              <a:t>popis obrázků, videa. </a:t>
            </a:r>
            <a:r>
              <a:rPr lang="cs-CZ" sz="1200" dirty="0" smtClean="0">
                <a:solidFill>
                  <a:schemeClr val="tx1"/>
                </a:solidFill>
              </a:rPr>
              <a:t>Je primárně zaměřen na dva poslední ročníky gymnázia, i přesto se dá využít i v nižších ročnících osmiletého i čtyřletého studia vcelku nebo jeho jednotlivé části.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tabule, </a:t>
            </a:r>
            <a:r>
              <a:rPr lang="en-GB" sz="1200" dirty="0" smtClean="0">
                <a:solidFill>
                  <a:schemeClr val="tx1"/>
                </a:solidFill>
              </a:rPr>
              <a:t>Window on Britain  </a:t>
            </a:r>
            <a:r>
              <a:rPr lang="en-GB" sz="1200" dirty="0" err="1" smtClean="0">
                <a:solidFill>
                  <a:schemeClr val="tx1"/>
                </a:solidFill>
              </a:rPr>
              <a:t>CD-Rom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just">
              <a:buFont typeface="Arial" charset="0"/>
              <a:buNone/>
            </a:pPr>
            <a:endParaRPr lang="cs-CZ" sz="1700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1091587"/>
              </p:ext>
            </p:extLst>
          </p:nvPr>
        </p:nvGraphicFramePr>
        <p:xfrm>
          <a:off x="827088" y="2924175"/>
          <a:ext cx="7429501" cy="135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3"/>
              </a:tblGrid>
              <a:tr h="6124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en-GB" sz="1200" noProof="0" dirty="0" smtClean="0"/>
                        <a:t>Human</a:t>
                      </a:r>
                      <a:endParaRPr lang="en-GB" sz="1200" noProof="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672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How often do you listen to music?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When and where do you listen to music?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is your favourite sort of music?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is your favourite band?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Who is your favourite singer / musician?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How does music make you feel?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878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READING: Blockbuster 2,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Wor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k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book, page 113</a:t>
            </a:r>
          </a:p>
          <a:p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„Rock to the music“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types of music, bands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78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7544" y="908720"/>
            <a:ext cx="7643192" cy="609600"/>
          </a:xfrm>
        </p:spPr>
        <p:txBody>
          <a:bodyPr/>
          <a:lstStyle/>
          <a:p>
            <a:r>
              <a:rPr lang="en-GB" b="1" dirty="0" smtClean="0">
                <a:solidFill>
                  <a:srgbClr val="FF00FF"/>
                </a:solidFill>
                <a:latin typeface="Georgia" pitchFamily="18" charset="0"/>
              </a:rPr>
              <a:t>What</a:t>
            </a:r>
            <a:r>
              <a:rPr lang="cs-CZ" b="1" dirty="0" smtClean="0">
                <a:solidFill>
                  <a:srgbClr val="FF00FF"/>
                </a:solidFill>
                <a:latin typeface="Georgia" pitchFamily="18" charset="0"/>
              </a:rPr>
              <a:t> </a:t>
            </a:r>
            <a:r>
              <a:rPr lang="cs-CZ" b="1" dirty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k</a:t>
            </a:r>
            <a:r>
              <a:rPr lang="en-GB" b="1" dirty="0" err="1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inds</a:t>
            </a:r>
            <a:r>
              <a:rPr lang="en-GB" b="1" dirty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of </a:t>
            </a:r>
            <a:r>
              <a:rPr lang="en-GB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music</a:t>
            </a:r>
            <a:r>
              <a:rPr lang="cs-CZ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do </a:t>
            </a:r>
            <a:r>
              <a:rPr lang="en-GB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you know?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700808"/>
            <a:ext cx="4135586" cy="424847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Classical</a:t>
            </a: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music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Pop music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Country music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House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Rap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Rock and </a:t>
            </a:r>
            <a:r>
              <a:rPr lang="cs-CZ" sz="2400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Roll</a:t>
            </a:r>
            <a:endParaRPr lang="cs-CZ" sz="24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Rock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</a:t>
            </a:r>
            <a:r>
              <a:rPr lang="en-GB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&amp;</a:t>
            </a: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Metal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672584" y="1628800"/>
            <a:ext cx="4075880" cy="44644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Punk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Heavy Metal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Jazz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Folk </a:t>
            </a: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Music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</a:t>
            </a:r>
            <a:r>
              <a:rPr lang="en-GB" sz="24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&amp;</a:t>
            </a:r>
            <a:r>
              <a:rPr lang="cs-CZ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B (</a:t>
            </a:r>
            <a:r>
              <a:rPr lang="en-GB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Drum and Bass)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Reggae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Hip Hop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Ska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Disco music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323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1792"/>
            <a:ext cx="8229600" cy="839586"/>
          </a:xfrm>
        </p:spPr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AT A CONCERT </a:t>
            </a:r>
            <a:r>
              <a:rPr lang="cs-CZ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– </a:t>
            </a:r>
            <a:r>
              <a:rPr lang="en-GB" sz="2000" b="1" dirty="0" smtClean="0">
                <a:solidFill>
                  <a:srgbClr val="FF00FF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Describe the picture in detail</a:t>
            </a:r>
            <a:endParaRPr lang="en-GB" sz="2000" b="1" dirty="0">
              <a:solidFill>
                <a:srgbClr val="FF00FF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24744"/>
            <a:ext cx="6678470" cy="5010562"/>
          </a:xfrm>
        </p:spPr>
      </p:pic>
      <p:sp>
        <p:nvSpPr>
          <p:cNvPr id="3" name="TextovéPole 2"/>
          <p:cNvSpPr txBox="1"/>
          <p:nvPr/>
        </p:nvSpPr>
        <p:spPr>
          <a:xfrm>
            <a:off x="613644" y="56612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465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AT A CONCERT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6510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Have you ever been to a concert?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If yes, when and where was it?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was the performance like?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Did you enjoy it? Why? / Why not?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did the audience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musicians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conductor do? 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What was the atmosphere like?</a:t>
            </a:r>
          </a:p>
          <a:p>
            <a:pPr>
              <a:lnSpc>
                <a:spcPct val="150000"/>
              </a:lnSpc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Whose concert would you like to visit?</a:t>
            </a:r>
          </a:p>
          <a:p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endParaRPr lang="en-GB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5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String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Percussion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Brass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Woodwind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FF"/>
                </a:solidFill>
                <a:latin typeface="Georgia" pitchFamily="18" charset="0"/>
              </a:rPr>
              <a:t>How do we classify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FF"/>
                </a:solidFill>
                <a:latin typeface="Georgia" pitchFamily="18" charset="0"/>
              </a:rPr>
              <a:t>m</a:t>
            </a:r>
            <a:r>
              <a:rPr lang="en-GB" b="1" dirty="0" err="1" smtClean="0">
                <a:solidFill>
                  <a:srgbClr val="FF00FF"/>
                </a:solidFill>
                <a:latin typeface="Georgia" pitchFamily="18" charset="0"/>
              </a:rPr>
              <a:t>usical</a:t>
            </a:r>
            <a:endParaRPr lang="cs-CZ" b="1" dirty="0" smtClean="0">
              <a:solidFill>
                <a:srgbClr val="FF00FF"/>
              </a:solidFill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FF"/>
                </a:solidFill>
                <a:latin typeface="Georgia" pitchFamily="18" charset="0"/>
              </a:rPr>
              <a:t> instrument</a:t>
            </a:r>
            <a:r>
              <a:rPr lang="cs-CZ" b="1" dirty="0" smtClean="0">
                <a:solidFill>
                  <a:srgbClr val="FF00FF"/>
                </a:solidFill>
                <a:latin typeface="Georgia" pitchFamily="18" charset="0"/>
              </a:rPr>
              <a:t>s?</a:t>
            </a:r>
            <a:endParaRPr lang="en-GB" dirty="0">
              <a:solidFill>
                <a:srgbClr val="FF00FF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624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6621" y="476672"/>
            <a:ext cx="8229600" cy="839586"/>
          </a:xfrm>
        </p:spPr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MUSICAL INSTRUMENTS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805760" y="1409373"/>
            <a:ext cx="2516088" cy="399897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Brass</a:t>
            </a:r>
            <a:r>
              <a:rPr lang="en-GB" dirty="0" smtClean="0"/>
              <a:t>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Woodwind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4"/>
              </a:rPr>
              <a:t>Strings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hlinkClick r:id="rId5"/>
              </a:rPr>
              <a:t>Percussion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653136"/>
            <a:ext cx="8095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Georgia" pitchFamily="18" charset="0"/>
              </a:rPr>
              <a:t>TASK:</a:t>
            </a:r>
          </a:p>
          <a:p>
            <a:pPr algn="ctr"/>
            <a:r>
              <a:rPr lang="en-GB" b="1" dirty="0" smtClean="0">
                <a:latin typeface="Georgia" pitchFamily="18" charset="0"/>
              </a:rPr>
              <a:t>Name at least 3 kinds of musical in</a:t>
            </a:r>
            <a:r>
              <a:rPr lang="cs-CZ" b="1" dirty="0" smtClean="0">
                <a:latin typeface="Georgia" pitchFamily="18" charset="0"/>
              </a:rPr>
              <a:t>st</a:t>
            </a:r>
            <a:r>
              <a:rPr lang="en-GB" b="1" dirty="0" err="1" smtClean="0">
                <a:latin typeface="Georgia" pitchFamily="18" charset="0"/>
              </a:rPr>
              <a:t>ruments</a:t>
            </a:r>
            <a:r>
              <a:rPr lang="en-GB" b="1" dirty="0" smtClean="0">
                <a:latin typeface="Georgia" pitchFamily="18" charset="0"/>
              </a:rPr>
              <a:t> for each category</a:t>
            </a:r>
            <a:r>
              <a:rPr lang="en-GB" dirty="0" smtClean="0"/>
              <a:t>.</a:t>
            </a:r>
            <a:endParaRPr lang="en-GB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763688" y="1205136"/>
            <a:ext cx="2168624" cy="6396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267744" y="1205136"/>
            <a:ext cx="1664568" cy="24398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932312" y="1205136"/>
            <a:ext cx="171980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3" idx="1"/>
          </p:cNvCxnSpPr>
          <p:nvPr/>
        </p:nvCxnSpPr>
        <p:spPr>
          <a:xfrm>
            <a:off x="3932312" y="1205136"/>
            <a:ext cx="1873448" cy="22037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310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IN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BRITAIN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 algn="ctr">
              <a:buNone/>
            </a:pPr>
            <a:endParaRPr lang="cs-CZ" dirty="0"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Video: Window on Britain (U7)</a:t>
            </a:r>
            <a:endParaRPr lang="cs-CZ" dirty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hlinkClick r:id="rId3"/>
              </a:rPr>
              <a:t>Reading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 + Comprehension: British Council</a:t>
            </a:r>
          </a:p>
          <a:p>
            <a:pPr marL="0" indent="0" algn="ctr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Video: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British Council: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hlinkClick r:id="rId4"/>
              </a:rPr>
              <a:t>MUSIC IS GREAT 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866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 IN THE CZECH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REPUBLIC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8965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National </a:t>
            </a: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Anthem</a:t>
            </a:r>
            <a:r>
              <a:rPr lang="en-GB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(František Škraloup, J.K. Tyl)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first performance of Mozart´s opera “Don Giovanni” was given in Prague.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8364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1196752"/>
            <a:ext cx="8229600" cy="768148"/>
          </a:xfrm>
        </p:spPr>
        <p:txBody>
          <a:bodyPr/>
          <a:lstStyle/>
          <a:p>
            <a:r>
              <a:rPr lang="cs-CZ" b="1" dirty="0">
                <a:solidFill>
                  <a:srgbClr val="FF00FF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CZECH COMPOSERS</a:t>
            </a:r>
            <a:endParaRPr lang="cs-CZ" dirty="0">
              <a:solidFill>
                <a:srgbClr val="FF00FF"/>
              </a:solidFill>
            </a:endParaRPr>
          </a:p>
        </p:txBody>
      </p:sp>
      <p:pic>
        <p:nvPicPr>
          <p:cNvPr id="1026" name="Picture 2" descr="C:\Users\bi\AppData\Local\Microsoft\Windows\Temporary Internet Files\Content.IE5\UEKD7B7L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6490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04248" y="5308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02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CZECH COMPOSERS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100264" cy="489654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1866- important year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premiere of the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Brandenburgers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 Bohemia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premiere of the Bartered Bride</a:t>
            </a:r>
          </a:p>
          <a:p>
            <a:pPr marL="457200" indent="-457200">
              <a:buAutoNum type="alphaLcParenR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premiere of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Dalibor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(occasion of laying the foundation stone for the national Theatre)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1874 –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loss of hearing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1881,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Opening of the National Theatre – premiere of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Libuše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(re-opening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1883)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65760" y="1196752"/>
            <a:ext cx="4062224" cy="48965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 err="1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Bedřich</a:t>
            </a:r>
            <a:r>
              <a:rPr lang="en-GB" sz="28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Smetana</a:t>
            </a:r>
            <a:endParaRPr lang="cs-CZ" sz="2800" b="1" dirty="0" smtClean="0">
              <a:solidFill>
                <a:srgbClr val="FF00FF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Born in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Litomyšl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brewery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March 1824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died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1884 in Prague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Extraordinary musical talent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Family move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often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1849 first marriage (4 daughters)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1859 – death of wife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Kateřina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Second marriage</a:t>
            </a:r>
          </a:p>
          <a:p>
            <a:pPr>
              <a:buFont typeface="Wingdings" pitchFamily="2" charset="2"/>
              <a:buChar char="Ø"/>
            </a:pPr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2526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CZECH COMPOSERS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274968" y="1853826"/>
            <a:ext cx="4680519" cy="3510388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124744"/>
            <a:ext cx="4062224" cy="49685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0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Bohuslav</a:t>
            </a:r>
            <a:r>
              <a:rPr lang="en-GB" sz="30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sz="30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Martinů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Born in Polička, on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Bohemian-Moravian border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birth room in the tower of St James's Church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Arrived in New York in 1941, establishing his reputation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Ended in exile in Switzerland, died 1959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Sixth Symphony, operas for television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many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chamber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compositions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08304" y="6206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909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CZECH COMPOSERS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100264" cy="482453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 dirty="0" err="1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Leoš</a:t>
            </a:r>
            <a:r>
              <a:rPr lang="en-GB" sz="2800" b="1" dirty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2800" b="1" dirty="0" err="1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Janáček</a:t>
            </a:r>
            <a:r>
              <a:rPr lang="en-GB" sz="2800" b="1" dirty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sz="2800" b="1" dirty="0" smtClean="0">
              <a:solidFill>
                <a:srgbClr val="FF00FF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omposer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teacher, folklorist, writer, chorus master,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condu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tor and music event organizer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orn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Hukvaldy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1854, died in Ostrava 1928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pneumonia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studied and worked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Brno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last decade of his life: the Ballad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Blaník,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Other works: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opera Šárka, Jenůfa (Její Pastorkyňa)</a:t>
            </a:r>
          </a:p>
          <a:p>
            <a:endParaRPr lang="cs-CZ" b="1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268760"/>
            <a:ext cx="4062224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Antonín</a:t>
            </a:r>
            <a:r>
              <a:rPr lang="en-GB" sz="28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Dvořák</a:t>
            </a:r>
            <a:r>
              <a:rPr lang="en-GB" sz="28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sz="2800" b="1" dirty="0" smtClean="0">
              <a:solidFill>
                <a:srgbClr val="FF00FF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orn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 Nelahozeves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north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Prague, 1841)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some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years in the United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States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most famous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symphony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From the New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World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other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works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Slavonic Dances,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usalka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died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1951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63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29308" y="980728"/>
            <a:ext cx="8229600" cy="1296144"/>
          </a:xfrm>
        </p:spPr>
        <p:txBody>
          <a:bodyPr/>
          <a:lstStyle/>
          <a:p>
            <a:r>
              <a:rPr lang="cs-CZ" b="1" dirty="0" smtClean="0">
                <a:solidFill>
                  <a:srgbClr val="FF00FF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 FESTIVALS</a:t>
            </a:r>
            <a:br>
              <a:rPr lang="cs-CZ" b="1" dirty="0" smtClean="0">
                <a:solidFill>
                  <a:srgbClr val="FF00FF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b="1" dirty="0" smtClean="0">
                <a:solidFill>
                  <a:srgbClr val="FF00FF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IN THE CZECH REPUBLIC</a:t>
            </a:r>
            <a:endParaRPr lang="cs-CZ" dirty="0">
              <a:solidFill>
                <a:srgbClr val="FF00FF"/>
              </a:solidFill>
            </a:endParaRPr>
          </a:p>
        </p:txBody>
      </p:sp>
      <p:pic>
        <p:nvPicPr>
          <p:cNvPr id="2050" name="Picture 2" descr="C:\Users\bi\AppData\Local\Microsoft\Windows\Temporary Internet Files\Content.IE5\GZ581KYK\MC900413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92896"/>
            <a:ext cx="4176665" cy="3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380312" y="59392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57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 FESTIVALS</a:t>
            </a:r>
            <a:endParaRPr lang="cs-CZ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Every year in June, an International Folklore Festival is held in </a:t>
            </a:r>
            <a:r>
              <a:rPr lang="en-GB" b="1" dirty="0" err="1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Strážnice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b="1" dirty="0" err="1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Chodsko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Festival is held every August in </a:t>
            </a:r>
            <a:r>
              <a:rPr lang="en-GB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Domažlice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 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err="1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Other</a:t>
            </a:r>
            <a:r>
              <a:rPr lang="cs-CZ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b="1" dirty="0" err="1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festivals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</a:t>
            </a:r>
            <a:r>
              <a:rPr lang="cs-CZ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Colours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Ostrava,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Masters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Rock (Vizovice, Zlín), </a:t>
            </a:r>
            <a:r>
              <a:rPr lang="cs-CZ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Sázavafest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(Kácov), Trutnov Open Air Music Festival, International Music Festival Český Krumlov, </a:t>
            </a:r>
            <a:r>
              <a:rPr lang="cs-CZ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Dvořák´s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Olomouc, International Music Festival </a:t>
            </a:r>
            <a:r>
              <a:rPr lang="cs-CZ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Janáček´s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May, + many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others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32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 FESTIVALS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100264" cy="453650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Smetanova Litomyšl</a:t>
            </a:r>
          </a:p>
          <a:p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largest open-air classical music festival in the CR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econd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oldest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since 1949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pera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lovers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year between the end of June and the beginning of July in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Litomyšl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centre: Litomyšl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Chateau</a:t>
            </a: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268760"/>
            <a:ext cx="4062224" cy="475252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b="1" dirty="0" err="1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The</a:t>
            </a:r>
            <a:r>
              <a:rPr lang="cs-CZ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Prague </a:t>
            </a:r>
            <a:r>
              <a:rPr lang="cs-CZ" b="1" dirty="0" err="1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Spring</a:t>
            </a:r>
            <a:r>
              <a:rPr lang="cs-CZ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Festival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International Music Festival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annually in Prague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ince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1946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originally a celebration of liberation at the end of WWII and 6 years of Nazi occupation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opening concert (May 12th, Smetana´s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My Country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final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concert – June 4th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involves an international competition for young musicians</a:t>
            </a: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304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 in the surroundings of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Svitavy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chemeClr val="tx1"/>
                </a:solidFill>
              </a:rPr>
              <a:t>Čechomor</a:t>
            </a:r>
            <a:r>
              <a:rPr lang="cs-CZ" dirty="0" smtClean="0">
                <a:solidFill>
                  <a:schemeClr val="tx1"/>
                </a:solidFill>
              </a:rPr>
              <a:t>: a)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band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b) </a:t>
            </a:r>
            <a:r>
              <a:rPr lang="cs-CZ" dirty="0" smtClean="0">
                <a:solidFill>
                  <a:schemeClr val="tx1"/>
                </a:solidFill>
                <a:hlinkClick r:id="rId3"/>
              </a:rPr>
              <a:t>song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Svitavské dechovky: </a:t>
            </a:r>
            <a:r>
              <a:rPr lang="cs-CZ" dirty="0" err="1" smtClean="0">
                <a:solidFill>
                  <a:schemeClr val="tx1"/>
                </a:solidFill>
                <a:hlinkClick r:id="rId4"/>
              </a:rPr>
              <a:t>info</a:t>
            </a:r>
            <a:r>
              <a:rPr lang="cs-CZ" dirty="0" smtClean="0">
                <a:solidFill>
                  <a:schemeClr val="tx1"/>
                </a:solidFill>
              </a:rPr>
              <a:t>    b) </a:t>
            </a:r>
            <a:r>
              <a:rPr lang="cs-CZ" dirty="0" smtClean="0">
                <a:solidFill>
                  <a:schemeClr val="tx1"/>
                </a:solidFill>
                <a:hlinkClick r:id="rId5"/>
              </a:rPr>
              <a:t>listen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Big band Svitavy: </a:t>
            </a:r>
            <a:r>
              <a:rPr lang="cs-CZ" dirty="0" err="1" smtClean="0">
                <a:solidFill>
                  <a:schemeClr val="tx1"/>
                </a:solidFill>
                <a:hlinkClick r:id="rId6"/>
              </a:rPr>
              <a:t>info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>
                <a:solidFill>
                  <a:schemeClr val="tx1"/>
                </a:solidFill>
              </a:rPr>
              <a:t>The</a:t>
            </a:r>
            <a:r>
              <a:rPr lang="cs-CZ" dirty="0">
                <a:solidFill>
                  <a:schemeClr val="tx1"/>
                </a:solidFill>
              </a:rPr>
              <a:t> IUVENTUS </a:t>
            </a:r>
            <a:r>
              <a:rPr lang="cs-CZ" dirty="0" err="1" smtClean="0">
                <a:solidFill>
                  <a:schemeClr val="tx1"/>
                </a:solidFill>
              </a:rPr>
              <a:t>choir</a:t>
            </a:r>
            <a:r>
              <a:rPr lang="cs-CZ" dirty="0" smtClean="0">
                <a:solidFill>
                  <a:schemeClr val="tx1"/>
                </a:solidFill>
              </a:rPr>
              <a:t>: a) </a:t>
            </a:r>
            <a:r>
              <a:rPr lang="cs-CZ" dirty="0" err="1" smtClean="0">
                <a:solidFill>
                  <a:schemeClr val="tx1"/>
                </a:solidFill>
                <a:hlinkClick r:id="rId7"/>
              </a:rPr>
              <a:t>info</a:t>
            </a:r>
            <a:r>
              <a:rPr lang="cs-CZ" dirty="0" smtClean="0">
                <a:solidFill>
                  <a:schemeClr val="tx1"/>
                </a:solidFill>
              </a:rPr>
              <a:t>        b) </a:t>
            </a:r>
            <a:r>
              <a:rPr lang="cs-CZ" dirty="0" smtClean="0">
                <a:solidFill>
                  <a:schemeClr val="tx1"/>
                </a:solidFill>
                <a:hlinkClick r:id="rId8"/>
              </a:rPr>
              <a:t>listen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Dalibor Svitavy:   a) </a:t>
            </a:r>
            <a:r>
              <a:rPr lang="cs-CZ" dirty="0" err="1" smtClean="0">
                <a:solidFill>
                  <a:schemeClr val="tx1"/>
                </a:solidFill>
                <a:hlinkClick r:id="rId9"/>
              </a:rPr>
              <a:t>info</a:t>
            </a:r>
            <a:r>
              <a:rPr lang="cs-CZ" dirty="0" smtClean="0">
                <a:solidFill>
                  <a:schemeClr val="tx1"/>
                </a:solidFill>
              </a:rPr>
              <a:t>   b) </a:t>
            </a:r>
            <a:r>
              <a:rPr lang="cs-CZ" dirty="0" err="1" smtClean="0">
                <a:solidFill>
                  <a:schemeClr val="tx1"/>
                </a:solidFill>
                <a:hlinkClick r:id="rId10"/>
              </a:rPr>
              <a:t>watch</a:t>
            </a:r>
            <a:r>
              <a:rPr lang="cs-CZ" dirty="0" smtClean="0">
                <a:solidFill>
                  <a:schemeClr val="tx1"/>
                </a:solidFill>
                <a:hlinkClick r:id="rId10"/>
              </a:rPr>
              <a:t> 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Svitavský dětský sbor a) </a:t>
            </a:r>
            <a:r>
              <a:rPr lang="cs-CZ" dirty="0" err="1" smtClean="0">
                <a:solidFill>
                  <a:schemeClr val="tx1"/>
                </a:solidFill>
                <a:hlinkClick r:id="rId11"/>
              </a:rPr>
              <a:t>watch</a:t>
            </a:r>
            <a:r>
              <a:rPr lang="cs-CZ" dirty="0" smtClean="0">
                <a:solidFill>
                  <a:schemeClr val="tx1"/>
                </a:solidFill>
                <a:hlinkClick r:id="rId11"/>
              </a:rPr>
              <a:t> and listen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Pěvecká soutěž Svitavský slavík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10. Festival </a:t>
            </a:r>
            <a:r>
              <a:rPr lang="cs-CZ" dirty="0">
                <a:solidFill>
                  <a:schemeClr val="tx1"/>
                </a:solidFill>
              </a:rPr>
              <a:t>Amatérských Pěveckých Sborů Svitavy </a:t>
            </a:r>
            <a:r>
              <a:rPr lang="cs-CZ" dirty="0">
                <a:solidFill>
                  <a:schemeClr val="tx1"/>
                </a:solidFill>
                <a:hlinkClick r:id="rId12"/>
              </a:rPr>
              <a:t>2012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906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 -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Speaking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What kinds of music can you listen to?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 you play a musical instrument? Or would you like to?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Have you ever been to a concert?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Who is your favourite singer / band?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What are the famous musicians and composers in your country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/region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Prague Spring Festival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Smetana´s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Litomyšl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980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MUSIC - 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Speaking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767" y="1268760"/>
            <a:ext cx="5856651" cy="4392488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79512" y="1340768"/>
            <a:ext cx="2478048" cy="39989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Where else</a:t>
            </a:r>
            <a:endParaRPr lang="cs-CZ" b="1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can music</a:t>
            </a:r>
            <a:endParaRPr lang="cs-CZ" b="1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be </a:t>
            </a: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heard</a:t>
            </a: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?</a:t>
            </a:r>
            <a:endParaRPr lang="cs-CZ" b="1" dirty="0" smtClean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Describe the</a:t>
            </a:r>
          </a:p>
          <a:p>
            <a:pPr marL="0" indent="0" algn="ctr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picture in detail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sz="2000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668344" y="7647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819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ART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100264" cy="475252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p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aintings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l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andscapes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p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ortraits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historical scenes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classical scenes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religious scenes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realistic sculpture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abstract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sculpture 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photos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of real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life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</a:rPr>
              <a:t>n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ature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Impressionist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</a:rPr>
              <a:t>/ Surrealist / Cubist / Abstract Expressionist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</a:rPr>
              <a:t>art</a:t>
            </a: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.</a:t>
            </a:r>
            <a:endParaRPr lang="en-GB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sz="2800" dirty="0" smtClean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sz="3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Name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3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some</a:t>
            </a:r>
            <a:r>
              <a:rPr lang="cs-CZ" sz="3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t</a:t>
            </a:r>
            <a:r>
              <a:rPr lang="en-GB" sz="3200" b="1" dirty="0" err="1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ype</a:t>
            </a:r>
            <a:r>
              <a:rPr lang="cs-CZ" sz="3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s</a:t>
            </a:r>
            <a:r>
              <a:rPr lang="en-GB" sz="3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3200" b="1" dirty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of </a:t>
            </a:r>
            <a:r>
              <a:rPr lang="en-GB" sz="3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art</a:t>
            </a:r>
            <a:r>
              <a:rPr lang="cs-CZ" sz="3200" b="1" dirty="0" smtClean="0">
                <a:solidFill>
                  <a:srgbClr val="FF00FF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sz="3200" dirty="0">
              <a:solidFill>
                <a:srgbClr val="FF00FF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117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ART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What is a gallery?</a:t>
            </a:r>
            <a:endParaRPr lang="cs-CZ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large building where people can see famous pieces of art, e.g. an exhibition of African art at the Hayward Gallery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What is a museum?</a:t>
            </a:r>
            <a:endParaRPr lang="cs-CZ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building where important cultural, historical or scientific objects are kept and shown to the public, e.g. the Museum of Modern Art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546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ART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Define the term “fine arts”.</a:t>
            </a:r>
            <a:endParaRPr lang="cs-CZ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forms of art, especially paintings or sculpture, that are produced and admired for their beauty and high quality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What is an art gallery?</a:t>
            </a:r>
            <a:endParaRPr lang="cs-CZ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building where paintings are show to the public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360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ART – Czech Painters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4824536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Alphonse </a:t>
            </a:r>
            <a:r>
              <a:rPr lang="en-GB" b="1" dirty="0" err="1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Mucha</a:t>
            </a: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nouveau painter and poster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designer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en-GB" b="1" dirty="0" err="1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František</a:t>
            </a: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Kupka</a:t>
            </a: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early abstract painter, his painting called “</a:t>
            </a:r>
            <a:r>
              <a:rPr lang="en-GB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Fuga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” (1912) is the first abstract painting in the history of the modern art, inspired the Czech clothes design of the 1012 London Summer Olympic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Games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Václav </a:t>
            </a:r>
            <a:r>
              <a:rPr lang="cs-CZ" b="1" dirty="0" err="1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Hollar</a:t>
            </a: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(Baroque painter, lived in England, paintings of Prague and London)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Mikoláš Aleš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(19th century painter and illustrator, decorated the building of the National Theatre)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Josef Čapek,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Jaroslav Němeček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(author and illustrator of the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Čtyřlístek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Comics)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3284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2400" b="1" dirty="0" err="1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Significant</a:t>
            </a:r>
            <a:r>
              <a:rPr lang="cs-CZ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Painter</a:t>
            </a:r>
            <a:r>
              <a:rPr lang="cs-CZ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24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in </a:t>
            </a:r>
            <a:r>
              <a:rPr lang="en-GB" sz="24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the surroundings of </a:t>
            </a:r>
            <a:r>
              <a:rPr lang="en-GB" sz="2400" b="1" dirty="0" err="1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Svitavy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Bořivoj Borovský: </a:t>
            </a:r>
            <a:r>
              <a:rPr lang="cs-CZ" dirty="0" smtClean="0">
                <a:hlinkClick r:id="rId2"/>
              </a:rPr>
              <a:t>Polička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28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Northern Ireland´s Street Art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Video</a:t>
            </a:r>
            <a:r>
              <a:rPr lang="en-GB" dirty="0" smtClean="0"/>
              <a:t>:  British Council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93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GRAFFITI AND STREET ART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Reading</a:t>
            </a:r>
            <a:endParaRPr lang="en-GB" dirty="0" smtClean="0"/>
          </a:p>
          <a:p>
            <a:r>
              <a:rPr lang="en-GB" dirty="0" smtClean="0"/>
              <a:t>Reading comprehension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A) </a:t>
            </a:r>
            <a:r>
              <a:rPr lang="en-GB" dirty="0" smtClean="0"/>
              <a:t>matching</a:t>
            </a:r>
          </a:p>
          <a:p>
            <a:pPr marL="0" indent="0">
              <a:buNone/>
            </a:pPr>
            <a:r>
              <a:rPr lang="en-GB" dirty="0" smtClean="0"/>
              <a:t>    B) True x false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123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ART – Czech Sculptors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461844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Josef Václav </a:t>
            </a:r>
            <a:r>
              <a:rPr lang="cs-CZ" b="1" dirty="0" err="1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Myslbek</a:t>
            </a: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(The Monument of St Wenceslas, Wenceslas Square, Prague)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František Bílek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(Czech Art </a:t>
            </a:r>
            <a:r>
              <a:rPr lang="en-GB" sz="2000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Nouvea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and Symbolist Sculptor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Jan Štursa 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born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 Nové Město na Moravě,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studied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 Hořice and Prague)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Bohumil Kafka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(born in Nova </a:t>
            </a:r>
            <a:r>
              <a:rPr lang="en-GB" sz="2000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Paka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studied in Prague, Vienna and Paris, worked in London, Berlin and Rome, a predecessor to the Art Nouveau style, the statue of Jan </a:t>
            </a:r>
            <a:r>
              <a:rPr lang="en-GB" sz="2000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Žižka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on </a:t>
            </a:r>
            <a:r>
              <a:rPr lang="en-GB" sz="2000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Vítkov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Hill in Prague)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err="1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Olbram</a:t>
            </a: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Zoubek </a:t>
            </a:r>
            <a:r>
              <a:rPr lang="cs-CZ" sz="22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cs-CZ" sz="2200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lives</a:t>
            </a:r>
            <a:r>
              <a:rPr lang="cs-CZ" sz="22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both</a:t>
            </a:r>
            <a:r>
              <a:rPr lang="cs-CZ" sz="22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 Prague and Litomyšl)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M. B. Braun </a:t>
            </a:r>
            <a:r>
              <a:rPr lang="en-GB" sz="22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(Austrian sculptor and woodcarver acting mainly in the Czech lands, Baroque statues: the famous allegories of Virtues and Vices in the Hospital</a:t>
            </a:r>
            <a:r>
              <a:rPr lang="cs-CZ" sz="22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Kuks</a:t>
            </a:r>
            <a:r>
              <a:rPr lang="en-GB" sz="22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  <a:endParaRPr lang="en-GB" sz="2200" dirty="0">
              <a:solidFill>
                <a:schemeClr val="tx1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709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2242592" cy="206429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O. Zoubek, Litomyšl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692696"/>
            <a:ext cx="5645150" cy="528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55892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93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ART – Czech photographers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68051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Jan Reich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landscape, died November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15, 2009)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Ladislav Sitenský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war photography, died November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15, 2009)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Contemporaries</a:t>
            </a: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Jaroslav Horák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born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 Hartmanice,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lives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 Litomyšl, ČR +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NESCO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Heritage Sights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Libor Teplý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(art,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architecture, nature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Josef Koudelka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born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 Boskovice, Czech +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international awards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Jan Saudek and Sára Saudková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Petra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Zápecová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born a lives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Moravská Třebová)</a:t>
            </a: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333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ART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CZECH POTTERS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Aleš a Jiřina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Sekovi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(Svitavy)</a:t>
            </a:r>
          </a:p>
          <a:p>
            <a:pPr>
              <a:lnSpc>
                <a:spcPct val="20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Ladislav Šich (Česká Třebová)</a:t>
            </a: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1904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ART -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Speaking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Have you ever visited an art museum/gallery?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What famous painters do you know? What are they famous for?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 you think music and dancing are forms of art?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Who are some famous artists in your country?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Do/did you enjoy your art class at school?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you keen on painting?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 you think of cartoons and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comi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 as art?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Why is art important?</a:t>
            </a:r>
          </a:p>
        </p:txBody>
      </p:sp>
    </p:spTree>
    <p:extLst>
      <p:ext uri="{BB962C8B-B14F-4D97-AF65-F5344CB8AC3E}">
        <p14:creationId xmlns:p14="http://schemas.microsoft.com/office/powerpoint/2010/main" val="243723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CZECH LITERATURE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Jaroslav Hašek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riter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journalist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short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satirical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stories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wrote the book </a:t>
            </a:r>
            <a:r>
              <a:rPr lang="en-GB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Good Soldier </a:t>
            </a:r>
            <a:r>
              <a:rPr lang="en-GB" i="1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Švejk</a:t>
            </a:r>
            <a:r>
              <a:rPr lang="cs-CZ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Karel Čapek</a:t>
            </a:r>
            <a:r>
              <a:rPr lang="cs-CZ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(w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riter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journalist,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playwright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word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Robot,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works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</a:t>
            </a:r>
            <a:r>
              <a:rPr lang="en-GB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War of the Newts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White Illness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i="1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Macropulos</a:t>
            </a:r>
            <a:r>
              <a:rPr lang="en-GB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Thing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i="1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Krakatit</a:t>
            </a:r>
            <a:r>
              <a:rPr lang="cs-CZ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Bohumil Hrabal</a:t>
            </a: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works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 </a:t>
            </a:r>
            <a:r>
              <a:rPr lang="en-GB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Served the King of England, Larks on a String, Closely Watched 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Trains</a:t>
            </a:r>
            <a:r>
              <a:rPr lang="cs-CZ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en-GB" b="1" dirty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Franz </a:t>
            </a:r>
            <a:r>
              <a:rPr lang="en-GB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Kafka</a:t>
            </a: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Austrian-Czech writer born in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Prague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wrote in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German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best known novels are </a:t>
            </a:r>
            <a:r>
              <a:rPr lang="en-GB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Trial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i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Castle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and 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America</a:t>
            </a:r>
            <a:r>
              <a:rPr lang="cs-CZ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  <a:cs typeface="Times New Roman" pitchFamily="18" charset="0"/>
              </a:rPr>
              <a:t>Jiří Seifert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(awarded the Nobel Prize for Literature in 1984)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12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LITERATURE - Speaking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277071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you a keen reader? Why (not)?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How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many books a year do you read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Who is your favourite writer? What kind of books does he/she write?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What is your personal reading history? (Give a brief summary starting with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your childhood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Why do people go to libraries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Can you name any significant Czech writers?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Should parents read to their children? If yes, why?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Is literature important?</a:t>
            </a:r>
          </a:p>
          <a:p>
            <a:pPr marL="0" indent="0">
              <a:buNone/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53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ARCHITECTURE IN THE CZECH REPUBLIC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100264" cy="496855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GOTHIC PERIOD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mid 12th – mid 16th century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cross-ribbed vault, broken arch, tall ceilings, rich decoration,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pai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ted glass, allegories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Křivoklát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Castle, the fortification of the Old Town in Prague, the Old Royal Palace in the Prague Castle complex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Old-New Synagogue, Old Town Hall, Charles Bridge,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Powder Tower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,…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65760" y="1124744"/>
            <a:ext cx="4062224" cy="447443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ROMANESQUE PERIOD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9th – 13th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century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in Bohemia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special type of basilica faced towards the east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Rotunda of St Vitus in Prague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remains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Basilica of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St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George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(oldest preserved building of the Prague Castle)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143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3958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ARCHITECTURE IN THE CZECH 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REPUBLIC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23528" y="1124744"/>
            <a:ext cx="4100264" cy="475252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RENAISSANCE PERIOD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15th – 17th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century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Prague: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Summer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Palace in the Royal Gardens (Belvedere)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Lesser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Town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Hall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(originally Gothic building, rebuilt in late Renaissance style)</a:t>
            </a:r>
          </a:p>
          <a:p>
            <a:pPr>
              <a:buFont typeface="Wingdings" pitchFamily="2" charset="2"/>
              <a:buChar char="Ø"/>
            </a:pP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Schwarzenberg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Palace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44008" y="1124744"/>
            <a:ext cx="4062224" cy="475252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BAROQUE PERIOD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17th and 18th century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Emperor Rudolf II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complicated forms, daring ornamentation, juxtaposition of divergent elements to convey drama and  movement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Loretta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Chateau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Mikulov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 Prague:</a:t>
            </a:r>
            <a:r>
              <a:rPr lang="en-GB" dirty="0">
                <a:latin typeface="Georgia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he </a:t>
            </a:r>
            <a:r>
              <a:rPr lang="en-GB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Černín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Palace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Valdštejn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Palace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26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3958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ARCHITECTURE IN THE CZECH REPUBLIC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NEO-RENAISSANCE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STYLE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National Theatre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– New Town,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on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Národní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Třída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National Museum – New Town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on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Wenceslas Square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NEO-GOTHIC STYLE</a:t>
            </a:r>
            <a:endParaRPr lang="cs-CZ" b="1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Cathedral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of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Vitus – western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part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Church of SS Peter and Paul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at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Vyšehrad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complex</a:t>
            </a:r>
            <a:r>
              <a:rPr lang="en-GB" dirty="0" smtClean="0">
                <a:latin typeface="Georgia" pitchFamily="18" charset="0"/>
              </a:rPr>
              <a:t>                                   </a:t>
            </a:r>
            <a:endParaRPr lang="cs-CZ" dirty="0">
              <a:latin typeface="Georgia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192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83958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ARCHITECTURE IN THE CZECH REPUBLIC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rgbClr val="CC0000"/>
                </a:solidFill>
                <a:latin typeface="Georgia" pitchFamily="18" charset="0"/>
                <a:cs typeface="Times New Roman" pitchFamily="18" charset="0"/>
              </a:rPr>
              <a:t>Architecture after 1910</a:t>
            </a:r>
            <a:endParaRPr lang="cs-CZ" sz="2800" b="1" dirty="0" smtClean="0">
              <a:solidFill>
                <a:srgbClr val="CC0000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Cubism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 House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of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the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2"/>
              </a:rPr>
              <a:t> Black Madona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Prague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Deconstructivist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architecture</a:t>
            </a:r>
            <a:endParaRPr lang="cs-CZ" b="1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3"/>
              </a:rPr>
              <a:t>Dancing House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Prague</a:t>
            </a:r>
          </a:p>
          <a:p>
            <a:pPr marL="0" indent="0">
              <a:buNone/>
            </a:pPr>
            <a:r>
              <a:rPr lang="cs-CZ" b="1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Constructionalism</a:t>
            </a:r>
            <a:endParaRPr lang="cs-CZ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 err="1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Barrandov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4"/>
              </a:rPr>
              <a:t>Terraces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Prague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ART NOUVEAU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1900 – WWI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oriental decorativeness, natural motifs, vibrant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colo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  <a:hlinkClick r:id="rId5"/>
              </a:rPr>
              <a:t>Municipal House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– Old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Town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Prague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855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OTHER CULTURAL EVENTS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00808"/>
            <a:ext cx="7993111" cy="3240360"/>
          </a:xfrm>
        </p:spPr>
      </p:pic>
      <p:sp>
        <p:nvSpPr>
          <p:cNvPr id="3" name="TextovéPole 2"/>
          <p:cNvSpPr txBox="1"/>
          <p:nvPr/>
        </p:nvSpPr>
        <p:spPr>
          <a:xfrm>
            <a:off x="6876256" y="51571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567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OTHER CULTURAL EVENTS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196752"/>
            <a:ext cx="6754350" cy="4824536"/>
          </a:xfrm>
        </p:spPr>
      </p:pic>
      <p:sp>
        <p:nvSpPr>
          <p:cNvPr id="3" name="TextovéPole 2"/>
          <p:cNvSpPr txBox="1"/>
          <p:nvPr/>
        </p:nvSpPr>
        <p:spPr>
          <a:xfrm>
            <a:off x="8028384" y="7647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609329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>
                <a:solidFill>
                  <a:srgbClr val="FF00FF"/>
                </a:solidFill>
                <a:latin typeface="Georgia" pitchFamily="18" charset="0"/>
              </a:rPr>
              <a:t>Describe</a:t>
            </a:r>
            <a:r>
              <a:rPr lang="cs-CZ" b="1" dirty="0" smtClean="0">
                <a:solidFill>
                  <a:srgbClr val="FF00FF"/>
                </a:solidFill>
                <a:latin typeface="Georgia" pitchFamily="18" charset="0"/>
              </a:rPr>
              <a:t> </a:t>
            </a:r>
            <a:r>
              <a:rPr lang="cs-CZ" b="1" dirty="0" err="1" smtClean="0">
                <a:solidFill>
                  <a:srgbClr val="FF00FF"/>
                </a:solidFill>
                <a:latin typeface="Georgia" pitchFamily="18" charset="0"/>
              </a:rPr>
              <a:t>the</a:t>
            </a:r>
            <a:r>
              <a:rPr lang="cs-CZ" b="1" dirty="0" smtClean="0">
                <a:solidFill>
                  <a:srgbClr val="FF00FF"/>
                </a:solidFill>
                <a:latin typeface="Georgia" pitchFamily="18" charset="0"/>
              </a:rPr>
              <a:t> </a:t>
            </a:r>
            <a:r>
              <a:rPr lang="cs-CZ" b="1" dirty="0" err="1" smtClean="0">
                <a:solidFill>
                  <a:srgbClr val="FF00FF"/>
                </a:solidFill>
                <a:latin typeface="Georgia" pitchFamily="18" charset="0"/>
              </a:rPr>
              <a:t>picture</a:t>
            </a:r>
            <a:r>
              <a:rPr lang="cs-CZ" b="1" dirty="0" smtClean="0">
                <a:solidFill>
                  <a:srgbClr val="FF00FF"/>
                </a:solidFill>
                <a:latin typeface="Georgia" pitchFamily="18" charset="0"/>
              </a:rPr>
              <a:t>.</a:t>
            </a:r>
            <a:endParaRPr lang="cs-CZ" b="1" dirty="0">
              <a:solidFill>
                <a:srgbClr val="FF00FF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13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OTHER CULTURAL EVENTS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340768"/>
            <a:ext cx="6585924" cy="4680520"/>
          </a:xfrm>
        </p:spPr>
      </p:pic>
      <p:sp>
        <p:nvSpPr>
          <p:cNvPr id="3" name="TextovéPole 2"/>
          <p:cNvSpPr txBox="1"/>
          <p:nvPr/>
        </p:nvSpPr>
        <p:spPr>
          <a:xfrm>
            <a:off x="7956376" y="7647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609329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>
                <a:solidFill>
                  <a:srgbClr val="FF00FF"/>
                </a:solidFill>
                <a:latin typeface="Georgia" pitchFamily="18" charset="0"/>
              </a:rPr>
              <a:t>Describe</a:t>
            </a:r>
            <a:r>
              <a:rPr lang="cs-CZ" b="1" dirty="0" smtClean="0">
                <a:solidFill>
                  <a:srgbClr val="FF00FF"/>
                </a:solidFill>
                <a:latin typeface="Georgia" pitchFamily="18" charset="0"/>
              </a:rPr>
              <a:t> </a:t>
            </a:r>
            <a:r>
              <a:rPr lang="cs-CZ" b="1" dirty="0" err="1" smtClean="0">
                <a:solidFill>
                  <a:srgbClr val="FF00FF"/>
                </a:solidFill>
                <a:latin typeface="Georgia" pitchFamily="18" charset="0"/>
              </a:rPr>
              <a:t>the</a:t>
            </a:r>
            <a:r>
              <a:rPr lang="cs-CZ" b="1" dirty="0" smtClean="0">
                <a:solidFill>
                  <a:srgbClr val="FF00FF"/>
                </a:solidFill>
                <a:latin typeface="Georgia" pitchFamily="18" charset="0"/>
              </a:rPr>
              <a:t> </a:t>
            </a:r>
            <a:r>
              <a:rPr lang="cs-CZ" b="1" dirty="0" err="1" smtClean="0">
                <a:solidFill>
                  <a:srgbClr val="FF00FF"/>
                </a:solidFill>
                <a:latin typeface="Georgia" pitchFamily="18" charset="0"/>
              </a:rPr>
              <a:t>picture</a:t>
            </a:r>
            <a:r>
              <a:rPr lang="cs-CZ" b="1" dirty="0" smtClean="0">
                <a:solidFill>
                  <a:srgbClr val="FF00FF"/>
                </a:solidFill>
                <a:latin typeface="Georgia" pitchFamily="18" charset="0"/>
              </a:rPr>
              <a:t>.</a:t>
            </a:r>
            <a:endParaRPr lang="cs-CZ" b="1" dirty="0">
              <a:solidFill>
                <a:srgbClr val="FF00FF"/>
              </a:solidFill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65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OTHER CULTURAL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EVENTS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&amp; SVITAVY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hlinkClick r:id="rId2"/>
              </a:rPr>
              <a:t>Video</a:t>
            </a:r>
            <a:r>
              <a:rPr lang="cs-CZ" dirty="0" smtClean="0">
                <a:hlinkClick r:id="rId2"/>
              </a:rPr>
              <a:t>:</a:t>
            </a:r>
            <a:r>
              <a:rPr lang="cs-CZ" dirty="0" smtClean="0"/>
              <a:t> </a:t>
            </a:r>
            <a:r>
              <a:rPr lang="cs-CZ" b="1" dirty="0"/>
              <a:t>Country tance KCK Svitavy- Svitavská pouť </a:t>
            </a:r>
            <a:r>
              <a:rPr lang="cs-CZ" b="1" dirty="0" smtClean="0"/>
              <a:t>2011</a:t>
            </a:r>
          </a:p>
          <a:p>
            <a:endParaRPr lang="cs-CZ" b="1" dirty="0"/>
          </a:p>
          <a:p>
            <a:r>
              <a:rPr lang="cs-CZ" b="1" dirty="0" smtClean="0">
                <a:hlinkClick r:id="rId3"/>
              </a:rPr>
              <a:t>Video:</a:t>
            </a:r>
            <a:r>
              <a:rPr lang="cs-CZ" b="1" dirty="0" smtClean="0"/>
              <a:t> Svitavské letní slavnosti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54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Fotogalerie: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Šmídová Zdislava (se souhlasem autora)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  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(vlastní galerie autora)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   Šmídová Zdislava (se souhlasem autora)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– 8.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(vlastní galerie autora)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Použitý obrázek č. 2 pochází </a:t>
            </a:r>
            <a:r>
              <a:rPr lang="cs-CZ" sz="1800" dirty="0">
                <a:solidFill>
                  <a:schemeClr val="tx1"/>
                </a:solidFill>
              </a:rPr>
              <a:t>z otevřené galerie Microsoft Office (</a:t>
            </a:r>
            <a:r>
              <a:rPr lang="cs-CZ" sz="1800" dirty="0" err="1">
                <a:solidFill>
                  <a:schemeClr val="tx1"/>
                </a:solidFill>
              </a:rPr>
              <a:t>Powerpoint</a:t>
            </a:r>
            <a:r>
              <a:rPr lang="cs-CZ" sz="1800" dirty="0">
                <a:solidFill>
                  <a:schemeClr val="tx1"/>
                </a:solidFill>
              </a:rPr>
              <a:t>).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</a:t>
            </a: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hypertextové odkazy jsou platné ke dni vytvoření díla.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51816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SMITH-DLUHÁ,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Gabrielle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Angličtina, Otázky a odpovědi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2008, ISBN 978-80-7240-489-6.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ROBERTS, Rachel J..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Up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88-493-0439.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TIERNEY, James.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Carousel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88-493-0355.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EL-HMOUDOVÁ,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CHUDÁ, Jana; CHUDÝ, Tomáš.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Havlíčkův Brod: Fragment, 1996, ISBN 8072000519.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133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915</TotalTime>
  <Words>2224</Words>
  <Application>Microsoft Office PowerPoint</Application>
  <PresentationFormat>Předvádění na obrazovce (4:3)</PresentationFormat>
  <Paragraphs>391</Paragraphs>
  <Slides>45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46" baseType="lpstr">
      <vt:lpstr>projekt_logo_cent</vt:lpstr>
      <vt:lpstr>  CULTURE (Music, Art, Literature, Architecture) </vt:lpstr>
      <vt:lpstr>ANOTACE</vt:lpstr>
      <vt:lpstr>MUSIC</vt:lpstr>
      <vt:lpstr>MUSIC</vt:lpstr>
      <vt:lpstr>MUSIC</vt:lpstr>
      <vt:lpstr>AT A CONCERT – Describe the picture in detail</vt:lpstr>
      <vt:lpstr>AT A CONCERT</vt:lpstr>
      <vt:lpstr>MUSIC</vt:lpstr>
      <vt:lpstr>MUSICAL INSTRUMENTS</vt:lpstr>
      <vt:lpstr>MUSIC IN BRITAIN</vt:lpstr>
      <vt:lpstr>MUSIC IN THE CZECH REPUBLIC</vt:lpstr>
      <vt:lpstr>CZECH COMPOSERS</vt:lpstr>
      <vt:lpstr>CZECH COMPOSERS</vt:lpstr>
      <vt:lpstr>CZECH COMPOSERS</vt:lpstr>
      <vt:lpstr>CZECH COMPOSERS</vt:lpstr>
      <vt:lpstr>MUSIC FESTIVALS IN THE CZECH REPUBLIC</vt:lpstr>
      <vt:lpstr>MUSIC FESTIVALS</vt:lpstr>
      <vt:lpstr>MUSIC FESTIVALS</vt:lpstr>
      <vt:lpstr>MUSIC in the surroundings of Svitavy</vt:lpstr>
      <vt:lpstr>MUSIC - Speaking</vt:lpstr>
      <vt:lpstr>MUSIC - Speaking</vt:lpstr>
      <vt:lpstr>ART</vt:lpstr>
      <vt:lpstr>ART</vt:lpstr>
      <vt:lpstr>ART</vt:lpstr>
      <vt:lpstr>ART – Czech Painters</vt:lpstr>
      <vt:lpstr>Significant Painter in the surroundings of Svitavy</vt:lpstr>
      <vt:lpstr>Northern Ireland´s Street Art</vt:lpstr>
      <vt:lpstr>GRAFFITI AND STREET ART</vt:lpstr>
      <vt:lpstr>ART – Czech Sculptors</vt:lpstr>
      <vt:lpstr>O. Zoubek, Litomyšl</vt:lpstr>
      <vt:lpstr>ART – Czech photographers</vt:lpstr>
      <vt:lpstr>ART</vt:lpstr>
      <vt:lpstr>ART - Speaking</vt:lpstr>
      <vt:lpstr>CZECH LITERATURE</vt:lpstr>
      <vt:lpstr>LITERATURE - Speaking</vt:lpstr>
      <vt:lpstr>ARCHITECTURE IN THE CZECH REPUBLIC</vt:lpstr>
      <vt:lpstr>ARCHITECTURE IN THE CZECH REPUBLIC</vt:lpstr>
      <vt:lpstr>ARCHITECTURE IN THE CZECH REPUBLIC</vt:lpstr>
      <vt:lpstr>ARCHITECTURE IN THE CZECH REPUBLIC</vt:lpstr>
      <vt:lpstr>OTHER CULTURAL EVENTS</vt:lpstr>
      <vt:lpstr>OTHER CULTURAL EVENTS</vt:lpstr>
      <vt:lpstr>OTHER CULTURAL EVENTS</vt:lpstr>
      <vt:lpstr>OTHER CULTURAL EVENTS &amp; SVITAVY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bi</cp:lastModifiedBy>
  <cp:revision>430</cp:revision>
  <dcterms:created xsi:type="dcterms:W3CDTF">2012-08-16T08:34:01Z</dcterms:created>
  <dcterms:modified xsi:type="dcterms:W3CDTF">2013-05-13T12:42:27Z</dcterms:modified>
</cp:coreProperties>
</file>