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notesMasterIdLst>
    <p:notesMasterId r:id="rId28"/>
  </p:notesMasterIdLst>
  <p:sldIdLst>
    <p:sldId id="256" r:id="rId2"/>
    <p:sldId id="257" r:id="rId3"/>
    <p:sldId id="258" r:id="rId4"/>
    <p:sldId id="265" r:id="rId5"/>
    <p:sldId id="282" r:id="rId6"/>
    <p:sldId id="283" r:id="rId7"/>
    <p:sldId id="259" r:id="rId8"/>
    <p:sldId id="273" r:id="rId9"/>
    <p:sldId id="260" r:id="rId10"/>
    <p:sldId id="272" r:id="rId11"/>
    <p:sldId id="261" r:id="rId12"/>
    <p:sldId id="267" r:id="rId13"/>
    <p:sldId id="263" r:id="rId14"/>
    <p:sldId id="268" r:id="rId15"/>
    <p:sldId id="269" r:id="rId16"/>
    <p:sldId id="276" r:id="rId17"/>
    <p:sldId id="275" r:id="rId18"/>
    <p:sldId id="264" r:id="rId19"/>
    <p:sldId id="271" r:id="rId20"/>
    <p:sldId id="270" r:id="rId21"/>
    <p:sldId id="277" r:id="rId22"/>
    <p:sldId id="278" r:id="rId23"/>
    <p:sldId id="279" r:id="rId24"/>
    <p:sldId id="280" r:id="rId25"/>
    <p:sldId id="281" r:id="rId26"/>
    <p:sldId id="274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6" d="100"/>
          <a:sy n="86" d="100"/>
        </p:scale>
        <p:origin x="-9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537CC-25F3-41EB-97AD-BED2FF704185}" type="datetimeFigureOut">
              <a:rPr lang="cs-CZ" smtClean="0"/>
              <a:t>24.5.2013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35F5D1-964B-4364-9A43-1FEA333D6E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1014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noProof="0" dirty="0" smtClean="0"/>
              <a:t>The first person to</a:t>
            </a:r>
            <a:r>
              <a:rPr lang="en-GB" baseline="0" noProof="0" dirty="0" smtClean="0"/>
              <a:t> use: Marty Cooper</a:t>
            </a:r>
            <a:r>
              <a:rPr lang="cs-CZ" baseline="0" noProof="0" dirty="0" smtClean="0"/>
              <a:t> (</a:t>
            </a:r>
            <a:r>
              <a:rPr lang="cs-CZ" baseline="0" noProof="0" dirty="0" err="1" smtClean="0"/>
              <a:t>the</a:t>
            </a:r>
            <a:r>
              <a:rPr lang="cs-CZ" baseline="0" noProof="0" dirty="0" smtClean="0"/>
              <a:t> </a:t>
            </a:r>
            <a:r>
              <a:rPr lang="cs-CZ" baseline="0" noProof="0" dirty="0" err="1" smtClean="0"/>
              <a:t>father</a:t>
            </a:r>
            <a:r>
              <a:rPr lang="cs-CZ" baseline="0" noProof="0" dirty="0" smtClean="0"/>
              <a:t> </a:t>
            </a:r>
            <a:r>
              <a:rPr lang="cs-CZ" baseline="0" noProof="0" dirty="0" err="1" smtClean="0"/>
              <a:t>of</a:t>
            </a:r>
            <a:r>
              <a:rPr lang="cs-CZ" baseline="0" noProof="0" dirty="0" smtClean="0"/>
              <a:t> </a:t>
            </a:r>
            <a:r>
              <a:rPr lang="cs-CZ" baseline="0" noProof="0" dirty="0" err="1" smtClean="0"/>
              <a:t>the</a:t>
            </a:r>
            <a:r>
              <a:rPr lang="cs-CZ" baseline="0" noProof="0" dirty="0" smtClean="0"/>
              <a:t> </a:t>
            </a:r>
            <a:r>
              <a:rPr lang="cs-CZ" baseline="0" noProof="0" dirty="0" err="1" smtClean="0"/>
              <a:t>cellular</a:t>
            </a:r>
            <a:r>
              <a:rPr lang="cs-CZ" baseline="0" noProof="0" dirty="0" smtClean="0"/>
              <a:t> </a:t>
            </a:r>
            <a:r>
              <a:rPr lang="cs-CZ" baseline="0" noProof="0" dirty="0" err="1" smtClean="0"/>
              <a:t>phone</a:t>
            </a:r>
            <a:r>
              <a:rPr lang="cs-CZ" baseline="0" noProof="0" dirty="0" smtClean="0"/>
              <a:t>)</a:t>
            </a:r>
            <a:r>
              <a:rPr lang="en-GB" baseline="0" noProof="0" dirty="0" smtClean="0"/>
              <a:t>, April 1973, a phone developed by Motorola – an American electronics firm</a:t>
            </a:r>
            <a:endParaRPr lang="cs-CZ" baseline="0" noProof="0" dirty="0" smtClean="0"/>
          </a:p>
          <a:p>
            <a:pPr marL="171450" indent="-171450">
              <a:buFontTx/>
              <a:buChar char="-"/>
            </a:pPr>
            <a:endParaRPr lang="en-GB" baseline="0" noProof="0" dirty="0" smtClean="0"/>
          </a:p>
          <a:p>
            <a:pPr marL="171450" indent="-171450">
              <a:buFontTx/>
              <a:buChar char="-"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35F5D1-964B-4364-9A43-1FEA333D6ED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92463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35F5D1-964B-4364-9A43-1FEA333D6EDE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16382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BBC </a:t>
            </a:r>
            <a:r>
              <a:rPr lang="cs-CZ" dirty="0" err="1" smtClean="0"/>
              <a:t>Learning</a:t>
            </a:r>
            <a:r>
              <a:rPr lang="cs-CZ" dirty="0" smtClean="0"/>
              <a:t>:</a:t>
            </a:r>
            <a:r>
              <a:rPr lang="cs-CZ" baseline="0" dirty="0" smtClean="0"/>
              <a:t> </a:t>
            </a:r>
            <a:r>
              <a:rPr lang="cs-CZ" baseline="0" dirty="0" err="1" smtClean="0"/>
              <a:t>Article</a:t>
            </a:r>
            <a:r>
              <a:rPr lang="cs-CZ" baseline="0" dirty="0" smtClean="0"/>
              <a:t> and audio by Prof. </a:t>
            </a:r>
            <a:r>
              <a:rPr lang="cs-CZ" baseline="0" dirty="0" err="1" smtClean="0"/>
              <a:t>Crystal</a:t>
            </a:r>
            <a:r>
              <a:rPr lang="cs-CZ" baseline="0" dirty="0" smtClean="0"/>
              <a:t>: http://www.bbc.co.uk/worldservice/learningenglish/radio/specials/1728_uptodate/page8.shtml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35F5D1-964B-4364-9A43-1FEA333D6EDE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40422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movuemobile.com/understanding-the-iphone-parts/iphone-parts-1" TargetMode="Externa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arnenglish.de/telephone/phonephrases.htm" TargetMode="External"/><Relationship Id="rId7" Type="http://schemas.openxmlformats.org/officeDocument/2006/relationships/hyperlink" Target="http://www.talkenglish.com/LessonPractice.aspx?ALID=483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bc.co.uk/worldservice/learningenglish/business/talkingbusiness/unit1telephone/1connecting.shtml" TargetMode="External"/><Relationship Id="rId5" Type="http://schemas.openxmlformats.org/officeDocument/2006/relationships/hyperlink" Target="http://www.esl-lab.com/meet/meetrd1.htm" TargetMode="External"/><Relationship Id="rId4" Type="http://schemas.openxmlformats.org/officeDocument/2006/relationships/hyperlink" Target="http://www.youtube.com/watch?v=m-W6dXfm7YE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worldservice/learningenglish/business/talkingbusiness/unit1telephone/challenge.shtml" TargetMode="External"/><Relationship Id="rId2" Type="http://schemas.openxmlformats.org/officeDocument/2006/relationships/hyperlink" Target="http://www.englishclub.com/speaking/telephone_practice1-appointments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autoenglish.org/telephoneenglish/booking.htm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elt.oup.com/student/englishforlife/beg/a_games/e4l_game_14?cc=cz&amp;selLanguage=c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learning-english-online.net/skills/speaking/dialogues/talking-on-the-phone/" TargetMode="External"/><Relationship Id="rId5" Type="http://schemas.openxmlformats.org/officeDocument/2006/relationships/hyperlink" Target="http://www.bbc.co.uk/worldservice/learningenglish/language/wordsinthenews/2012/12/121203_witn_texting_turns_20.shtml" TargetMode="External"/><Relationship Id="rId4" Type="http://schemas.openxmlformats.org/officeDocument/2006/relationships/hyperlink" Target="http://wsdownload.bbc.co.uk/learningenglish/pdf/2012/12/121203133736_121203_witn_texting_turns_20.pdf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MOBILE PHONES</a:t>
            </a:r>
            <a:endParaRPr lang="cs-CZ" b="1" dirty="0">
              <a:solidFill>
                <a:schemeClr val="tx1"/>
              </a:solidFill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Mgr. Naďa </a:t>
            </a:r>
            <a:r>
              <a:rPr lang="cs-CZ" b="1" dirty="0" err="1" smtClean="0">
                <a:solidFill>
                  <a:schemeClr val="tx1"/>
                </a:solidFill>
              </a:rPr>
              <a:t>Bisová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4778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25"/>
            <a:ext cx="8229600" cy="5715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052513"/>
            <a:ext cx="8218488" cy="5040312"/>
          </a:xfrm>
        </p:spPr>
        <p:txBody>
          <a:bodyPr>
            <a:normAutofit/>
          </a:bodyPr>
          <a:lstStyle/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>
                <a:solidFill>
                  <a:schemeClr val="tx1"/>
                </a:solidFill>
              </a:rPr>
              <a:t>VY_32_INOVACE_6.AJ.06</a:t>
            </a:r>
          </a:p>
          <a:p>
            <a:pPr>
              <a:buFont typeface="Arial" charset="0"/>
              <a:buNone/>
            </a:pPr>
            <a:endParaRPr lang="cs-CZ" sz="1200" dirty="0" smtClean="0">
              <a:solidFill>
                <a:schemeClr val="tx1"/>
              </a:solidFill>
            </a:endParaRPr>
          </a:p>
          <a:p>
            <a:r>
              <a:rPr lang="cs-CZ" sz="1200" b="1" dirty="0" smtClean="0">
                <a:solidFill>
                  <a:schemeClr val="tx1"/>
                </a:solidFill>
              </a:rPr>
              <a:t>Číslo projektu: 	</a:t>
            </a:r>
            <a:r>
              <a:rPr lang="cs-CZ" sz="1200" dirty="0" smtClean="0">
                <a:solidFill>
                  <a:schemeClr val="tx1"/>
                </a:solidFill>
              </a:rPr>
              <a:t>CZ.1.07/1.5.00/34.0114	</a:t>
            </a:r>
            <a:endParaRPr lang="cs-CZ" sz="1200" b="1" dirty="0" smtClean="0">
              <a:solidFill>
                <a:schemeClr val="tx1"/>
              </a:solidFill>
            </a:endParaRPr>
          </a:p>
          <a:p>
            <a:endParaRPr lang="cs-CZ" sz="1200" b="1" dirty="0" smtClean="0">
              <a:solidFill>
                <a:schemeClr val="tx1"/>
              </a:solidFill>
            </a:endParaRPr>
          </a:p>
          <a:p>
            <a:r>
              <a:rPr lang="cs-CZ" sz="1200" b="1" dirty="0" smtClean="0">
                <a:solidFill>
                  <a:schemeClr val="tx1"/>
                </a:solidFill>
              </a:rPr>
              <a:t>Vytvořeno: 	</a:t>
            </a:r>
            <a:r>
              <a:rPr lang="cs-CZ" sz="1200" dirty="0" smtClean="0">
                <a:solidFill>
                  <a:schemeClr val="tx1"/>
                </a:solidFill>
              </a:rPr>
              <a:t>prosinec 2012</a:t>
            </a: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pPr>
              <a:buFont typeface="Arial" charset="0"/>
              <a:buAutoNum type="arabicPeriod"/>
            </a:pPr>
            <a:r>
              <a:rPr lang="cs-CZ" sz="1200" b="1" dirty="0" smtClean="0">
                <a:solidFill>
                  <a:schemeClr val="tx1"/>
                </a:solidFill>
              </a:rPr>
              <a:t>Ročník: 	</a:t>
            </a:r>
            <a:r>
              <a:rPr lang="cs-CZ" sz="1200" dirty="0" smtClean="0">
                <a:solidFill>
                  <a:schemeClr val="tx1"/>
                </a:solidFill>
              </a:rPr>
              <a:t>3. ročník a 4. ročník – čtyřleté gymnázium (RVP-G)</a:t>
            </a:r>
          </a:p>
          <a:p>
            <a:pPr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                                  Septima a Oktáva – osmileté gymnázium (RVP-G)</a:t>
            </a: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endParaRPr lang="cs-CZ" sz="1600" b="1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pPr algn="just"/>
            <a:r>
              <a:rPr lang="cs-CZ" sz="1200" b="1" dirty="0" smtClean="0">
                <a:solidFill>
                  <a:schemeClr val="tx1"/>
                </a:solidFill>
              </a:rPr>
              <a:t>Anotace: </a:t>
            </a:r>
          </a:p>
          <a:p>
            <a:pPr algn="just"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      Tento materiál by vytvořen jako téma pro maturitní okruh: Science and Technology. </a:t>
            </a:r>
            <a:r>
              <a:rPr lang="cs-CZ" sz="1200" dirty="0" err="1" smtClean="0">
                <a:solidFill>
                  <a:schemeClr val="tx1"/>
                </a:solidFill>
              </a:rPr>
              <a:t>Nature</a:t>
            </a:r>
            <a:r>
              <a:rPr lang="cs-CZ" sz="1200" dirty="0" smtClean="0">
                <a:solidFill>
                  <a:schemeClr val="tx1"/>
                </a:solidFill>
              </a:rPr>
              <a:t> na Gymnáziu a JŠ Svitavy; přibližně na jednu, popřípadě více vyučovacích hodin (pro výklad i opakování – shrnutí učiva). Obsahuje jednak přehled faktografických údajů, tak i anglickou ustálenou terminologii, doplněné o interaktivní cvičení: videa, poslechové cvičení, interaktivní kvízy, atd. Je primárně zaměřen na dva poslední ročníky gymnázia, i přesto se dá využít i v nižších ročnících osmiletého i čtyřletého studia vcelku nebo jeho jednotlivé části.</a:t>
            </a:r>
          </a:p>
          <a:p>
            <a:pPr algn="just"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Pomůcky: interaktivní tabule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just">
              <a:buFont typeface="Arial" charset="0"/>
              <a:buNone/>
            </a:pPr>
            <a:endParaRPr lang="cs-CZ" sz="1700" dirty="0" smtClean="0"/>
          </a:p>
          <a:p>
            <a:pPr>
              <a:buFont typeface="Arial" charset="0"/>
              <a:buNone/>
            </a:pPr>
            <a:endParaRPr lang="cs-CZ" i="1" dirty="0" smtClean="0"/>
          </a:p>
          <a:p>
            <a:pPr>
              <a:buFont typeface="Arial" charset="0"/>
              <a:buNone/>
            </a:pPr>
            <a:endParaRPr lang="cs-CZ" i="1" dirty="0" smtClean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5967570"/>
              </p:ext>
            </p:extLst>
          </p:nvPr>
        </p:nvGraphicFramePr>
        <p:xfrm>
          <a:off x="827088" y="2924175"/>
          <a:ext cx="7429501" cy="13541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688"/>
                <a:gridCol w="5357813"/>
              </a:tblGrid>
              <a:tr h="61245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 marL="91439" marR="91439"/>
                </a:tc>
              </a:tr>
              <a:tr h="3708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baseline="0" dirty="0" smtClean="0"/>
                        <a:t>Anglický jazyk</a:t>
                      </a:r>
                      <a:endParaRPr lang="cs-CZ" sz="1200" dirty="0"/>
                    </a:p>
                  </a:txBody>
                  <a:tcPr marL="91439" marR="91439"/>
                </a:tc>
              </a:tr>
              <a:tr h="3708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Science</a:t>
                      </a:r>
                      <a:r>
                        <a:rPr lang="cs-CZ" sz="1200" baseline="0" dirty="0" smtClean="0"/>
                        <a:t> and Technology.  </a:t>
                      </a:r>
                      <a:r>
                        <a:rPr lang="cs-CZ" sz="1200" baseline="0" dirty="0" err="1" smtClean="0"/>
                        <a:t>Nature</a:t>
                      </a:r>
                      <a:endParaRPr lang="cs-CZ" sz="1200" dirty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374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CONTENTS</a:t>
            </a:r>
            <a:endParaRPr lang="cs-CZ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46449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History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Parts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Functions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Advantages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Disadvantages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How to call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Sending an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SMS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2582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MOBILE PHONES</a:t>
            </a:r>
            <a:endParaRPr lang="cs-CZ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</a:rPr>
              <a:t>mobile phones = </a:t>
            </a:r>
            <a:r>
              <a:rPr lang="en-GB" dirty="0" err="1" smtClean="0">
                <a:solidFill>
                  <a:schemeClr val="tx1"/>
                </a:solidFill>
              </a:rPr>
              <a:t>ce</a:t>
            </a:r>
            <a:r>
              <a:rPr lang="cs-CZ" dirty="0" err="1" smtClean="0">
                <a:solidFill>
                  <a:schemeClr val="tx1"/>
                </a:solidFill>
              </a:rPr>
              <a:t>ll</a:t>
            </a:r>
            <a:r>
              <a:rPr lang="en-GB" dirty="0" err="1" smtClean="0">
                <a:solidFill>
                  <a:schemeClr val="tx1"/>
                </a:solidFill>
              </a:rPr>
              <a:t>ular</a:t>
            </a:r>
            <a:r>
              <a:rPr lang="en-GB" dirty="0" smtClean="0">
                <a:solidFill>
                  <a:schemeClr val="tx1"/>
                </a:solidFill>
              </a:rPr>
              <a:t> phones = cell phones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1955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SPEAKING</a:t>
            </a:r>
            <a:endParaRPr lang="cs-CZ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Have you got a mobile phone?</a:t>
            </a:r>
          </a:p>
          <a:p>
            <a:pPr>
              <a:lnSpc>
                <a:spcPct val="2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What make is it?</a:t>
            </a:r>
          </a:p>
          <a:p>
            <a:pPr>
              <a:lnSpc>
                <a:spcPct val="2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Which mobile phone network are you with?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2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How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often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do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you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call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 number of the Helpline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?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endParaRPr lang="cs-CZ" dirty="0" smtClean="0">
              <a:latin typeface="Georgia" pitchFamily="18" charset="0"/>
            </a:endParaRPr>
          </a:p>
          <a:p>
            <a:endParaRPr lang="en-GB" dirty="0"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2476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SPEAKING</a:t>
            </a:r>
            <a:endParaRPr lang="cs-CZ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Example of the Cairo number:  00202 415 46 12</a:t>
            </a:r>
          </a:p>
          <a:p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What is the 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</a:rPr>
              <a:t>internati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o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</a:rPr>
              <a:t>nal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code?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What is the country code?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What is the city code?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What is the local number?</a:t>
            </a: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92080" y="2420888"/>
            <a:ext cx="1080120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00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00305" y="2948978"/>
            <a:ext cx="1080120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3429000"/>
            <a:ext cx="1080120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99638" y="3933056"/>
            <a:ext cx="1372562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415 46 12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1137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HISTORY</a:t>
            </a:r>
            <a:endParaRPr lang="cs-CZ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First generation of MB (analogue technology)</a:t>
            </a:r>
          </a:p>
          <a:p>
            <a:pPr>
              <a:lnSpc>
                <a:spcPct val="200000"/>
              </a:lnSpc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Second generation of MB (digital technology)</a:t>
            </a:r>
          </a:p>
          <a:p>
            <a:pPr>
              <a:lnSpc>
                <a:spcPct val="200000"/>
              </a:lnSpc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Third generation of MB (multiphones with the access to the Internet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IPhones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smart phones)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2180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65760" y="476672"/>
            <a:ext cx="4062224" cy="5122504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latin typeface="Georgia" pitchFamily="18" charset="0"/>
            </a:endParaRPr>
          </a:p>
          <a:p>
            <a:pPr marL="0" indent="0" algn="ctr">
              <a:buNone/>
            </a:pPr>
            <a:endParaRPr lang="cs-CZ" b="1" dirty="0">
              <a:latin typeface="Georgia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2800" b="1" dirty="0" smtClean="0">
                <a:solidFill>
                  <a:schemeClr val="tx1"/>
                </a:solidFill>
                <a:latin typeface="Georgia" pitchFamily="18" charset="0"/>
              </a:rPr>
              <a:t>Can </a:t>
            </a:r>
            <a:r>
              <a:rPr lang="en-GB" sz="2800" b="1" dirty="0">
                <a:solidFill>
                  <a:schemeClr val="tx1"/>
                </a:solidFill>
                <a:latin typeface="Georgia" pitchFamily="18" charset="0"/>
              </a:rPr>
              <a:t>you </a:t>
            </a:r>
            <a:r>
              <a:rPr lang="en-GB" sz="2800" b="1" dirty="0" smtClean="0">
                <a:solidFill>
                  <a:schemeClr val="tx1"/>
                </a:solidFill>
                <a:latin typeface="Georgia" pitchFamily="18" charset="0"/>
              </a:rPr>
              <a:t>name</a:t>
            </a:r>
            <a:endParaRPr lang="cs-CZ" sz="2800" b="1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2800" b="1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GB" sz="2800" b="1" dirty="0">
                <a:solidFill>
                  <a:schemeClr val="tx1"/>
                </a:solidFill>
                <a:latin typeface="Georgia" pitchFamily="18" charset="0"/>
              </a:rPr>
              <a:t>any parts of your mobile phone?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bi\AppData\Local\Microsoft\Windows\Temporary Internet Files\Content.IE5\DX72KF8B\MC900432570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268760"/>
            <a:ext cx="3556942" cy="3556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668344" y="5428961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9396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PARTS</a:t>
            </a:r>
            <a:endParaRPr lang="cs-CZ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779617" y="1772816"/>
            <a:ext cx="4100264" cy="532655"/>
          </a:xfrm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endParaRPr lang="cs-CZ" dirty="0" smtClean="0">
              <a:hlinkClick r:id="rId2"/>
            </a:endParaRPr>
          </a:p>
          <a:p>
            <a:pPr marL="0" indent="0" algn="ctr">
              <a:buNone/>
            </a:pPr>
            <a:endParaRPr lang="cs-CZ" dirty="0">
              <a:hlinkClick r:id="rId2"/>
            </a:endParaRPr>
          </a:p>
          <a:p>
            <a:pPr marL="0" indent="0" algn="ctr">
              <a:buNone/>
            </a:pPr>
            <a:endParaRPr lang="cs-CZ" dirty="0" smtClean="0">
              <a:hlinkClick r:id="rId2"/>
            </a:endParaRPr>
          </a:p>
          <a:p>
            <a:pPr marL="0" indent="0" algn="ctr">
              <a:buNone/>
            </a:pPr>
            <a:endParaRPr lang="cs-CZ" dirty="0">
              <a:hlinkClick r:id="rId2"/>
            </a:endParaRPr>
          </a:p>
          <a:p>
            <a:pPr marL="0" indent="0" algn="ctr">
              <a:buNone/>
            </a:pPr>
            <a:r>
              <a:rPr lang="en-GB" sz="9600" dirty="0" smtClean="0">
                <a:hlinkClick r:id="rId2"/>
              </a:rPr>
              <a:t>IPhone</a:t>
            </a:r>
            <a:r>
              <a:rPr lang="en-GB" sz="9600" dirty="0" smtClean="0"/>
              <a:t> parts</a:t>
            </a:r>
            <a:endParaRPr lang="en-GB" sz="9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124744"/>
            <a:ext cx="4062224" cy="5184576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Sleep / wake up button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Receiver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Speaker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microphone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SIM card tray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Battery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Charging port connector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Status bar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Application icons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Volume buttons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Ring/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silent switch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Home / Menu key</a:t>
            </a:r>
          </a:p>
          <a:p>
            <a:endParaRPr lang="en-GB" dirty="0" smtClean="0">
              <a:latin typeface="Georgia" pitchFamily="18" charset="0"/>
            </a:endParaRPr>
          </a:p>
          <a:p>
            <a:endParaRPr lang="en-GB" dirty="0" smtClean="0">
              <a:latin typeface="Georgia" pitchFamily="18" charset="0"/>
            </a:endParaRPr>
          </a:p>
          <a:p>
            <a:endParaRPr lang="en-GB" dirty="0">
              <a:latin typeface="Georgia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41936" y="3933056"/>
            <a:ext cx="5137945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en-GB" sz="2400" dirty="0" smtClean="0">
                <a:latin typeface="Georgia" pitchFamily="18" charset="0"/>
              </a:rPr>
              <a:t>Power / Reset / Lock key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sz="2400" dirty="0" smtClean="0">
                <a:latin typeface="Georgia" pitchFamily="18" charset="0"/>
              </a:rPr>
              <a:t>Headset Jack (headphones)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sz="2400" dirty="0" smtClean="0">
                <a:latin typeface="Georgia" pitchFamily="18" charset="0"/>
              </a:rPr>
              <a:t>Camera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sz="2400" dirty="0" smtClean="0">
                <a:latin typeface="Georgia" pitchFamily="18" charset="0"/>
              </a:rPr>
              <a:t>USB Power / Accessory connector</a:t>
            </a:r>
            <a:endParaRPr lang="cs-CZ" sz="2400" dirty="0" smtClean="0">
              <a:latin typeface="Georgia" pitchFamily="18" charset="0"/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en-GB" sz="2400" dirty="0" smtClean="0">
                <a:latin typeface="Georgia" pitchFamily="18" charset="0"/>
              </a:rPr>
              <a:t>Screen</a:t>
            </a:r>
            <a:endParaRPr lang="en-GB" sz="2400" dirty="0"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5558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39552" y="2348880"/>
            <a:ext cx="8229600" cy="1440160"/>
          </a:xfrm>
        </p:spPr>
        <p:txBody>
          <a:bodyPr/>
          <a:lstStyle/>
          <a:p>
            <a:r>
              <a:rPr lang="en-GB" sz="3200" b="1" dirty="0" smtClean="0">
                <a:effectLst/>
                <a:latin typeface="Georgia" pitchFamily="18" charset="0"/>
              </a:rPr>
              <a:t>What do you use your mobile for?</a:t>
            </a:r>
            <a:endParaRPr lang="en-GB" sz="3200" b="1" dirty="0">
              <a:effectLst/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6371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FUNCTIONS</a:t>
            </a:r>
            <a:endParaRPr lang="cs-CZ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23528" y="1268760"/>
            <a:ext cx="4100264" cy="4752528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</a:rPr>
              <a:t>To call / phone </a:t>
            </a:r>
            <a:r>
              <a:rPr lang="en-GB" sz="2000" dirty="0" err="1" smtClean="0">
                <a:solidFill>
                  <a:schemeClr val="tx1"/>
                </a:solidFill>
                <a:latin typeface="Georgia" pitchFamily="18" charset="0"/>
              </a:rPr>
              <a:t>sb</a:t>
            </a:r>
            <a:endParaRPr lang="en-GB" sz="2000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</a:rPr>
              <a:t>To send an SMS (to text)</a:t>
            </a:r>
          </a:p>
          <a:p>
            <a:r>
              <a:rPr lang="cs-CZ" sz="2000" dirty="0" smtClean="0">
                <a:solidFill>
                  <a:schemeClr val="tx1"/>
                </a:solidFill>
                <a:latin typeface="Georgia" pitchFamily="18" charset="0"/>
              </a:rPr>
              <a:t>To t</a:t>
            </a:r>
            <a:r>
              <a:rPr lang="en-GB" sz="2000" dirty="0" err="1" smtClean="0">
                <a:solidFill>
                  <a:schemeClr val="tx1"/>
                </a:solidFill>
                <a:latin typeface="Georgia" pitchFamily="18" charset="0"/>
              </a:rPr>
              <a:t>ak</a:t>
            </a:r>
            <a:r>
              <a:rPr lang="cs-CZ" sz="2000" dirty="0" smtClean="0">
                <a:solidFill>
                  <a:schemeClr val="tx1"/>
                </a:solidFill>
                <a:latin typeface="Georgia" pitchFamily="18" charset="0"/>
              </a:rPr>
              <a:t>e a 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</a:rPr>
              <a:t>photo</a:t>
            </a:r>
          </a:p>
          <a:p>
            <a:r>
              <a:rPr lang="cs-CZ" sz="2000" dirty="0" smtClean="0">
                <a:solidFill>
                  <a:schemeClr val="tx1"/>
                </a:solidFill>
                <a:latin typeface="Georgia" pitchFamily="18" charset="0"/>
              </a:rPr>
              <a:t>To 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</a:rPr>
              <a:t>view, to store and send music clips </a:t>
            </a:r>
          </a:p>
          <a:p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</a:rPr>
              <a:t>To play games</a:t>
            </a:r>
          </a:p>
          <a:p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</a:rPr>
              <a:t>To record video</a:t>
            </a:r>
          </a:p>
          <a:p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</a:rPr>
              <a:t>To do calculations</a:t>
            </a:r>
          </a:p>
          <a:p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</a:rPr>
              <a:t>To download ringtones</a:t>
            </a:r>
          </a:p>
          <a:p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</a:rPr>
              <a:t>To use the address book</a:t>
            </a:r>
          </a:p>
          <a:p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</a:rPr>
              <a:t>To browse the web</a:t>
            </a:r>
            <a:r>
              <a:rPr lang="cs-CZ" sz="2000" dirty="0" smtClean="0">
                <a:solidFill>
                  <a:schemeClr val="tx1"/>
                </a:solidFill>
                <a:latin typeface="Georgia" pitchFamily="18" charset="0"/>
              </a:rPr>
              <a:t> (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</a:rPr>
              <a:t>look up info, read e-books, …)</a:t>
            </a:r>
          </a:p>
          <a:p>
            <a:endParaRPr lang="cs-CZ" dirty="0" smtClean="0">
              <a:latin typeface="Georgia" pitchFamily="18" charset="0"/>
            </a:endParaRPr>
          </a:p>
          <a:p>
            <a:endParaRPr lang="cs-CZ" dirty="0" smtClean="0">
              <a:latin typeface="Georgia" pitchFamily="18" charset="0"/>
            </a:endParaRPr>
          </a:p>
          <a:p>
            <a:endParaRPr lang="en-GB" dirty="0">
              <a:latin typeface="Georgia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716016" y="1340768"/>
            <a:ext cx="4062224" cy="4536504"/>
          </a:xfrm>
        </p:spPr>
        <p:txBody>
          <a:bodyPr>
            <a:normAutofit fontScale="92500"/>
          </a:bodyPr>
          <a:lstStyle/>
          <a:p>
            <a:r>
              <a:rPr lang="en-GB" sz="2200" dirty="0" smtClean="0">
                <a:solidFill>
                  <a:schemeClr val="tx1"/>
                </a:solidFill>
                <a:latin typeface="Georgia" pitchFamily="18" charset="0"/>
              </a:rPr>
              <a:t>To read / write and send an email</a:t>
            </a:r>
          </a:p>
          <a:p>
            <a:r>
              <a:rPr lang="en-GB" sz="2200" dirty="0" smtClean="0">
                <a:solidFill>
                  <a:schemeClr val="tx1"/>
                </a:solidFill>
                <a:latin typeface="Georgia" pitchFamily="18" charset="0"/>
              </a:rPr>
              <a:t>To watch a video</a:t>
            </a:r>
          </a:p>
          <a:p>
            <a:r>
              <a:rPr lang="en-GB" sz="2200" dirty="0" smtClean="0">
                <a:solidFill>
                  <a:schemeClr val="tx1"/>
                </a:solidFill>
                <a:latin typeface="Georgia" pitchFamily="18" charset="0"/>
              </a:rPr>
              <a:t>To listen to music</a:t>
            </a:r>
          </a:p>
          <a:p>
            <a:r>
              <a:rPr lang="en-GB" sz="2200" dirty="0" smtClean="0">
                <a:solidFill>
                  <a:schemeClr val="tx1"/>
                </a:solidFill>
                <a:latin typeface="Georgia" pitchFamily="18" charset="0"/>
              </a:rPr>
              <a:t>To watch TV</a:t>
            </a:r>
          </a:p>
          <a:p>
            <a:r>
              <a:rPr lang="en-GB" sz="2200" dirty="0" smtClean="0">
                <a:solidFill>
                  <a:schemeClr val="tx1"/>
                </a:solidFill>
                <a:latin typeface="Georgia" pitchFamily="18" charset="0"/>
              </a:rPr>
              <a:t>To use a dictionary</a:t>
            </a:r>
          </a:p>
          <a:p>
            <a:r>
              <a:rPr lang="en-GB" sz="2200" dirty="0" smtClean="0">
                <a:solidFill>
                  <a:schemeClr val="tx1"/>
                </a:solidFill>
                <a:latin typeface="Georgia" pitchFamily="18" charset="0"/>
              </a:rPr>
              <a:t>To use a calendar, answering machine, personal organizer</a:t>
            </a:r>
            <a:endParaRPr lang="cs-CZ" sz="2200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cs-CZ" sz="2200" dirty="0" smtClean="0">
                <a:solidFill>
                  <a:schemeClr val="tx1"/>
                </a:solidFill>
                <a:latin typeface="Georgia" pitchFamily="18" charset="0"/>
              </a:rPr>
              <a:t>To do </a:t>
            </a:r>
            <a:r>
              <a:rPr lang="en-GB" sz="2200" dirty="0" err="1" smtClean="0">
                <a:solidFill>
                  <a:schemeClr val="tx1"/>
                </a:solidFill>
                <a:latin typeface="Georgia" pitchFamily="18" charset="0"/>
              </a:rPr>
              <a:t>sb's</a:t>
            </a:r>
            <a:r>
              <a:rPr lang="en-GB" sz="2200" dirty="0" smtClean="0">
                <a:solidFill>
                  <a:schemeClr val="tx1"/>
                </a:solidFill>
                <a:latin typeface="Georgia" pitchFamily="18" charset="0"/>
              </a:rPr>
              <a:t> banking</a:t>
            </a:r>
            <a:endParaRPr lang="cs-CZ" sz="2200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cs-CZ" sz="2200" dirty="0" smtClean="0">
                <a:solidFill>
                  <a:schemeClr val="tx1"/>
                </a:solidFill>
                <a:latin typeface="Georgia" pitchFamily="18" charset="0"/>
              </a:rPr>
              <a:t>To </a:t>
            </a:r>
            <a:r>
              <a:rPr lang="en-GB" sz="2200" dirty="0" smtClean="0">
                <a:solidFill>
                  <a:schemeClr val="tx1"/>
                </a:solidFill>
                <a:latin typeface="Georgia" pitchFamily="18" charset="0"/>
              </a:rPr>
              <a:t>look at GPS / location navigation</a:t>
            </a:r>
          </a:p>
          <a:p>
            <a:r>
              <a:rPr lang="cs-CZ" sz="2200" dirty="0" err="1" smtClean="0">
                <a:solidFill>
                  <a:schemeClr val="tx1"/>
                </a:solidFill>
                <a:latin typeface="Georgia" pitchFamily="18" charset="0"/>
              </a:rPr>
              <a:t>Etc</a:t>
            </a:r>
            <a:r>
              <a:rPr lang="cs-CZ" sz="2200" dirty="0" smtClean="0">
                <a:solidFill>
                  <a:schemeClr val="tx1"/>
                </a:solidFill>
                <a:latin typeface="Georgia" pitchFamily="18" charset="0"/>
              </a:rPr>
              <a:t>.</a:t>
            </a:r>
            <a:endParaRPr lang="en-GB" sz="2200" dirty="0" smtClean="0">
              <a:solidFill>
                <a:schemeClr val="tx1"/>
              </a:solidFill>
              <a:latin typeface="Georgia" pitchFamily="18" charset="0"/>
            </a:endParaRPr>
          </a:p>
          <a:p>
            <a:endParaRPr lang="en-GB" dirty="0" smtClean="0">
              <a:latin typeface="Georgia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4342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ADVANTAGES x DISADVANTAGES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lnSpc>
                <a:spcPct val="150000"/>
              </a:lnSpc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</a:rPr>
              <a:t>Read the following statements.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</a:rPr>
              <a:t>Mark each statement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</a:rPr>
              <a:t> „A“ (advantage) or „</a:t>
            </a:r>
            <a:r>
              <a:rPr lang="cs-CZ" b="1" dirty="0" smtClean="0">
                <a:solidFill>
                  <a:schemeClr val="tx1"/>
                </a:solidFill>
                <a:latin typeface="Georgia" pitchFamily="18" charset="0"/>
              </a:rPr>
              <a:t>D</a:t>
            </a:r>
            <a:r>
              <a:rPr lang="en-GB" b="1" dirty="0" smtClean="0">
                <a:solidFill>
                  <a:schemeClr val="tx1"/>
                </a:solidFill>
                <a:latin typeface="Georgia" pitchFamily="18" charset="0"/>
              </a:rPr>
              <a:t>“ (disadvantage).</a:t>
            </a:r>
            <a:endParaRPr lang="en-GB" b="1" dirty="0">
              <a:solidFill>
                <a:schemeClr val="tx1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1943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ADVANTAGES </a:t>
            </a:r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x DISADVANTAGES</a:t>
            </a:r>
            <a:endParaRPr lang="cs-CZ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Mobile phones are convenient.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C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ell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phones emit radiation and may be linked to brain tumors.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Y</a:t>
            </a:r>
            <a:r>
              <a:rPr lang="en-US" dirty="0" err="1" smtClean="0">
                <a:solidFill>
                  <a:schemeClr val="tx1"/>
                </a:solidFill>
                <a:latin typeface="Georgia" pitchFamily="18" charset="0"/>
              </a:rPr>
              <a:t>ou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can reach anyone at any time of the day or night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.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D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rivers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who text or talk while driving are distracted and cause more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accidents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I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f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there is an emergency situation, mobile phones can be useful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.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</a:rPr>
              <a:t>You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</a:rPr>
              <a:t>can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send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text, picture and video messages for various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purposes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.</a:t>
            </a: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9509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ADVANTAGES x DISADVANTAGES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19256" cy="463711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7. Mobile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phones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allow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</a:rPr>
              <a:t>parents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 to </a:t>
            </a:r>
            <a:r>
              <a:rPr lang="en-US" dirty="0" err="1" smtClean="0">
                <a:solidFill>
                  <a:schemeClr val="tx1"/>
                </a:solidFill>
                <a:latin typeface="Georgia" pitchFamily="18" charset="0"/>
              </a:rPr>
              <a:t>contac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t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</a:rPr>
              <a:t>their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 child with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 ease.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8.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Many cells phones offer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Internet access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9. V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</a:rPr>
              <a:t>iolent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 video games also are available for play on mobile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   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phones.</a:t>
            </a:r>
            <a:br>
              <a:rPr lang="en-US" dirty="0" smtClean="0">
                <a:solidFill>
                  <a:schemeClr val="tx1"/>
                </a:solidFill>
                <a:latin typeface="Georgia" pitchFamily="18" charset="0"/>
              </a:rPr>
            </a:b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10.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You can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b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e subjected to harassment or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b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</a:rPr>
              <a:t>ullying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 via text</a:t>
            </a:r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 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   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 messages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.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11.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Children text in class.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12. M</a:t>
            </a:r>
            <a:r>
              <a:rPr lang="en-US" dirty="0" err="1" smtClean="0">
                <a:solidFill>
                  <a:schemeClr val="tx1"/>
                </a:solidFill>
                <a:latin typeface="Georgia" pitchFamily="18" charset="0"/>
              </a:rPr>
              <a:t>ost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of the phones in the market today have what is 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   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known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as GPS capability for locating somebody through 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    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the cell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</a:rPr>
              <a:t>phone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43729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ADVANTAGES x DISADVANTAGES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13.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Even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the vibration can be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distracting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14. Mobile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phones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can be used for cheating on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tests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15. W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hen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you have a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cellphone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,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you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</a:rPr>
              <a:t>look cool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</a:rPr>
              <a:t>.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16. Mobile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phones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are portable.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17.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The quality of mobile phones is going up at the same 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     time as prices are coming down.</a:t>
            </a:r>
          </a:p>
        </p:txBody>
      </p:sp>
    </p:spTree>
    <p:extLst>
      <p:ext uri="{BB962C8B-B14F-4D97-AF65-F5344CB8AC3E}">
        <p14:creationId xmlns:p14="http://schemas.microsoft.com/office/powerpoint/2010/main" val="3406394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839586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HOW TO CALL </a:t>
            </a:r>
            <a:b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sz="20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Which of these would a caller say?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923112" cy="4349079"/>
          </a:xfrm>
        </p:spPr>
        <p:txBody>
          <a:bodyPr>
            <a:normAutofit lnSpcReduction="10000"/>
          </a:bodyPr>
          <a:lstStyle/>
          <a:p>
            <a:pPr marL="457200" indent="-457200"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Would you like to leave a message?</a:t>
            </a:r>
          </a:p>
          <a:p>
            <a:pPr marL="457200" indent="-457200"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Hello. Can I help you?</a:t>
            </a:r>
          </a:p>
          <a:p>
            <a:pPr marL="457200" indent="-457200"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Who is calling?</a:t>
            </a:r>
          </a:p>
          <a:p>
            <a:pPr marL="457200" indent="-457200"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Could I have your name and number, please?</a:t>
            </a:r>
          </a:p>
          <a:p>
            <a:pPr marL="457200" indent="-457200"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Is ……. there?</a:t>
            </a:r>
          </a:p>
          <a:p>
            <a:pPr marL="457200" indent="-457200"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Could you ask …… to call me back?</a:t>
            </a:r>
          </a:p>
          <a:p>
            <a:pPr marL="457200" indent="-457200"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I will make sure ……… gets the message.</a:t>
            </a:r>
          </a:p>
          <a:p>
            <a:pPr marL="457200" indent="-457200"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Hold on a moment.</a:t>
            </a:r>
          </a:p>
          <a:p>
            <a:pPr marL="457200" indent="-457200"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Could I speak to …….., please?</a:t>
            </a:r>
          </a:p>
          <a:p>
            <a:pPr marL="457200" indent="-457200"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I will call back later.</a:t>
            </a: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01504" y="3214618"/>
            <a:ext cx="1254472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Caller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40152" y="3585468"/>
            <a:ext cx="1254472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Caller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76292" y="4869160"/>
            <a:ext cx="1254472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Caller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08996" y="5238492"/>
            <a:ext cx="1254472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Caller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4598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HOW TO 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CALL – </a:t>
            </a:r>
            <a:r>
              <a:rPr lang="en-GB" sz="18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Read an example of a telephone call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Georgia" pitchFamily="18" charset="0"/>
              </a:rPr>
              <a:t>A: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Hello. </a:t>
            </a:r>
            <a:r>
              <a:rPr lang="en-GB" dirty="0" smtClean="0">
                <a:solidFill>
                  <a:srgbClr val="FF0000"/>
                </a:solidFill>
                <a:latin typeface="Georgia" pitchFamily="18" charset="0"/>
              </a:rPr>
              <a:t>Can I help you?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Georgia" pitchFamily="18" charset="0"/>
              </a:rPr>
              <a:t>B: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Yes, </a:t>
            </a:r>
            <a:r>
              <a:rPr lang="en-GB" dirty="0" smtClean="0">
                <a:solidFill>
                  <a:srgbClr val="FF0000"/>
                </a:solidFill>
                <a:latin typeface="Georgia" pitchFamily="18" charset="0"/>
              </a:rPr>
              <a:t>could I speak to ……., please?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Georgia" pitchFamily="18" charset="0"/>
              </a:rPr>
              <a:t>A: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Oh, I am afraid she is out to dinner at the moment.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   </a:t>
            </a:r>
            <a:r>
              <a:rPr lang="en-GB" dirty="0" smtClean="0">
                <a:solidFill>
                  <a:srgbClr val="FF0000"/>
                </a:solidFill>
                <a:latin typeface="Georgia" pitchFamily="18" charset="0"/>
              </a:rPr>
              <a:t>Would you like to leave a message?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Georgia" pitchFamily="18" charset="0"/>
              </a:rPr>
              <a:t>B: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Yes, please. </a:t>
            </a:r>
            <a:r>
              <a:rPr lang="en-GB" dirty="0" smtClean="0">
                <a:solidFill>
                  <a:srgbClr val="FF0000"/>
                </a:solidFill>
                <a:latin typeface="Georgia" pitchFamily="18" charset="0"/>
              </a:rPr>
              <a:t>Could you ask her to call me back?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Georgia" pitchFamily="18" charset="0"/>
              </a:rPr>
              <a:t>A: </a:t>
            </a:r>
            <a:r>
              <a:rPr lang="en-GB" dirty="0" smtClean="0">
                <a:solidFill>
                  <a:srgbClr val="FF0000"/>
                </a:solidFill>
                <a:latin typeface="Georgia" pitchFamily="18" charset="0"/>
              </a:rPr>
              <a:t>Could I have your name and number, please?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Georgia" pitchFamily="18" charset="0"/>
              </a:rPr>
              <a:t>B: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It´s …… . She has got my number. 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Georgia" pitchFamily="18" charset="0"/>
              </a:rPr>
              <a:t>A: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All right. I will make sure she gets the message.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…..</a:t>
            </a: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1131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HOW TO CALL</a:t>
            </a:r>
            <a:endParaRPr lang="cs-CZ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en-GB" dirty="0" smtClean="0">
                <a:hlinkClick r:id="rId3"/>
              </a:rPr>
              <a:t>Common English Phrases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hlinkClick r:id="rId4"/>
              </a:rPr>
              <a:t>Video lesson</a:t>
            </a:r>
            <a:r>
              <a:rPr lang="en-GB" dirty="0" smtClean="0"/>
              <a:t>: </a:t>
            </a:r>
            <a:r>
              <a:rPr lang="cs-CZ" dirty="0" smtClean="0">
                <a:solidFill>
                  <a:schemeClr val="tx1"/>
                </a:solidFill>
              </a:rPr>
              <a:t>BBC </a:t>
            </a:r>
            <a:r>
              <a:rPr lang="en-GB" dirty="0" smtClean="0">
                <a:solidFill>
                  <a:schemeClr val="tx1"/>
                </a:solidFill>
              </a:rPr>
              <a:t>Learn</a:t>
            </a:r>
            <a:r>
              <a:rPr lang="cs-CZ" dirty="0" err="1" smtClean="0">
                <a:solidFill>
                  <a:schemeClr val="tx1"/>
                </a:solidFill>
              </a:rPr>
              <a:t>ing</a:t>
            </a:r>
            <a:r>
              <a:rPr lang="en-GB" dirty="0" smtClean="0">
                <a:solidFill>
                  <a:schemeClr val="tx1"/>
                </a:solidFill>
              </a:rPr>
              <a:t> English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err="1" smtClean="0">
                <a:hlinkClick r:id="rId5"/>
              </a:rPr>
              <a:t>Listening</a:t>
            </a:r>
            <a:r>
              <a:rPr lang="cs-CZ" dirty="0" smtClean="0">
                <a:hlinkClick r:id="rId5"/>
              </a:rPr>
              <a:t> </a:t>
            </a:r>
            <a:r>
              <a:rPr lang="cs-CZ" dirty="0" err="1" smtClean="0">
                <a:hlinkClick r:id="rId5"/>
              </a:rPr>
              <a:t>activity</a:t>
            </a:r>
            <a:r>
              <a:rPr lang="cs-CZ" dirty="0" smtClean="0"/>
              <a:t>: </a:t>
            </a:r>
            <a:r>
              <a:rPr lang="cs-CZ" dirty="0" smtClean="0">
                <a:solidFill>
                  <a:schemeClr val="tx1"/>
                </a:solidFill>
              </a:rPr>
              <a:t>ESL-</a:t>
            </a:r>
            <a:r>
              <a:rPr lang="cs-CZ" dirty="0" err="1" smtClean="0">
                <a:solidFill>
                  <a:schemeClr val="tx1"/>
                </a:solidFill>
              </a:rPr>
              <a:t>Lab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hlinkClick r:id="rId6"/>
              </a:rPr>
              <a:t>Telephone:</a:t>
            </a:r>
            <a:r>
              <a:rPr lang="en-GB" dirty="0" smtClean="0"/>
              <a:t> </a:t>
            </a:r>
            <a:r>
              <a:rPr lang="en-GB" dirty="0" smtClean="0">
                <a:solidFill>
                  <a:schemeClr val="tx1"/>
                </a:solidFill>
              </a:rPr>
              <a:t>Connecting: BBC Learning English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hlinkClick r:id="rId7"/>
              </a:rPr>
              <a:t>Business </a:t>
            </a:r>
            <a:r>
              <a:rPr lang="cs-CZ" dirty="0" err="1" smtClean="0">
                <a:hlinkClick r:id="rId7"/>
              </a:rPr>
              <a:t>Phone</a:t>
            </a:r>
            <a:r>
              <a:rPr lang="cs-CZ" dirty="0" smtClean="0">
                <a:hlinkClick r:id="rId7"/>
              </a:rPr>
              <a:t> </a:t>
            </a:r>
            <a:r>
              <a:rPr lang="cs-CZ" dirty="0" err="1" smtClean="0">
                <a:hlinkClick r:id="rId7"/>
              </a:rPr>
              <a:t>Calls</a:t>
            </a:r>
            <a:r>
              <a:rPr lang="cs-CZ" dirty="0" smtClean="0"/>
              <a:t>: </a:t>
            </a:r>
            <a:r>
              <a:rPr lang="cs-CZ" dirty="0" smtClean="0">
                <a:solidFill>
                  <a:schemeClr val="tx1"/>
                </a:solidFill>
              </a:rPr>
              <a:t>TalkEnglish.com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585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HOW TO CALL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19256" cy="3998976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en-GB" dirty="0" smtClean="0">
                <a:hlinkClick r:id="rId2"/>
              </a:rPr>
              <a:t>Exercise</a:t>
            </a:r>
            <a:r>
              <a:rPr lang="en-GB" dirty="0" smtClean="0"/>
              <a:t>: </a:t>
            </a:r>
            <a:r>
              <a:rPr lang="en-GB" dirty="0" smtClean="0">
                <a:solidFill>
                  <a:schemeClr val="tx1"/>
                </a:solidFill>
              </a:rPr>
              <a:t>English Club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hlinkClick r:id="rId3"/>
              </a:rPr>
              <a:t>Interactive Quiz</a:t>
            </a:r>
            <a:r>
              <a:rPr lang="en-GB" dirty="0" smtClean="0"/>
              <a:t>: </a:t>
            </a:r>
            <a:r>
              <a:rPr lang="en-GB" dirty="0" smtClean="0">
                <a:solidFill>
                  <a:schemeClr val="tx1"/>
                </a:solidFill>
              </a:rPr>
              <a:t>BBC Learning English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err="1" smtClean="0">
                <a:hlinkClick r:id="rId4"/>
              </a:rPr>
              <a:t>Booking</a:t>
            </a:r>
            <a:r>
              <a:rPr lang="cs-CZ" dirty="0" smtClean="0">
                <a:hlinkClick r:id="rId4"/>
              </a:rPr>
              <a:t> by </a:t>
            </a:r>
            <a:r>
              <a:rPr lang="cs-CZ" dirty="0" err="1" smtClean="0">
                <a:hlinkClick r:id="rId4"/>
              </a:rPr>
              <a:t>phone</a:t>
            </a:r>
            <a:r>
              <a:rPr lang="cs-CZ" dirty="0" smtClean="0"/>
              <a:t>: </a:t>
            </a:r>
            <a:r>
              <a:rPr lang="cs-CZ" dirty="0" smtClean="0">
                <a:solidFill>
                  <a:schemeClr val="tx1"/>
                </a:solidFill>
              </a:rPr>
              <a:t>AutoEnglish.org</a:t>
            </a:r>
            <a:endParaRPr lang="cs-CZ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4587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OPTIONAL ACTIVIES</a:t>
            </a:r>
            <a:endParaRPr lang="cs-CZ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hlinkClick r:id="rId3"/>
              </a:rPr>
              <a:t>MOBILE MADNESS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: OUP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interactive activity</a:t>
            </a:r>
          </a:p>
          <a:p>
            <a:pPr>
              <a:lnSpc>
                <a:spcPct val="200000"/>
              </a:lnSpc>
            </a:pP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hlinkClick r:id="rId4"/>
              </a:rPr>
              <a:t>Reading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hlinkClick r:id="rId4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hlinkClick r:id="rId4"/>
              </a:rPr>
              <a:t>activity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hlinkClick r:id="rId4"/>
              </a:rPr>
              <a:t>: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BBC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Learning English</a:t>
            </a:r>
          </a:p>
          <a:p>
            <a:pPr>
              <a:lnSpc>
                <a:spcPct val="200000"/>
              </a:lnSpc>
            </a:pP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hlinkClick r:id="rId5"/>
              </a:rPr>
              <a:t>Listening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hlinkClick r:id="rId5"/>
              </a:rPr>
              <a:t> and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hlinkClick r:id="rId5"/>
              </a:rPr>
              <a:t>Reading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hlinkClick r:id="rId5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hlinkClick r:id="rId5"/>
              </a:rPr>
              <a:t>Activity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: BBC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Learning English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20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6"/>
              </a:rPr>
              <a:t>Dialogues and phrases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: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</a:rPr>
              <a:t>Learning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</a:rPr>
              <a:t>English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Online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200000"/>
              </a:lnSpc>
            </a:pP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endParaRPr lang="cs-CZ" dirty="0">
              <a:solidFill>
                <a:schemeClr val="tx1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556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SENDING AN SMS</a:t>
            </a:r>
            <a:endParaRPr lang="cs-CZ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5770984" cy="3412975"/>
          </a:xfrm>
        </p:spPr>
        <p:txBody>
          <a:bodyPr>
            <a:normAutofit/>
          </a:bodyPr>
          <a:lstStyle/>
          <a:p>
            <a:pPr marL="457200" indent="-457200">
              <a:lnSpc>
                <a:spcPct val="200000"/>
              </a:lnSpc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What does SMS mean?   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When did text messaging first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start?</a:t>
            </a: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457200" indent="-457200">
              <a:lnSpc>
                <a:spcPct val="200000"/>
              </a:lnSpc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What does this mean – T2Y L8R?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457200" indent="-457200">
              <a:buAutoNum type="arabicPeriod"/>
            </a:pP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32040" y="1948230"/>
            <a:ext cx="3096344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latin typeface="Georgia" pitchFamily="18" charset="0"/>
              </a:rPr>
              <a:t>Short Messaging Service</a:t>
            </a:r>
            <a:endParaRPr lang="en-GB" dirty="0">
              <a:latin typeface="Georgia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00192" y="2780928"/>
            <a:ext cx="1728192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Georgia" pitchFamily="18" charset="0"/>
              </a:rPr>
              <a:t>1995</a:t>
            </a:r>
            <a:endParaRPr lang="cs-CZ" dirty="0">
              <a:latin typeface="Georgia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80112" y="3573016"/>
            <a:ext cx="2808312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latin typeface="Georgia" pitchFamily="18" charset="0"/>
              </a:rPr>
              <a:t>Talk to you later</a:t>
            </a:r>
            <a:endParaRPr lang="en-GB" dirty="0"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7643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SMS DICTIONARY </a:t>
            </a:r>
            <a:r>
              <a:rPr lang="cs-CZ" sz="16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– </a:t>
            </a:r>
            <a:r>
              <a:rPr lang="en-GB" sz="18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Which of these do you use?</a:t>
            </a:r>
            <a:endParaRPr lang="en-GB" sz="18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>
                <a:solidFill>
                  <a:schemeClr val="tx1"/>
                </a:solidFill>
                <a:latin typeface="Georgia" pitchFamily="18" charset="0"/>
              </a:rPr>
              <a:t>j</a:t>
            </a:r>
            <a:r>
              <a:rPr lang="en-GB" b="1" dirty="0" err="1" smtClean="0">
                <a:solidFill>
                  <a:schemeClr val="tx1"/>
                </a:solidFill>
                <a:latin typeface="Georgia" pitchFamily="18" charset="0"/>
              </a:rPr>
              <a:t>st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= just		</a:t>
            </a:r>
            <a:r>
              <a:rPr lang="en-GB" b="1" dirty="0" err="1" smtClean="0">
                <a:solidFill>
                  <a:schemeClr val="tx1"/>
                </a:solidFill>
                <a:latin typeface="Georgia" pitchFamily="18" charset="0"/>
              </a:rPr>
              <a:t>lkg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= looking		</a:t>
            </a:r>
            <a:r>
              <a:rPr lang="en-GB" b="1" dirty="0" smtClean="0">
                <a:solidFill>
                  <a:schemeClr val="tx1"/>
                </a:solidFill>
                <a:latin typeface="Georgia" pitchFamily="18" charset="0"/>
              </a:rPr>
              <a:t>NP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= no problem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</a:rPr>
              <a:t>2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= to, too		</a:t>
            </a:r>
            <a:r>
              <a:rPr lang="en-GB" b="1" dirty="0" smtClean="0">
                <a:solidFill>
                  <a:schemeClr val="tx1"/>
                </a:solidFill>
                <a:latin typeface="Georgia" pitchFamily="18" charset="0"/>
              </a:rPr>
              <a:t>4wd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= forward	</a:t>
            </a:r>
            <a:r>
              <a:rPr lang="en-GB" b="1" dirty="0" smtClean="0">
                <a:solidFill>
                  <a:schemeClr val="tx1"/>
                </a:solidFill>
                <a:latin typeface="Georgia" pitchFamily="18" charset="0"/>
              </a:rPr>
              <a:t>w8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= wait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</a:rPr>
              <a:t>c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= see		</a:t>
            </a:r>
            <a:r>
              <a:rPr lang="en-GB" b="1" dirty="0" err="1" smtClean="0">
                <a:solidFill>
                  <a:schemeClr val="tx1"/>
                </a:solidFill>
                <a:latin typeface="Georgia" pitchFamily="18" charset="0"/>
              </a:rPr>
              <a:t>hv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= have		</a:t>
            </a:r>
            <a:r>
              <a:rPr lang="en-GB" b="1" dirty="0" smtClean="0">
                <a:solidFill>
                  <a:schemeClr val="tx1"/>
                </a:solidFill>
                <a:latin typeface="Georgia" pitchFamily="18" charset="0"/>
              </a:rPr>
              <a:t>LOL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= Laughing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</a:rPr>
              <a:t>u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= you		</a:t>
            </a:r>
            <a:r>
              <a:rPr lang="en-GB" b="1" dirty="0" err="1" smtClean="0">
                <a:solidFill>
                  <a:schemeClr val="tx1"/>
                </a:solidFill>
                <a:latin typeface="Georgia" pitchFamily="18" charset="0"/>
              </a:rPr>
              <a:t>gd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= good		 out loud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@ = at			</a:t>
            </a:r>
            <a:r>
              <a:rPr lang="en-GB" b="1" dirty="0" err="1" smtClean="0">
                <a:solidFill>
                  <a:schemeClr val="tx1"/>
                </a:solidFill>
                <a:latin typeface="Georgia" pitchFamily="18" charset="0"/>
              </a:rPr>
              <a:t>whr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= where		</a:t>
            </a:r>
            <a:r>
              <a:rPr lang="en-GB" b="1" dirty="0" err="1" smtClean="0">
                <a:solidFill>
                  <a:schemeClr val="tx1"/>
                </a:solidFill>
                <a:latin typeface="Georgia" pitchFamily="18" charset="0"/>
              </a:rPr>
              <a:t>mins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= minutes</a:t>
            </a:r>
            <a:endParaRPr lang="en-GB" b="1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r>
              <a:rPr lang="en-GB" b="1" dirty="0" err="1" smtClean="0">
                <a:solidFill>
                  <a:schemeClr val="tx1"/>
                </a:solidFill>
                <a:latin typeface="Georgia" pitchFamily="18" charset="0"/>
              </a:rPr>
              <a:t>thr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= there		</a:t>
            </a:r>
            <a:r>
              <a:rPr lang="en-GB" b="1" dirty="0" smtClean="0">
                <a:solidFill>
                  <a:schemeClr val="tx1"/>
                </a:solidFill>
                <a:latin typeface="Georgia" pitchFamily="18" charset="0"/>
              </a:rPr>
              <a:t>JK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= Just 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</a:rPr>
              <a:t>kiddi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n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g	</a:t>
            </a:r>
            <a:r>
              <a:rPr lang="en-GB" b="1" dirty="0" smtClean="0">
                <a:solidFill>
                  <a:schemeClr val="tx1"/>
                </a:solidFill>
                <a:latin typeface="Georgia" pitchFamily="18" charset="0"/>
              </a:rPr>
              <a:t>gr8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= </a:t>
            </a:r>
            <a:r>
              <a:rPr lang="en-GB" b="1" dirty="0" smtClean="0">
                <a:solidFill>
                  <a:schemeClr val="tx1"/>
                </a:solidFill>
                <a:latin typeface="Georgia" pitchFamily="18" charset="0"/>
              </a:rPr>
              <a:t>great</a:t>
            </a:r>
          </a:p>
          <a:p>
            <a:pPr marL="0" indent="0">
              <a:buNone/>
            </a:pPr>
            <a:r>
              <a:rPr lang="en-GB" b="1" dirty="0" err="1" smtClean="0">
                <a:solidFill>
                  <a:schemeClr val="tx1"/>
                </a:solidFill>
                <a:latin typeface="Georgia" pitchFamily="18" charset="0"/>
              </a:rPr>
              <a:t>wil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= will		</a:t>
            </a:r>
            <a:r>
              <a:rPr lang="en-GB" b="1" dirty="0" smtClean="0">
                <a:solidFill>
                  <a:schemeClr val="tx1"/>
                </a:solidFill>
                <a:latin typeface="Georgia" pitchFamily="18" charset="0"/>
              </a:rPr>
              <a:t>txt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= text		</a:t>
            </a:r>
            <a:r>
              <a:rPr lang="en-GB" b="1" dirty="0" smtClean="0">
                <a:solidFill>
                  <a:schemeClr val="tx1"/>
                </a:solidFill>
                <a:latin typeface="Georgia" pitchFamily="18" charset="0"/>
              </a:rPr>
              <a:t>b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= be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</a:rPr>
              <a:t>asap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= as soon as possible 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</a:rPr>
              <a:t>Z2Y L8R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= Talk to you later</a:t>
            </a:r>
            <a:endParaRPr lang="en-GB" b="1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endParaRPr lang="cs-CZ" dirty="0">
              <a:latin typeface="Georgia" pitchFamily="18" charset="0"/>
            </a:endParaRPr>
          </a:p>
          <a:p>
            <a:pPr marL="0" indent="0">
              <a:buNone/>
            </a:pPr>
            <a:endParaRPr lang="cs-CZ" b="1" dirty="0"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2374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SMS 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DICTIONARY –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Matching task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100264" cy="4330417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Got to go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Can´t talk now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Best friends forever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Great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For your information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Check your e-mail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By the way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Good luck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Be back later</a:t>
            </a: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2123728" y="1196752"/>
            <a:ext cx="1973992" cy="4330416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BBL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BFF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BTW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CTN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CYE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FYI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GL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GR8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GTG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04248" y="1268760"/>
            <a:ext cx="300082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9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668344" y="1844824"/>
            <a:ext cx="432048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316416" y="2276872"/>
            <a:ext cx="288032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72200" y="2674640"/>
            <a:ext cx="300082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424428" y="3140968"/>
            <a:ext cx="396044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053081" y="3602633"/>
            <a:ext cx="454761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5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54289" y="3971965"/>
            <a:ext cx="426023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54289" y="4437112"/>
            <a:ext cx="426023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12360" y="4806444"/>
            <a:ext cx="300082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4337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3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SMS DICTIONARY – </a:t>
            </a:r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Matching task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100264" cy="4402425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Tender love and care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Parent over shoulder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Laughing out loud</a:t>
            </a:r>
          </a:p>
          <a:p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No comment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What´s up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Later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Mind your own business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Take care 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Please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691680" y="1412776"/>
            <a:ext cx="1829976" cy="4215000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L8R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LOL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MYOB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NC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PLS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POS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sup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TC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TLC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418782" y="1085914"/>
            <a:ext cx="360040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397559" y="1665165"/>
            <a:ext cx="360040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028384" y="2214156"/>
            <a:ext cx="432048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25035" y="2545058"/>
            <a:ext cx="288032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76256" y="2932474"/>
            <a:ext cx="304763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00192" y="3501008"/>
            <a:ext cx="360040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43906" y="4293096"/>
            <a:ext cx="337113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60232" y="4797152"/>
            <a:ext cx="368405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00192" y="5229200"/>
            <a:ext cx="360040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076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SMS DICTIONARY – </a:t>
            </a:r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Matching task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139952" y="1340768"/>
            <a:ext cx="3888432" cy="4402425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Sleeping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Thank you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Too much information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Talk to you later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Hugs and kisses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Why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That is so not fair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Thanks in advance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Write back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763688" y="1340768"/>
            <a:ext cx="1901984" cy="3998976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TIA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TISNF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TMI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TTYL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TY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WB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XOXO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>
                <a:solidFill>
                  <a:schemeClr val="tx1"/>
                </a:solidFill>
              </a:rPr>
              <a:t>Y</a:t>
            </a:r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ZZZ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72200" y="1484784"/>
            <a:ext cx="288032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04248" y="1854116"/>
            <a:ext cx="360040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100392" y="2223448"/>
            <a:ext cx="432048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84268" y="2708920"/>
            <a:ext cx="396044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92280" y="3212976"/>
            <a:ext cx="288032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08104" y="3582308"/>
            <a:ext cx="360040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36296" y="4077072"/>
            <a:ext cx="360040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36296" y="4535968"/>
            <a:ext cx="432048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56176" y="4927507"/>
            <a:ext cx="360040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0846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Knižní zdroje:</a:t>
            </a:r>
          </a:p>
          <a:p>
            <a:r>
              <a:rPr lang="cs-CZ" dirty="0" smtClean="0"/>
              <a:t>EL-HMOUDOVÁ</a:t>
            </a:r>
            <a:r>
              <a:rPr lang="cs-CZ" dirty="0"/>
              <a:t>, Dagmar. </a:t>
            </a:r>
            <a:r>
              <a:rPr lang="cs-CZ" i="1" dirty="0"/>
              <a:t>Angličtina - Maturitní témata</a:t>
            </a:r>
            <a:r>
              <a:rPr lang="cs-CZ" dirty="0"/>
              <a:t>. Český Těšín: Petra </a:t>
            </a:r>
            <a:r>
              <a:rPr lang="cs-CZ" dirty="0" err="1"/>
              <a:t>Velanová</a:t>
            </a:r>
            <a:r>
              <a:rPr lang="cs-CZ" dirty="0"/>
              <a:t>, Třebíč, 2006, ISBN 9788086873046</a:t>
            </a:r>
            <a:r>
              <a:rPr lang="cs-CZ" dirty="0" smtClean="0"/>
              <a:t>.</a:t>
            </a:r>
          </a:p>
          <a:p>
            <a:r>
              <a:rPr lang="en-US" dirty="0"/>
              <a:t>DOOLEY, Jenny; EVANS, Virginia. </a:t>
            </a:r>
            <a:r>
              <a:rPr lang="en-US" i="1" dirty="0"/>
              <a:t>Blockbuster 3 Student´s Book</a:t>
            </a:r>
            <a:r>
              <a:rPr lang="en-US" dirty="0"/>
              <a:t>. Newbury: Express Publishing, 2005, ISBN 9781845586331. 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Fotogalerie</a:t>
            </a:r>
            <a:r>
              <a:rPr lang="cs-CZ" b="1" smtClean="0">
                <a:solidFill>
                  <a:schemeClr val="tx1"/>
                </a:solidFill>
              </a:rPr>
              <a:t>: </a:t>
            </a:r>
          </a:p>
          <a:p>
            <a:pPr marL="0" indent="0">
              <a:buNone/>
            </a:pPr>
            <a:r>
              <a:rPr lang="cs-CZ" smtClean="0">
                <a:solidFill>
                  <a:schemeClr val="tx1"/>
                </a:solidFill>
              </a:rPr>
              <a:t>Použitý </a:t>
            </a:r>
            <a:r>
              <a:rPr lang="cs-CZ" dirty="0">
                <a:solidFill>
                  <a:schemeClr val="tx1"/>
                </a:solidFill>
              </a:rPr>
              <a:t>obrázek </a:t>
            </a:r>
            <a:r>
              <a:rPr lang="cs-CZ" dirty="0" smtClean="0">
                <a:solidFill>
                  <a:schemeClr val="tx1"/>
                </a:solidFill>
              </a:rPr>
              <a:t>č.1 pochází </a:t>
            </a:r>
            <a:r>
              <a:rPr lang="cs-CZ" dirty="0">
                <a:solidFill>
                  <a:schemeClr val="tx1"/>
                </a:solidFill>
              </a:rPr>
              <a:t>z otevřené galerie Microsoft Office (</a:t>
            </a:r>
            <a:r>
              <a:rPr lang="cs-CZ" dirty="0" err="1">
                <a:solidFill>
                  <a:schemeClr val="tx1"/>
                </a:solidFill>
              </a:rPr>
              <a:t>Powerpoint</a:t>
            </a:r>
            <a:r>
              <a:rPr lang="cs-CZ" dirty="0">
                <a:solidFill>
                  <a:schemeClr val="tx1"/>
                </a:solidFill>
              </a:rPr>
              <a:t>).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Veškeré </a:t>
            </a:r>
            <a:r>
              <a:rPr lang="cs-CZ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hypertextové odkazy jsou platné ke dni vytvoření díla.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8509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333</TotalTime>
  <Words>1115</Words>
  <Application>Microsoft Office PowerPoint</Application>
  <PresentationFormat>Předvádění na obrazovce (4:3)</PresentationFormat>
  <Paragraphs>302</Paragraphs>
  <Slides>26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projekt_logo_cent</vt:lpstr>
      <vt:lpstr>MOBILE PHONES</vt:lpstr>
      <vt:lpstr>ANOTACE</vt:lpstr>
      <vt:lpstr>CONTENTS</vt:lpstr>
      <vt:lpstr>MOBILE PHONES</vt:lpstr>
      <vt:lpstr>SPEAKING</vt:lpstr>
      <vt:lpstr>SPEAKING</vt:lpstr>
      <vt:lpstr>HISTORY</vt:lpstr>
      <vt:lpstr>Prezentace aplikace PowerPoint</vt:lpstr>
      <vt:lpstr>PARTS</vt:lpstr>
      <vt:lpstr>What do you use your mobile for?</vt:lpstr>
      <vt:lpstr>FUNCTIONS</vt:lpstr>
      <vt:lpstr>ADVANTAGES x DISADVANTAGES</vt:lpstr>
      <vt:lpstr>ADVANTAGES x DISADVANTAGES</vt:lpstr>
      <vt:lpstr>ADVANTAGES x DISADVANTAGES</vt:lpstr>
      <vt:lpstr>ADVANTAGES x DISADVANTAGES</vt:lpstr>
      <vt:lpstr>HOW TO CALL   Which of these would a caller say?</vt:lpstr>
      <vt:lpstr>HOW TO CALL – Read an example of a telephone call</vt:lpstr>
      <vt:lpstr>HOW TO CALL</vt:lpstr>
      <vt:lpstr>HOW TO CALL</vt:lpstr>
      <vt:lpstr>OPTIONAL ACTIVIES</vt:lpstr>
      <vt:lpstr>SENDING AN SMS</vt:lpstr>
      <vt:lpstr> SMS DICTIONARY – Which of these do you use?</vt:lpstr>
      <vt:lpstr>SMS DICTIONARY – Matching task</vt:lpstr>
      <vt:lpstr>SMS DICTIONARY – Matching task</vt:lpstr>
      <vt:lpstr>SMS DICTIONARY – Matching task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bi</dc:creator>
  <cp:lastModifiedBy>bi</cp:lastModifiedBy>
  <cp:revision>161</cp:revision>
  <dcterms:created xsi:type="dcterms:W3CDTF">2012-11-16T13:26:45Z</dcterms:created>
  <dcterms:modified xsi:type="dcterms:W3CDTF">2013-05-24T08:06:58Z</dcterms:modified>
</cp:coreProperties>
</file>