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notesMasterIdLst>
    <p:notesMasterId r:id="rId29"/>
  </p:notesMasterIdLst>
  <p:sldIdLst>
    <p:sldId id="256" r:id="rId2"/>
    <p:sldId id="283" r:id="rId3"/>
    <p:sldId id="258" r:id="rId4"/>
    <p:sldId id="259" r:id="rId5"/>
    <p:sldId id="260" r:id="rId6"/>
    <p:sldId id="261" r:id="rId7"/>
    <p:sldId id="262" r:id="rId8"/>
    <p:sldId id="267" r:id="rId9"/>
    <p:sldId id="280" r:id="rId10"/>
    <p:sldId id="263" r:id="rId11"/>
    <p:sldId id="264" r:id="rId12"/>
    <p:sldId id="265" r:id="rId13"/>
    <p:sldId id="268" r:id="rId14"/>
    <p:sldId id="278" r:id="rId15"/>
    <p:sldId id="266" r:id="rId16"/>
    <p:sldId id="269" r:id="rId17"/>
    <p:sldId id="270" r:id="rId18"/>
    <p:sldId id="271" r:id="rId19"/>
    <p:sldId id="279" r:id="rId20"/>
    <p:sldId id="281" r:id="rId21"/>
    <p:sldId id="272" r:id="rId22"/>
    <p:sldId id="273" r:id="rId23"/>
    <p:sldId id="274" r:id="rId24"/>
    <p:sldId id="275" r:id="rId25"/>
    <p:sldId id="276" r:id="rId26"/>
    <p:sldId id="277" r:id="rId27"/>
    <p:sldId id="282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8057C7-6E64-414B-9372-63B1D7641A74}" type="datetimeFigureOut">
              <a:rPr lang="en-GB" smtClean="0"/>
              <a:t>28/03/2013</a:t>
            </a:fld>
            <a:endParaRPr lang="en-GB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7CFC07-D30A-4BF5-BD63-6D651CDB9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149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7CFC07-D30A-4BF5-BD63-6D651CDB98F1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9813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/>
              <a:pPr/>
              <a:t>28.3.2013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05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492896"/>
            <a:ext cx="7774632" cy="997282"/>
          </a:xfrm>
        </p:spPr>
        <p:txBody>
          <a:bodyPr/>
          <a:lstStyle/>
          <a:p>
            <a:r>
              <a:rPr lang="en-GB" b="1" dirty="0"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SEASONS OF THE YEAR</a:t>
            </a:r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n-GB" b="1" dirty="0">
              <a:solidFill>
                <a:schemeClr val="tx1"/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>
                <a:solidFill>
                  <a:schemeClr val="tx1"/>
                </a:solidFill>
              </a:rPr>
              <a:t>Mgr. Naďa </a:t>
            </a:r>
            <a:r>
              <a:rPr lang="cs-CZ" b="1" dirty="0" err="1">
                <a:solidFill>
                  <a:schemeClr val="tx1"/>
                </a:solidFill>
              </a:rPr>
              <a:t>Bisová</a:t>
            </a:r>
            <a:endParaRPr lang="en-GB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692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5715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052513"/>
            <a:ext cx="8218488" cy="5040312"/>
          </a:xfrm>
        </p:spPr>
        <p:txBody>
          <a:bodyPr>
            <a:normAutofit/>
          </a:bodyPr>
          <a:lstStyle/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smtClean="0">
                <a:solidFill>
                  <a:schemeClr val="tx1"/>
                </a:solidFill>
              </a:rPr>
              <a:t>VY_32_INOVACE_6.AJ.16</a:t>
            </a:r>
          </a:p>
          <a:p>
            <a:pPr>
              <a:buFont typeface="Arial" charset="0"/>
              <a:buNone/>
            </a:pPr>
            <a:endParaRPr lang="cs-CZ" sz="1200" dirty="0" smtClean="0">
              <a:solidFill>
                <a:schemeClr val="tx1"/>
              </a:solidFill>
            </a:endParaRPr>
          </a:p>
          <a:p>
            <a:r>
              <a:rPr lang="cs-CZ" sz="1200" b="1" dirty="0" smtClean="0">
                <a:solidFill>
                  <a:schemeClr val="tx1"/>
                </a:solidFill>
              </a:rPr>
              <a:t>Číslo projektu: 	</a:t>
            </a:r>
            <a:r>
              <a:rPr lang="cs-CZ" sz="1200" dirty="0" smtClean="0">
                <a:solidFill>
                  <a:schemeClr val="tx1"/>
                </a:solidFill>
              </a:rPr>
              <a:t>CZ.1.07/1.5.00/34.0114	</a:t>
            </a:r>
            <a:endParaRPr lang="cs-CZ" sz="1200" b="1" dirty="0" smtClean="0">
              <a:solidFill>
                <a:schemeClr val="tx1"/>
              </a:solidFill>
            </a:endParaRPr>
          </a:p>
          <a:p>
            <a:endParaRPr lang="cs-CZ" sz="1200" b="1" dirty="0" smtClean="0">
              <a:solidFill>
                <a:schemeClr val="tx1"/>
              </a:solidFill>
            </a:endParaRPr>
          </a:p>
          <a:p>
            <a:r>
              <a:rPr lang="cs-CZ" sz="1200" b="1" dirty="0" smtClean="0">
                <a:solidFill>
                  <a:schemeClr val="tx1"/>
                </a:solidFill>
              </a:rPr>
              <a:t>Vytvořeno: 	</a:t>
            </a:r>
            <a:r>
              <a:rPr lang="cs-CZ" sz="1200" dirty="0" smtClean="0">
                <a:solidFill>
                  <a:schemeClr val="tx1"/>
                </a:solidFill>
              </a:rPr>
              <a:t>prosinec 2012</a:t>
            </a:r>
          </a:p>
          <a:p>
            <a:endParaRPr lang="cs-CZ" sz="1200" dirty="0" smtClean="0">
              <a:solidFill>
                <a:schemeClr val="tx1"/>
              </a:solidFill>
            </a:endParaRPr>
          </a:p>
          <a:p>
            <a:pPr>
              <a:buFont typeface="Arial" charset="0"/>
              <a:buAutoNum type="arabicPeriod"/>
            </a:pPr>
            <a:r>
              <a:rPr lang="cs-CZ" sz="1200" b="1" dirty="0" smtClean="0">
                <a:solidFill>
                  <a:schemeClr val="tx1"/>
                </a:solidFill>
              </a:rPr>
              <a:t>Ročník: 	</a:t>
            </a:r>
            <a:r>
              <a:rPr lang="cs-CZ" sz="1200" dirty="0" smtClean="0">
                <a:solidFill>
                  <a:schemeClr val="tx1"/>
                </a:solidFill>
              </a:rPr>
              <a:t>3. ročník a 4. ročník – čtyřleté gymnázium (RVP-G)</a:t>
            </a:r>
          </a:p>
          <a:p>
            <a:pPr>
              <a:buFont typeface="Arial" charset="0"/>
              <a:buNone/>
            </a:pPr>
            <a:r>
              <a:rPr lang="cs-CZ" sz="1200" dirty="0" smtClean="0">
                <a:solidFill>
                  <a:schemeClr val="tx1"/>
                </a:solidFill>
              </a:rPr>
              <a:t>                                  Septima a Oktáva – osmileté gymnázium (RVP-G)</a:t>
            </a:r>
          </a:p>
          <a:p>
            <a:endParaRPr lang="cs-CZ" sz="1200" dirty="0" smtClean="0">
              <a:solidFill>
                <a:schemeClr val="tx1"/>
              </a:solidFill>
            </a:endParaRPr>
          </a:p>
          <a:p>
            <a:endParaRPr lang="cs-CZ" sz="1200" dirty="0" smtClean="0">
              <a:solidFill>
                <a:schemeClr val="tx1"/>
              </a:solidFill>
            </a:endParaRPr>
          </a:p>
          <a:p>
            <a:endParaRPr lang="cs-CZ" sz="1600" b="1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pPr algn="just"/>
            <a:r>
              <a:rPr lang="cs-CZ" sz="1200" b="1" dirty="0" smtClean="0">
                <a:solidFill>
                  <a:schemeClr val="tx1"/>
                </a:solidFill>
              </a:rPr>
              <a:t>Anotace: </a:t>
            </a:r>
          </a:p>
          <a:p>
            <a:pPr algn="just">
              <a:buFont typeface="Arial" charset="0"/>
              <a:buNone/>
            </a:pPr>
            <a:r>
              <a:rPr lang="cs-CZ" sz="1200" dirty="0" smtClean="0">
                <a:solidFill>
                  <a:schemeClr val="tx1"/>
                </a:solidFill>
              </a:rPr>
              <a:t>      Tento materiál by vytvořen jako téma pro maturitní okruh: Science and Technology. </a:t>
            </a:r>
            <a:r>
              <a:rPr lang="cs-CZ" sz="1200" dirty="0" err="1" smtClean="0">
                <a:solidFill>
                  <a:schemeClr val="tx1"/>
                </a:solidFill>
              </a:rPr>
              <a:t>Nature</a:t>
            </a:r>
            <a:r>
              <a:rPr lang="cs-CZ" sz="1200" dirty="0" smtClean="0">
                <a:solidFill>
                  <a:schemeClr val="tx1"/>
                </a:solidFill>
              </a:rPr>
              <a:t> na Gymnáziu a JŠ Svitavy; přibližně na jednu, popřípadě více vyučovacích hodin (pro výklad i opakování – shrnutí učiva). Obsahuje jednak přehled faktografických údajů, tak i anglickou ustálenou terminologii, doplněné o interaktivní cvičení: otázky a fotografie pro nácvik popisu obrázků. Je primárně zaměřen na dva poslední ročníky gymnázia, i přesto se dá využít i v nižších ročnících osmiletého i čtyřletého studia vcelku nebo jeho jednotlivé části.</a:t>
            </a:r>
          </a:p>
          <a:p>
            <a:pPr algn="just">
              <a:buFont typeface="Arial" charset="0"/>
              <a:buNone/>
            </a:pPr>
            <a:r>
              <a:rPr lang="cs-CZ" sz="1200" dirty="0" smtClean="0">
                <a:solidFill>
                  <a:schemeClr val="tx1"/>
                </a:solidFill>
              </a:rPr>
              <a:t>Pomůcky: interaktivní tabule</a:t>
            </a:r>
            <a:endParaRPr lang="cs-CZ" sz="2000" dirty="0" smtClean="0">
              <a:solidFill>
                <a:schemeClr val="tx1"/>
              </a:solidFill>
            </a:endParaRPr>
          </a:p>
          <a:p>
            <a:pPr algn="just">
              <a:buFont typeface="Arial" charset="0"/>
              <a:buNone/>
            </a:pPr>
            <a:endParaRPr lang="cs-CZ" sz="1700" dirty="0" smtClean="0"/>
          </a:p>
          <a:p>
            <a:pPr>
              <a:buFont typeface="Arial" charset="0"/>
              <a:buNone/>
            </a:pPr>
            <a:endParaRPr lang="cs-CZ" i="1" dirty="0" smtClean="0"/>
          </a:p>
          <a:p>
            <a:pPr>
              <a:buFont typeface="Arial" charset="0"/>
              <a:buNone/>
            </a:pPr>
            <a:endParaRPr lang="cs-CZ" i="1" dirty="0" smtClean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0698019"/>
              </p:ext>
            </p:extLst>
          </p:nvPr>
        </p:nvGraphicFramePr>
        <p:xfrm>
          <a:off x="827088" y="2924175"/>
          <a:ext cx="7429501" cy="13541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688"/>
                <a:gridCol w="5357813"/>
              </a:tblGrid>
              <a:tr h="612456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Jazyk a jazyková komunikace</a:t>
                      </a:r>
                      <a:endParaRPr lang="cs-CZ" sz="1200" dirty="0"/>
                    </a:p>
                  </a:txBody>
                  <a:tcPr marL="91439" marR="91439"/>
                </a:tc>
              </a:tr>
              <a:tr h="370841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cs-CZ" sz="1200" baseline="0" dirty="0" smtClean="0"/>
                        <a:t>Anglický jazyk</a:t>
                      </a:r>
                      <a:endParaRPr lang="cs-CZ" sz="1200" dirty="0"/>
                    </a:p>
                  </a:txBody>
                  <a:tcPr marL="91439" marR="91439"/>
                </a:tc>
              </a:tr>
              <a:tr h="370841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Science</a:t>
                      </a:r>
                      <a:r>
                        <a:rPr lang="cs-CZ" sz="1200" baseline="0" dirty="0" smtClean="0"/>
                        <a:t> and Technology.  </a:t>
                      </a:r>
                      <a:r>
                        <a:rPr lang="cs-CZ" sz="1200" baseline="0" dirty="0" err="1" smtClean="0"/>
                        <a:t>Nature</a:t>
                      </a:r>
                      <a:endParaRPr lang="cs-CZ" sz="1200" dirty="0"/>
                    </a:p>
                  </a:txBody>
                  <a:tcPr marL="91439" marR="91439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1734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Seasons of the year</a:t>
            </a:r>
            <a:endParaRPr lang="en-GB" sz="3200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How many seasons are there in a year?</a:t>
            </a:r>
          </a:p>
          <a:p>
            <a:pPr marL="0" indent="0">
              <a:buNone/>
            </a:pP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 seasons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GB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four seasons are: spring, summer, autumn/fall and winter.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595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SPRING</a:t>
            </a:r>
            <a:endParaRPr lang="en-GB" sz="3200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When does spring begin? When does it end?</a:t>
            </a:r>
            <a:endParaRPr lang="cs-CZ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March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GB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What is the weather like in spring?</a:t>
            </a:r>
            <a:endParaRPr lang="cs-CZ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changeable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unpredictable, cool wind, more sunshine, becomes warmer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temperature rises, April showers, rainbow, days get longer, nights get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shorter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,…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0606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623562"/>
          </a:xfrm>
        </p:spPr>
        <p:txBody>
          <a:bodyPr/>
          <a:lstStyle/>
          <a:p>
            <a:r>
              <a:rPr lang="en-GB" sz="3200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SPRING</a:t>
            </a:r>
            <a:endParaRPr lang="en-GB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052736"/>
            <a:ext cx="8219256" cy="4680520"/>
          </a:xfrm>
        </p:spPr>
        <p:txBody>
          <a:bodyPr>
            <a:normAutofit fontScale="32500" lnSpcReduction="20000"/>
          </a:bodyPr>
          <a:lstStyle/>
          <a:p>
            <a:r>
              <a:rPr lang="en-GB" sz="8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What is the spring nature like?</a:t>
            </a:r>
            <a:endParaRPr lang="cs-CZ" sz="8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7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GB" sz="7400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Landscape</a:t>
            </a:r>
            <a:r>
              <a:rPr lang="en-GB" sz="74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GB" sz="7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7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 sun warms the earth, it starts to thaw, the </a:t>
            </a:r>
            <a:r>
              <a:rPr lang="en-GB" sz="7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snow</a:t>
            </a:r>
            <a:endParaRPr lang="cs-CZ" sz="7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7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7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en-GB" sz="7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melts </a:t>
            </a:r>
            <a:r>
              <a:rPr lang="en-GB" sz="7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(flood), paths are full of </a:t>
            </a:r>
            <a:r>
              <a:rPr lang="en-GB" sz="7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mud</a:t>
            </a:r>
            <a:r>
              <a:rPr lang="cs-CZ" sz="7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7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and </a:t>
            </a:r>
            <a:r>
              <a:rPr lang="en-GB" sz="7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puddles</a:t>
            </a:r>
            <a:endParaRPr lang="cs-CZ" sz="7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7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GB" sz="7400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Animal </a:t>
            </a:r>
            <a:r>
              <a:rPr lang="en-GB" sz="7400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babies</a:t>
            </a:r>
            <a:r>
              <a:rPr lang="en-GB" sz="7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lamb, chicken, kitten, little </a:t>
            </a:r>
            <a:r>
              <a:rPr lang="en-GB" sz="7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rabbit </a:t>
            </a:r>
            <a:r>
              <a:rPr lang="en-GB" sz="7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en-GB" sz="7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bunny</a:t>
            </a:r>
            <a:endParaRPr lang="cs-CZ" sz="7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7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GB" sz="7400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Birds</a:t>
            </a:r>
            <a:r>
              <a:rPr lang="en-GB" sz="7400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GB" sz="7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7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build nests, lay eggs, baby birds hatch from their eggs, some bird species come back from the </a:t>
            </a:r>
            <a:r>
              <a:rPr lang="en-GB" sz="7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south</a:t>
            </a:r>
            <a:r>
              <a:rPr lang="cs-CZ" sz="7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en-GB" sz="7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their</a:t>
            </a:r>
            <a:r>
              <a:rPr lang="cs-CZ" sz="7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7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winter</a:t>
            </a:r>
            <a:r>
              <a:rPr lang="cs-CZ" sz="7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7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homes </a:t>
            </a:r>
            <a:r>
              <a:rPr lang="en-GB" sz="7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GB" sz="7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stork</a:t>
            </a:r>
            <a:r>
              <a:rPr lang="cs-CZ" sz="7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GB" sz="7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7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wild geese, </a:t>
            </a:r>
            <a:r>
              <a:rPr lang="en-GB" sz="7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..)</a:t>
            </a:r>
            <a:endParaRPr lang="cs-CZ" sz="7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7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GB" sz="7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Some </a:t>
            </a:r>
            <a:r>
              <a:rPr lang="en-GB" sz="7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animals such as</a:t>
            </a:r>
            <a:r>
              <a:rPr lang="cs-CZ" sz="7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GB" sz="7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bears waking up from </a:t>
            </a:r>
            <a:r>
              <a:rPr lang="en-GB" sz="7400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hibernation</a:t>
            </a:r>
            <a:r>
              <a:rPr lang="cs-CZ" sz="7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7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7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4680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SPRING</a:t>
            </a:r>
            <a:endParaRPr lang="en-GB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What is the spring nature like</a:t>
            </a:r>
            <a:r>
              <a:rPr lang="en-GB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First spring </a:t>
            </a:r>
            <a:r>
              <a:rPr lang="en-GB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flowers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in bloom: snowdrops, snowflakes, tulips, dandelions, primroses,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crocuses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daffodils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GB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Trees: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leafy trees – come into leaf, trees in blossom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Bright green meadows, gardens and parks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fields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ploughed and planted with corn / potatoes, seeds sprouting, crops growing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6450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SPRING</a:t>
            </a:r>
            <a:endParaRPr lang="en-GB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What do people do or like doing in spring</a:t>
            </a:r>
            <a:r>
              <a:rPr lang="en-GB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2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start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working in their gardens, do the spring cleaning, go for walks or ride their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bikes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again, prepare for Easter (decorated eggs, plaited willow rod, sweet pastries, cake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shape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 lamb, sweet bread called “</a:t>
            </a:r>
            <a:r>
              <a:rPr lang="en-GB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Mazanec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”, ribbons, houses / flats and gardens 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decorated)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,…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What do people wear in spring?</a:t>
            </a:r>
            <a:endParaRPr lang="cs-CZ" sz="2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jackets, raincoats, jumpers, t-shirts, skirts, umbrellas, Wellington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boots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,..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5147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5089" y="253230"/>
            <a:ext cx="8229600" cy="768148"/>
          </a:xfrm>
        </p:spPr>
        <p:txBody>
          <a:bodyPr/>
          <a:lstStyle/>
          <a:p>
            <a:r>
              <a:rPr lang="en-GB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SPEAK ABOUT SPRING ON YOUR OWN</a:t>
            </a:r>
            <a:endParaRPr lang="en-GB" b="1" dirty="0"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" name="Zástupný symbol pro obsah 1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739" y="4005064"/>
            <a:ext cx="2880824" cy="2160240"/>
          </a:xfrm>
        </p:spPr>
      </p:pic>
      <p:pic>
        <p:nvPicPr>
          <p:cNvPr id="1026" name="Picture 2" descr="E:\DUMy\dumy_fotky\květen\seasons\P101002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15916" y="1736812"/>
            <a:ext cx="4896544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DUMy\dumy_fotky\2012-07 (VII)\P101065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99" y="1124744"/>
            <a:ext cx="3707904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83671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414908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316416" y="573325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1400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SPEAK ABOUT SPRING ON YOUR OWN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3" name="Picture 2" descr="E:\DUMy\dumy_fotky\květen\seasons\P51300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340768"/>
            <a:ext cx="6264696" cy="4698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99592" y="558924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6057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S</a:t>
            </a:r>
            <a:r>
              <a:rPr lang="cs-CZ" sz="3200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UMMER</a:t>
            </a:r>
            <a:endParaRPr lang="en-GB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When does </a:t>
            </a:r>
            <a:r>
              <a:rPr lang="en-GB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summer </a:t>
            </a:r>
            <a:r>
              <a:rPr lang="en-GB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begin? When does it end</a:t>
            </a:r>
            <a:r>
              <a:rPr lang="en-GB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Ju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September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What is the weather like in </a:t>
            </a:r>
            <a:r>
              <a:rPr lang="en-GB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summer?</a:t>
            </a:r>
            <a:endParaRPr lang="cs-CZ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bright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and clear and hot days, early morning dew, summer storms (a crash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under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a flash of lightening, strong wind, rainfall,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hail,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mudslides, floods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),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temperature rises again to 25° C, rainbow, dry seasons - drought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507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S</a:t>
            </a:r>
            <a:r>
              <a:rPr lang="cs-CZ" sz="3200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UMMER</a:t>
            </a:r>
            <a:endParaRPr lang="en-GB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What </a:t>
            </a:r>
            <a:r>
              <a:rPr lang="en-GB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is </a:t>
            </a:r>
            <a:r>
              <a:rPr lang="en-GB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GB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summer </a:t>
            </a:r>
            <a:r>
              <a:rPr lang="en-GB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nature like</a:t>
            </a:r>
            <a:r>
              <a:rPr lang="en-GB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flowers in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bloom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sunflowers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roses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red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poppies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fruit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 the gardens (strawberries, gooseberries, blackberries, blueberries, apricots, peaches, cherries, currants, water melons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vegetables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(tomatoes, cucumbers, peas,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lettuce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corn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(wheat, barley, rye)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harvested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moving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grass, hay making,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…</a:t>
            </a: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Animals bring up their babies.</a:t>
            </a: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9259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S</a:t>
            </a:r>
            <a:r>
              <a:rPr lang="cs-CZ" sz="3200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UMMER</a:t>
            </a:r>
            <a:endParaRPr lang="en-GB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19256" cy="4258409"/>
          </a:xfrm>
        </p:spPr>
        <p:txBody>
          <a:bodyPr>
            <a:normAutofit lnSpcReduction="10000"/>
          </a:bodyPr>
          <a:lstStyle/>
          <a:p>
            <a:r>
              <a:rPr lang="en-GB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What do people do or like doing in </a:t>
            </a:r>
            <a:r>
              <a:rPr lang="en-GB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summer?</a:t>
            </a:r>
            <a:endParaRPr lang="cs-CZ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go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on holidays (around the country or abroad), sunbathe, eat ice-cream (bars / cones),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barbecue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/ picnic, have a rest, send picture postcards, buy souvenirs, do sports, work in the garden, attend open-air festivals (film, music, folklore), go sightseeing or spend time at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outdoor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swimming pools / aqua parks or centres or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ZOOs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,…</a:t>
            </a:r>
          </a:p>
          <a:p>
            <a:pPr marL="0" indent="0">
              <a:buNone/>
            </a:pPr>
            <a:endParaRPr lang="cs-CZ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What do people wear in </a:t>
            </a:r>
            <a:r>
              <a:rPr lang="en-GB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summer?</a:t>
            </a:r>
            <a:endParaRPr lang="cs-CZ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t-shirts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tops, shorts, skirts, light dresses, swimsuits, straw hats, sunglasses,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sandals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,…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2763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1325"/>
            <a:ext cx="8229600" cy="768148"/>
          </a:xfrm>
        </p:spPr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SPEAK ABOUT </a:t>
            </a:r>
            <a:r>
              <a:rPr lang="en-GB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S</a:t>
            </a:r>
            <a:r>
              <a:rPr lang="cs-CZ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UMMER</a:t>
            </a:r>
            <a:r>
              <a:rPr lang="en-GB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ON YOUR OWN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6" name="Picture 2" descr="E:\DUMy\dumy_fotky\říjen\fotky_weather\CIMG16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052736"/>
            <a:ext cx="6624736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83568" y="566124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8110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SPEAK ABOUT S</a:t>
            </a:r>
            <a:r>
              <a:rPr lang="cs-CZ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UMMER</a:t>
            </a:r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ON YOUR OWN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3074" name="Picture 2" descr="E:\DUMy\dumy_fotky\květen\seasons\P10100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933056"/>
            <a:ext cx="2723795" cy="2042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E:\DUMy\dumy_fotky\2012-07 (VII)\skála0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75" y="1412776"/>
            <a:ext cx="3323724" cy="2276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:\DUMy\dumy_fotky\2012-07 (VII)\P718009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743735"/>
            <a:ext cx="4894713" cy="3671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34075" y="1052736"/>
            <a:ext cx="593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557799" y="5589240"/>
            <a:ext cx="438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172400" y="1237402"/>
            <a:ext cx="4302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2495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AUTUMN / FALL</a:t>
            </a:r>
            <a:endParaRPr lang="en-GB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When does </a:t>
            </a:r>
            <a:r>
              <a:rPr lang="en-GB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autumn </a:t>
            </a:r>
            <a:r>
              <a:rPr lang="en-GB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begin? When does it end?</a:t>
            </a:r>
            <a:endParaRPr lang="cs-CZ" sz="2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September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December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/>
          </a:p>
          <a:p>
            <a:r>
              <a:rPr lang="en-GB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What is the weather like in </a:t>
            </a:r>
            <a:r>
              <a:rPr lang="cs-CZ" sz="26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autumn</a:t>
            </a:r>
            <a:r>
              <a:rPr lang="en-GB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26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sun sets earlier and rises later, days get shorter, nights get longer, unsettled weather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cloudy and overcast sky,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dull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and chilly mornings, the temperature continues to drop, it becomes damp, chilly, wet and rainy, it may drizzle, the Indian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Summer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,…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720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AUTUMN / FALL</a:t>
            </a:r>
            <a:endParaRPr lang="en-GB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19256" cy="4752528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What is the </a:t>
            </a:r>
            <a:r>
              <a:rPr lang="en-GB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autumn </a:t>
            </a:r>
            <a:r>
              <a:rPr lang="en-GB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nature like</a:t>
            </a:r>
            <a:r>
              <a:rPr lang="en-GB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GB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Land</a:t>
            </a:r>
            <a:r>
              <a:rPr lang="cs-CZ" u="sng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scape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the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time of harvest (pumpkins, apples, pears, plums, sugar beet,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potatoes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wine grapes, chestnuts, hazel nuts, mushrooms,….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GB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Animals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hunting season begins, storing up food for coming winter, birds flock together, some set out on journey to the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south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GB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Trees</a:t>
            </a:r>
            <a:r>
              <a:rPr lang="en-GB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leafy trees change colour and shed their leaves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GB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Grass:</a:t>
            </a:r>
            <a:r>
              <a:rPr lang="cs-CZ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stops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growing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goes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dry 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/>
          </a:p>
          <a:p>
            <a:pPr>
              <a:buFont typeface="Wingdings" pitchFamily="2" charset="2"/>
              <a:buChar char="Ø"/>
            </a:pP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8956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AUTUMN / FALL</a:t>
            </a:r>
            <a:endParaRPr lang="en-GB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What do people do or like doing in </a:t>
            </a:r>
            <a:r>
              <a:rPr lang="en-GB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autumn?</a:t>
            </a:r>
            <a:endParaRPr lang="cs-CZ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prepare their gardens for coming winter, children love flying their kites, go for a walk and enjoy autumn landscape, attend autumn festivals /celebrations /gatherings /parties (harvest festivals, Halloween parties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,…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What </a:t>
            </a:r>
            <a:r>
              <a:rPr lang="en-GB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do people wear in </a:t>
            </a:r>
            <a:r>
              <a:rPr lang="en-GB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autumn?</a:t>
            </a:r>
            <a:endParaRPr lang="cs-CZ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warm clothes, jackets, sweaters, boots, umbrellas, caps,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gloves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,…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180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SPEAK ABOUT </a:t>
            </a:r>
            <a:r>
              <a:rPr lang="cs-CZ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AUTUMN</a:t>
            </a:r>
            <a:r>
              <a:rPr lang="en-GB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ON YOUR OWN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4099" name="Picture 3" descr="E:\DUMy\dumy_fotky\2012-07 (VII)\krajina_lazne0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412776"/>
            <a:ext cx="5891787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39552" y="515719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2797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SPEAK ABOUT </a:t>
            </a:r>
            <a:r>
              <a:rPr lang="cs-CZ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AUTUMN</a:t>
            </a:r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ON YOUR OWN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5122" name="Picture 2" descr="E:\DUMy\dumy_fotky\2012-07 (VII)\PA0600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268760"/>
            <a:ext cx="3096344" cy="2322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E:\DUMy\dumy_fotky\2012-07 (VII)\PA06004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844" y="3789040"/>
            <a:ext cx="2987824" cy="2240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E:\DUMy\dumy_fotky\květen\seasons\P811008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703619" y="1866257"/>
            <a:ext cx="4758457" cy="3568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7504" y="278092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7504" y="5589240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028384" y="1271449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465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32040" y="1412776"/>
            <a:ext cx="3754760" cy="2808312"/>
          </a:xfrm>
        </p:spPr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SPEAK ABOUT </a:t>
            </a:r>
            <a:r>
              <a:rPr lang="cs-CZ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AUTUMN</a:t>
            </a:r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ON YOUR OWN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6" name="Picture 2" descr="F:\DUMy\dumy\prezentace\PA2901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504914" y="1205753"/>
            <a:ext cx="5832648" cy="4374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076056" y="544522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9315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3200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WINTER</a:t>
            </a:r>
            <a:endParaRPr lang="en-GB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When </a:t>
            </a:r>
            <a:r>
              <a:rPr lang="en-GB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do</a:t>
            </a:r>
            <a:r>
              <a:rPr lang="cs-CZ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es </a:t>
            </a:r>
            <a:r>
              <a:rPr lang="en-GB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winter</a:t>
            </a:r>
            <a:r>
              <a:rPr lang="cs-CZ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begin</a:t>
            </a:r>
            <a:r>
              <a:rPr lang="en-GB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 When does it end?</a:t>
            </a:r>
            <a:endParaRPr lang="cs-CZ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December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March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/>
          </a:p>
          <a:p>
            <a:r>
              <a:rPr lang="en-GB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What </a:t>
            </a:r>
            <a:r>
              <a:rPr lang="en-GB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is the weather like in </a:t>
            </a:r>
            <a:r>
              <a:rPr lang="en-GB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winter?</a:t>
            </a:r>
            <a:endParaRPr lang="cs-CZ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snowfall, icy wind, hard frosts, the temperature drops, some 20° C below zero, snowstorms, strong wind, the frost lets up and the snow melts, the coldest season of the year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GB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9804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3200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WINTER</a:t>
            </a:r>
            <a:endParaRPr lang="en-GB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What is the </a:t>
            </a:r>
            <a:r>
              <a:rPr lang="en-GB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winter </a:t>
            </a:r>
            <a:r>
              <a:rPr lang="en-GB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nature like?</a:t>
            </a:r>
            <a:endParaRPr lang="cs-CZ" sz="2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GB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Landscape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snowdrifts along the roads, icy and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slippery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roads, 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snowflakes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falling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down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from 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 dull grey sky, 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icicles hanging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from roofs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GB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Trees</a:t>
            </a:r>
            <a:r>
              <a:rPr lang="cs-CZ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evergreen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tre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 (green) x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decidi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trees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(bare)</a:t>
            </a:r>
          </a:p>
          <a:p>
            <a:pPr marL="0" indent="0">
              <a:buNone/>
            </a:pP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GB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Animals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hibernate x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GB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emain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and stay active in winter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(grow 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new, thicker fur in the fall, spend the winter in their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winter shelter / dormant</a:t>
            </a:r>
          </a:p>
        </p:txBody>
      </p:sp>
    </p:spTree>
    <p:extLst>
      <p:ext uri="{BB962C8B-B14F-4D97-AF65-F5344CB8AC3E}">
        <p14:creationId xmlns:p14="http://schemas.microsoft.com/office/powerpoint/2010/main" val="3183254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WINTER</a:t>
            </a:r>
            <a:endParaRPr lang="en-GB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What do people do or like doing in </a:t>
            </a:r>
            <a:r>
              <a:rPr lang="en-GB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winter?</a:t>
            </a:r>
            <a:endParaRPr lang="cs-CZ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throwing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snow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balls</a:t>
            </a: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building snowmen, sledging, sliding, skating on lakes and streams that are frozen over, downhill skiing and cross-country skiing, snowboarding, and enjoy Christmas </a:t>
            </a:r>
            <a:r>
              <a:rPr lang="en-GB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time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,…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 smtClean="0"/>
          </a:p>
          <a:p>
            <a:r>
              <a:rPr lang="en-GB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What do people wear in </a:t>
            </a:r>
            <a:r>
              <a:rPr lang="en-GB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winter?</a:t>
            </a:r>
            <a:endParaRPr lang="cs-CZ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mittens, gloves, scarves, caps, boots, warm winter jackets and coats, ski boots, ski suits,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…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193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82860" y="260648"/>
            <a:ext cx="8229600" cy="768148"/>
          </a:xfrm>
        </p:spPr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SPEAK ABOUT </a:t>
            </a:r>
            <a:r>
              <a:rPr lang="cs-CZ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WINTER</a:t>
            </a:r>
            <a:r>
              <a:rPr lang="en-GB" b="1" dirty="0" smtClean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ON YOUR OWN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6146" name="Picture 2" descr="E:\DUMy\dumy_fotky\2012-07 (VII)\P13002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5542" y="1801715"/>
            <a:ext cx="470452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E:\DUMy\dumy_fotky\2012-07 (VII)\PC07083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248464"/>
            <a:ext cx="2736304" cy="2052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pc\Desktop\dumy_fotky\fotky_weather\PC06018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044" y="3487903"/>
            <a:ext cx="3240360" cy="2430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95536" y="530120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14.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956376" y="263691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15.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460432" y="548587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16.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9456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Comprehension questions </a:t>
            </a:r>
            <a:endParaRPr lang="en-GB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</a:rPr>
              <a:t>What is the countryside like in spring?</a:t>
            </a:r>
            <a:endParaRPr lang="cs-CZ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</a:rPr>
              <a:t>What weather can I expect in your country in summer?</a:t>
            </a: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</a:rPr>
              <a:t>What do people like doing in autumn?</a:t>
            </a: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</a:rPr>
              <a:t>What do people wear in winter?</a:t>
            </a:r>
            <a:endParaRPr lang="cs-CZ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GB" dirty="0">
                <a:solidFill>
                  <a:schemeClr val="tx1"/>
                </a:solidFill>
              </a:rPr>
              <a:t>What else do you associate with each season of the year? (food, drinks, bank holidays, festivities, people, places, events,  …)</a:t>
            </a:r>
            <a:endParaRPr lang="cs-CZ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4372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FOTOGALERIE: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1.-5. </a:t>
            </a:r>
            <a:r>
              <a:rPr lang="cs-CZ" dirty="0" err="1" smtClean="0">
                <a:solidFill>
                  <a:schemeClr val="tx1"/>
                </a:solidFill>
              </a:rPr>
              <a:t>Tomčíková</a:t>
            </a:r>
            <a:r>
              <a:rPr lang="cs-CZ" dirty="0" smtClean="0">
                <a:solidFill>
                  <a:schemeClr val="tx1"/>
                </a:solidFill>
              </a:rPr>
              <a:t> Naděžda (se souhlasem autora)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6. </a:t>
            </a:r>
            <a:r>
              <a:rPr lang="cs-CZ" dirty="0" err="1" smtClean="0">
                <a:solidFill>
                  <a:schemeClr val="tx1"/>
                </a:solidFill>
              </a:rPr>
              <a:t>Bisová</a:t>
            </a:r>
            <a:r>
              <a:rPr lang="cs-CZ" dirty="0" smtClean="0">
                <a:solidFill>
                  <a:schemeClr val="tx1"/>
                </a:solidFill>
              </a:rPr>
              <a:t> Naďa (vlastní galerie autora)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7.-16. </a:t>
            </a:r>
            <a:r>
              <a:rPr lang="cs-CZ" dirty="0" err="1" smtClean="0">
                <a:solidFill>
                  <a:schemeClr val="tx1"/>
                </a:solidFill>
              </a:rPr>
              <a:t>Tomčíková</a:t>
            </a:r>
            <a:r>
              <a:rPr lang="cs-CZ" dirty="0" smtClean="0">
                <a:solidFill>
                  <a:schemeClr val="tx1"/>
                </a:solidFill>
              </a:rPr>
              <a:t> Naděžda (se souhlasem autora)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4566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KNIŽNÍ ZDROJE:</a:t>
            </a: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SMITH-DLUHÁ, </a:t>
            </a:r>
            <a:r>
              <a:rPr lang="cs-CZ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Gabrielle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 kol. 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Angličtina, Otázky a odpovědi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Dubicko: INFOA, 2008, ISBN 978-80-7240-489-6.</a:t>
            </a: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ROBERTS, Rachel J..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Speak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Up -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English-speaking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World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Italy: </a:t>
            </a:r>
            <a:r>
              <a:rPr lang="cs-CZ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Modern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Languages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2006, ISBN 88-493-0439.</a:t>
            </a: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TIERNEY, James.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Carousel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English-speaking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world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Italy: </a:t>
            </a:r>
            <a:r>
              <a:rPr lang="cs-CZ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Modern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languages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2006, ISBN 88-493-0355.</a:t>
            </a: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EL-HMOUDOVÁ, Dagmar. 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Angličtina - Maturitní témata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Český Těšín: Petra </a:t>
            </a:r>
            <a:r>
              <a:rPr lang="cs-CZ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Velanová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Třebíč, 2006, ISBN 9788086873046.</a:t>
            </a:r>
          </a:p>
          <a:p>
            <a:pPr marL="0" indent="0">
              <a:buNone/>
            </a:pP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CHUDÁ, Jana; CHUDÝ, Tomáš.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Topics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English</a:t>
            </a:r>
            <a:r>
              <a:rPr lang="cs-CZ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Conversation</a:t>
            </a:r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Havlíčkův Brod: Fragment, 1996, ISBN 8072000519.</a:t>
            </a:r>
          </a:p>
          <a:p>
            <a:pPr marL="0" indent="0"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9931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_logo_cen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projekt_logo_cent</Template>
  <TotalTime>139</TotalTime>
  <Words>1331</Words>
  <Application>Microsoft Office PowerPoint</Application>
  <PresentationFormat>Předvádění na obrazovce (4:3)</PresentationFormat>
  <Paragraphs>185</Paragraphs>
  <Slides>27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projekt_logo_cent</vt:lpstr>
      <vt:lpstr>SEASONS OF THE YEAR </vt:lpstr>
      <vt:lpstr>ANOTACE</vt:lpstr>
      <vt:lpstr>Seasons of the year</vt:lpstr>
      <vt:lpstr>SPRING</vt:lpstr>
      <vt:lpstr>SPRING</vt:lpstr>
      <vt:lpstr>SPRING</vt:lpstr>
      <vt:lpstr>SPRING</vt:lpstr>
      <vt:lpstr>SPEAK ABOUT SPRING ON YOUR OWN</vt:lpstr>
      <vt:lpstr>SPEAK ABOUT SPRING ON YOUR OWN</vt:lpstr>
      <vt:lpstr>SUMMER</vt:lpstr>
      <vt:lpstr>SUMMER</vt:lpstr>
      <vt:lpstr>SUMMER</vt:lpstr>
      <vt:lpstr>SPEAK ABOUT SUMMER ON YOUR OWN</vt:lpstr>
      <vt:lpstr>SPEAK ABOUT SUMMER ON YOUR OWN</vt:lpstr>
      <vt:lpstr>AUTUMN / FALL</vt:lpstr>
      <vt:lpstr>AUTUMN / FALL</vt:lpstr>
      <vt:lpstr>AUTUMN / FALL</vt:lpstr>
      <vt:lpstr>SPEAK ABOUT AUTUMN ON YOUR OWN</vt:lpstr>
      <vt:lpstr>SPEAK ABOUT AUTUMN ON YOUR OWN</vt:lpstr>
      <vt:lpstr>SPEAK ABOUT AUTUMN ON YOUR OWN</vt:lpstr>
      <vt:lpstr> WINTER</vt:lpstr>
      <vt:lpstr> WINTER</vt:lpstr>
      <vt:lpstr>WINTER</vt:lpstr>
      <vt:lpstr>SPEAK ABOUT WINTER ON YOUR OWN</vt:lpstr>
      <vt:lpstr>Comprehension questions 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bi</cp:lastModifiedBy>
  <cp:revision>112</cp:revision>
  <dcterms:created xsi:type="dcterms:W3CDTF">2012-07-31T05:52:35Z</dcterms:created>
  <dcterms:modified xsi:type="dcterms:W3CDTF">2013-03-28T18:01:13Z</dcterms:modified>
</cp:coreProperties>
</file>