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3"/>
  </p:notesMasterIdLst>
  <p:sldIdLst>
    <p:sldId id="256" r:id="rId2"/>
    <p:sldId id="276" r:id="rId3"/>
    <p:sldId id="257" r:id="rId4"/>
    <p:sldId id="258" r:id="rId5"/>
    <p:sldId id="259" r:id="rId6"/>
    <p:sldId id="270" r:id="rId7"/>
    <p:sldId id="260" r:id="rId8"/>
    <p:sldId id="261" r:id="rId9"/>
    <p:sldId id="272" r:id="rId10"/>
    <p:sldId id="262" r:id="rId11"/>
    <p:sldId id="275" r:id="rId12"/>
    <p:sldId id="263" r:id="rId13"/>
    <p:sldId id="264" r:id="rId14"/>
    <p:sldId id="265" r:id="rId15"/>
    <p:sldId id="266" r:id="rId16"/>
    <p:sldId id="269" r:id="rId17"/>
    <p:sldId id="277" r:id="rId18"/>
    <p:sldId id="278" r:id="rId19"/>
    <p:sldId id="271" r:id="rId20"/>
    <p:sldId id="267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0449CD-F59C-411D-8BFA-58263C2C144B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8A87A4-9F7F-4926-9DF2-0414A4E8D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412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- </a:t>
            </a:r>
            <a:r>
              <a:rPr lang="en-GB" u="sng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Exception: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Bees can raise their body temperature above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that of their environment by moving their wings rapidly to generate heat.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8A87A4-9F7F-4926-9DF2-0414A4E8D61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194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Exception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Bats are mammals that cannot maintain a constant body temperature and cool off when they are not active.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Bears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and bats hibernate during the winter. During hibernation they drop their body temperature.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8A87A4-9F7F-4926-9DF2-0414A4E8D61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13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ANIMAL </a:t>
            </a:r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KINGDOM</a:t>
            </a:r>
            <a:b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0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CLASSIFICATION (</a:t>
            </a:r>
            <a:r>
              <a:rPr lang="cs-CZ" sz="2000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 </a:t>
            </a:r>
            <a:r>
              <a:rPr lang="cs-CZ" sz="20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1)</a:t>
            </a:r>
            <a:endParaRPr lang="cs-CZ" sz="2000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28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VY_32_INOVACE_6.AJ.17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</a:t>
            </a:r>
            <a:r>
              <a:rPr lang="cs-CZ" sz="1200" b="1" smtClean="0">
                <a:solidFill>
                  <a:schemeClr val="tx1"/>
                </a:solidFill>
              </a:rPr>
              <a:t>	</a:t>
            </a:r>
            <a:r>
              <a:rPr lang="cs-CZ" sz="1200" smtClean="0">
                <a:solidFill>
                  <a:schemeClr val="tx1"/>
                </a:solidFill>
              </a:rPr>
              <a:t>říjen - </a:t>
            </a:r>
            <a:r>
              <a:rPr lang="cs-CZ" sz="1200" smtClean="0">
                <a:solidFill>
                  <a:schemeClr val="tx1"/>
                </a:solidFill>
              </a:rPr>
              <a:t>prosinec </a:t>
            </a:r>
            <a:r>
              <a:rPr lang="cs-CZ" sz="1200" dirty="0" smtClean="0">
                <a:solidFill>
                  <a:schemeClr val="tx1"/>
                </a:solidFill>
              </a:rPr>
              <a:t>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Science and Technology. </a:t>
            </a:r>
            <a:r>
              <a:rPr lang="cs-CZ" sz="1200" dirty="0" err="1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otázky. Je primárně zaměřen na dva poslední ročníky gymnázia, i přesto se dá využít i v nižších ročnících osmiletého i čtyřletého studia vcelku nebo jeho jednotlivé části.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87749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Science</a:t>
                      </a:r>
                      <a:r>
                        <a:rPr lang="cs-CZ" sz="1200" baseline="0" dirty="0" smtClean="0"/>
                        <a:t> and Technology.  </a:t>
                      </a:r>
                      <a:r>
                        <a:rPr lang="cs-CZ" sz="1200" baseline="0" dirty="0" err="1" smtClean="0"/>
                        <a:t>Nature</a:t>
                      </a:r>
                      <a:endParaRPr lang="cs-CZ" sz="12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300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According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to scientists: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04864"/>
            <a:ext cx="7488832" cy="26642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nvertebrates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x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vertebrates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old-blooded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x warm-blooded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according 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 the theory of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evolution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2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Invertebrates x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ertebrates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Invertebrate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-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any animal with no backbone, they are soft inside, and often hard outside, e.g.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worm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Vertebrate</a:t>
            </a:r>
            <a:r>
              <a:rPr lang="en-GB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-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any animal with a backbone, including all mammals, birds, fish, reptiles and amphibians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16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Cold-blooded x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arm-blooded 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89654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old-blooded</a:t>
            </a:r>
            <a:r>
              <a:rPr lang="en-GB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animals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- Their body temperature changes as the temperature around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them changes.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are hot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when their environment is hot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and cold when their environment is cold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- To change their body temperature, cold-blooded animals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move to different places in their habitat.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- Cold-blooded animals must warm their body to be able to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move quickly enough to hunt for food, digest their meal and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to escape from predators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-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Fish, amphibians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most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insects and reptiles are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cold-blooded.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53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Cold-blooded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x 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arm-blooded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19256" cy="43924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Warm-blooded</a:t>
            </a:r>
            <a:r>
              <a:rPr lang="en-GB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animals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Their body temperature does not depend on temperature outside.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They generate their own body heat from food that they convert into energy.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 stay cool, warm-blooded animals sweat or pant to loose heat. Only mammals can sweat!!!! Many mammals have thick coats of fur which keep them warm in winter.</a:t>
            </a:r>
          </a:p>
          <a:p>
            <a:pPr>
              <a:buFontTx/>
              <a:buChar char="-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They also move into a shaded area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move a particular body part (elephant´s ears) or get wet.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34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According to the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heory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of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volution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1340768"/>
            <a:ext cx="4824536" cy="4752527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Mammals</a:t>
            </a: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lnSpc>
                <a:spcPct val="20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Amphibians</a:t>
            </a: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lnSpc>
                <a:spcPct val="20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ish </a:t>
            </a: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lnSpc>
                <a:spcPct val="20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Reptiles</a:t>
            </a: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lnSpc>
                <a:spcPct val="20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Birds</a:t>
            </a: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lnSpc>
                <a:spcPct val="20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Insects</a:t>
            </a:r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70642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Mammals</a:t>
            </a:r>
            <a:r>
              <a:rPr lang="en-GB" sz="3200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19256" cy="4896544"/>
          </a:xfrm>
        </p:spPr>
        <p:txBody>
          <a:bodyPr>
            <a:noAutofit/>
          </a:bodyPr>
          <a:lstStyle/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vertebrates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warm-blooded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 alive (from its mother’s body)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not hatched from eggs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drink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their mother’s milk as 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baby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e.g. humans, dogs, cows, lions)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mammals have lungs and skin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 have fur or hairs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mammals are 4-legged animals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mammals live on land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exception: whale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killer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seal,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dolphin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73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Mammals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087" y="1600445"/>
            <a:ext cx="2996738" cy="3998422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4512502" cy="3960440"/>
          </a:xfrm>
        </p:spPr>
      </p:pic>
      <p:sp>
        <p:nvSpPr>
          <p:cNvPr id="2" name="TextovéPole 1"/>
          <p:cNvSpPr txBox="1"/>
          <p:nvPr/>
        </p:nvSpPr>
        <p:spPr>
          <a:xfrm>
            <a:off x="323528" y="10527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2374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61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Amphibians</a:t>
            </a:r>
            <a:endParaRPr lang="cs-CZ" sz="3200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vertebrates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cold blood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moist skin without scales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toes without claws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begin their life in the water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pass through larval stage before coming adults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develop lungs and change into land animals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must live near water or in wet and damp places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examples: frogs, toads, newts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27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Amphibians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8"/>
            <a:ext cx="5832648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6612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7. </a:t>
            </a:r>
            <a:r>
              <a:rPr lang="en-GB" dirty="0" err="1" smtClean="0"/>
              <a:t>Goldren</a:t>
            </a:r>
            <a:r>
              <a:rPr lang="en-GB" dirty="0" smtClean="0"/>
              <a:t> Toad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7199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429" y="404664"/>
            <a:ext cx="3992555" cy="839586"/>
          </a:xfrm>
        </p:spPr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Fish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661338"/>
            <a:ext cx="4100264" cy="5441250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vertebrates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cold-blooded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under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water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breathe using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gills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wim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using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fins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their body is covered in scales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saltwater fish live in the sea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freshwater fish live in rivers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lakes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this group includes salmon, cod, trout, pike, catfish, sardines, shark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484784"/>
            <a:ext cx="4062413" cy="4032448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57332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98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4114800" cy="839586"/>
          </a:xfrm>
        </p:spPr>
        <p:txBody>
          <a:bodyPr/>
          <a:lstStyle/>
          <a:p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Reptiles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100264" cy="4977844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vertebrates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cold-blooded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 mainly 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land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 not have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gills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eggs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related to the dinosaurs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body covered in scales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legged ones have toes with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claws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include snakes, lizards, turtles, crocodiles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484784"/>
            <a:ext cx="4062413" cy="3960440"/>
          </a:xfrm>
        </p:spPr>
      </p:pic>
      <p:sp>
        <p:nvSpPr>
          <p:cNvPr id="4" name="TextovéPole 3"/>
          <p:cNvSpPr txBox="1"/>
          <p:nvPr/>
        </p:nvSpPr>
        <p:spPr>
          <a:xfrm>
            <a:off x="971600" y="57332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72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4042792" cy="839586"/>
          </a:xfrm>
        </p:spPr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Birds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476672"/>
            <a:ext cx="4100264" cy="5472608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ertebrates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warm-blooded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two wings for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flying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claws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</a:t>
            </a: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hard pointed mouth called a beak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build nests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female </a:t>
            </a: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birds lay eggs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can fly, exception: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ostriches 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 stay 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x t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others </a:t>
            </a:r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migrate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predatory birds – bald eagle, falcon, hawks, owls, California condor 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song birds – lark, nightingale, finch, robin, sparrow,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swallow</a:t>
            </a:r>
            <a:endParaRPr lang="cs-CZ" sz="2000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waterfowl – duck, swan, goose, stork,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kingfisher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sz="2000" dirty="0">
                <a:latin typeface="Georgia" pitchFamily="18" charset="0"/>
              </a:rPr>
              <a:t>.</a:t>
            </a: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340768"/>
            <a:ext cx="4062413" cy="4032448"/>
          </a:xfrm>
        </p:spPr>
      </p:pic>
      <p:sp>
        <p:nvSpPr>
          <p:cNvPr id="4" name="TextovéPole 3"/>
          <p:cNvSpPr txBox="1"/>
          <p:nvPr/>
        </p:nvSpPr>
        <p:spPr>
          <a:xfrm>
            <a:off x="539552" y="56612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7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6416" y="332656"/>
            <a:ext cx="7849999" cy="839586"/>
          </a:xfrm>
        </p:spPr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Insects</a:t>
            </a:r>
            <a:endParaRPr lang="en-GB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88024" y="1268760"/>
            <a:ext cx="4100264" cy="4104456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small, invertebrates animals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jointed bodies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six legs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typical insect – a mouth with jaws for biting and chewing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flies, mosquitoes, bees, moths, ants, beetles, crickets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340768"/>
            <a:ext cx="4278883" cy="3983837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56612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652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QUESTIONS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Look at the list of animals.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bear, bat, duck, dolphin, eagle, whale, owl, salmon, 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ostrich, bumble-bee, lizard, seal, grasshopper</a:t>
            </a:r>
          </a:p>
          <a:p>
            <a:pPr marL="0" indent="0">
              <a:buNone/>
            </a:pPr>
            <a:endParaRPr lang="en-GB" i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Which animal categories do they belong to?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a) vertebrates x invertebrates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b) cold-blooded x warm-blooded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c) according to the theory of evolution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71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</a:t>
            </a:r>
            <a:r>
              <a:rPr lang="cs-CZ" b="1" dirty="0" err="1" smtClean="0">
                <a:solidFill>
                  <a:schemeClr val="tx1"/>
                </a:solidFill>
              </a:rPr>
              <a:t>Work</a:t>
            </a:r>
            <a:r>
              <a:rPr lang="cs-CZ" b="1" dirty="0" smtClean="0">
                <a:solidFill>
                  <a:schemeClr val="tx1"/>
                </a:solidFill>
              </a:rPr>
              <a:t> in </a:t>
            </a:r>
            <a:r>
              <a:rPr lang="cs-CZ" b="1" dirty="0" err="1" smtClean="0">
                <a:solidFill>
                  <a:schemeClr val="tx1"/>
                </a:solidFill>
              </a:rPr>
              <a:t>pairs</a:t>
            </a:r>
            <a:r>
              <a:rPr lang="cs-CZ" b="1" dirty="0" smtClean="0">
                <a:solidFill>
                  <a:schemeClr val="tx1"/>
                </a:solidFill>
              </a:rPr>
              <a:t> and </a:t>
            </a:r>
            <a:r>
              <a:rPr lang="cs-CZ" b="1" dirty="0" err="1" smtClean="0">
                <a:solidFill>
                  <a:schemeClr val="tx1"/>
                </a:solidFill>
              </a:rPr>
              <a:t>name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5 </a:t>
            </a:r>
            <a:r>
              <a:rPr lang="cs-CZ" dirty="0" err="1" smtClean="0">
                <a:solidFill>
                  <a:schemeClr val="tx1"/>
                </a:solidFill>
              </a:rPr>
              <a:t>mammals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3 </a:t>
            </a:r>
            <a:r>
              <a:rPr lang="cs-CZ" dirty="0" err="1" smtClean="0">
                <a:solidFill>
                  <a:schemeClr val="tx1"/>
                </a:solidFill>
              </a:rPr>
              <a:t>amphibians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4 </a:t>
            </a:r>
            <a:r>
              <a:rPr lang="cs-CZ" dirty="0" err="1" smtClean="0">
                <a:solidFill>
                  <a:schemeClr val="tx1"/>
                </a:solidFill>
              </a:rPr>
              <a:t>reptiles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6 </a:t>
            </a:r>
            <a:r>
              <a:rPr lang="cs-CZ" dirty="0" err="1" smtClean="0">
                <a:solidFill>
                  <a:schemeClr val="tx1"/>
                </a:solidFill>
              </a:rPr>
              <a:t>fishes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5 </a:t>
            </a:r>
            <a:r>
              <a:rPr lang="cs-CZ" dirty="0" err="1" smtClean="0">
                <a:solidFill>
                  <a:schemeClr val="tx1"/>
                </a:solidFill>
              </a:rPr>
              <a:t>birds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4 </a:t>
            </a:r>
            <a:r>
              <a:rPr lang="cs-CZ" dirty="0" err="1" smtClean="0">
                <a:solidFill>
                  <a:schemeClr val="tx1"/>
                </a:solidFill>
              </a:rPr>
              <a:t>examples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insects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762139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 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4. </a:t>
            </a:r>
            <a:r>
              <a:rPr lang="cs-CZ" b="1" dirty="0" err="1" smtClean="0">
                <a:solidFill>
                  <a:schemeClr val="tx1"/>
                </a:solidFill>
              </a:rPr>
              <a:t>Explain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difference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between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err="1" smtClean="0">
                <a:solidFill>
                  <a:schemeClr val="tx1"/>
                </a:solidFill>
              </a:rPr>
              <a:t>Vertebrates</a:t>
            </a:r>
            <a:r>
              <a:rPr lang="cs-CZ" dirty="0" smtClean="0">
                <a:solidFill>
                  <a:schemeClr val="tx1"/>
                </a:solidFill>
              </a:rPr>
              <a:t> x </a:t>
            </a:r>
            <a:r>
              <a:rPr lang="cs-CZ" dirty="0" err="1" smtClean="0">
                <a:solidFill>
                  <a:schemeClr val="tx1"/>
                </a:solidFill>
              </a:rPr>
              <a:t>invertebrates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endParaRPr lang="cs-CZ" dirty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dirty="0" err="1" smtClean="0">
                <a:solidFill>
                  <a:schemeClr val="tx1"/>
                </a:solidFill>
              </a:rPr>
              <a:t>Cold-blooded</a:t>
            </a:r>
            <a:r>
              <a:rPr lang="cs-CZ" dirty="0" smtClean="0">
                <a:solidFill>
                  <a:schemeClr val="tx1"/>
                </a:solidFill>
              </a:rPr>
              <a:t> x </a:t>
            </a:r>
            <a:r>
              <a:rPr lang="cs-CZ" dirty="0" err="1" smtClean="0">
                <a:solidFill>
                  <a:schemeClr val="tx1"/>
                </a:solidFill>
              </a:rPr>
              <a:t>warm-blooded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animals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6108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KEY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bear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mammal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bat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warm-blooded, mammal 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duck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bird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dolphin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mammal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eagle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bird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whale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mammal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owl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bird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salmon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cold-blooded, fish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ostrich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bird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bumble-bee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invertebrate, cold-blooded, insect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lizard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cold-blooded, reptile</a:t>
            </a:r>
          </a:p>
          <a:p>
            <a:pPr marL="0" indent="0">
              <a:buNone/>
            </a:pP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seal</a:t>
            </a:r>
            <a:r>
              <a:rPr lang="cs-CZ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vertebrate, warm-blooded, mammal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grasshopper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en-GB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invertebrate, cold-blooded, insect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50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Fučík Artur (se souhlasem autora)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Fučíková Eliška (se souhlasem autora)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Tesařová Šárka (se souhlasem autora)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Tesařová Šárka (se souhlasem autora)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Šmídová Zdislava (se souhlasem autora)</a:t>
            </a:r>
          </a:p>
          <a:p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SMITH, Charles H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Bufo</a:t>
            </a:r>
            <a:r>
              <a:rPr lang="cs-CZ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periglenes</a:t>
            </a: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16.10.2012]. Dostupný na WWW: &lt;http://commons.wikimedia.org/wiki/File:Bufo_periglenes1.jpg&gt;. </a:t>
            </a:r>
            <a:endPara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69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Havlíčkův Brod: Fragment, 1996, ISBN 8072000519.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792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229</TotalTime>
  <Words>1101</Words>
  <Application>Microsoft Office PowerPoint</Application>
  <PresentationFormat>Předvádění na obrazovce (4:3)</PresentationFormat>
  <Paragraphs>187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projekt_logo_cent</vt:lpstr>
      <vt:lpstr>THE ANIMAL KINGDOM CLASSIFICATION (Part 1)</vt:lpstr>
      <vt:lpstr>ANOTACE</vt:lpstr>
      <vt:lpstr>According to scientists:</vt:lpstr>
      <vt:lpstr>Invertebrates x Vertebrates</vt:lpstr>
      <vt:lpstr>Cold-blooded x Warm-blooded </vt:lpstr>
      <vt:lpstr>Cold-blooded x Warm-blooded </vt:lpstr>
      <vt:lpstr>According to the Theory of Evolution</vt:lpstr>
      <vt:lpstr>Mammals </vt:lpstr>
      <vt:lpstr>Mammals</vt:lpstr>
      <vt:lpstr>Amphibians</vt:lpstr>
      <vt:lpstr>Amphibians</vt:lpstr>
      <vt:lpstr>Fish</vt:lpstr>
      <vt:lpstr> Reptiles</vt:lpstr>
      <vt:lpstr>Birds</vt:lpstr>
      <vt:lpstr>Insects</vt:lpstr>
      <vt:lpstr>COMPREHENSION QUESTIONS</vt:lpstr>
      <vt:lpstr>COMPREHENSION QUESTIONS</vt:lpstr>
      <vt:lpstr>COMPREHENSION QUESTIONS</vt:lpstr>
      <vt:lpstr>KEY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ANIMAL KINGDOM Part 1</dc:title>
  <dc:creator>pc</dc:creator>
  <cp:lastModifiedBy>bi</cp:lastModifiedBy>
  <cp:revision>106</cp:revision>
  <dcterms:created xsi:type="dcterms:W3CDTF">2012-07-15T03:27:44Z</dcterms:created>
  <dcterms:modified xsi:type="dcterms:W3CDTF">2013-01-29T20:16:07Z</dcterms:modified>
</cp:coreProperties>
</file>