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88" r:id="rId3"/>
    <p:sldId id="258" r:id="rId4"/>
    <p:sldId id="259" r:id="rId5"/>
    <p:sldId id="261" r:id="rId6"/>
    <p:sldId id="285" r:id="rId7"/>
    <p:sldId id="262" r:id="rId8"/>
    <p:sldId id="286" r:id="rId9"/>
    <p:sldId id="284" r:id="rId10"/>
    <p:sldId id="263" r:id="rId11"/>
    <p:sldId id="283" r:id="rId12"/>
    <p:sldId id="260" r:id="rId13"/>
    <p:sldId id="267" r:id="rId14"/>
    <p:sldId id="279" r:id="rId15"/>
    <p:sldId id="275" r:id="rId16"/>
    <p:sldId id="268" r:id="rId17"/>
    <p:sldId id="272" r:id="rId18"/>
    <p:sldId id="273" r:id="rId19"/>
    <p:sldId id="269" r:id="rId20"/>
    <p:sldId id="274" r:id="rId21"/>
    <p:sldId id="276" r:id="rId22"/>
    <p:sldId id="264" r:id="rId23"/>
    <p:sldId id="270" r:id="rId24"/>
    <p:sldId id="271" r:id="rId25"/>
    <p:sldId id="280" r:id="rId26"/>
    <p:sldId id="281" r:id="rId27"/>
    <p:sldId id="282" r:id="rId28"/>
    <p:sldId id="277" r:id="rId29"/>
    <p:sldId id="278" r:id="rId30"/>
    <p:sldId id="26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85" autoAdjust="0"/>
    <p:restoredTop sz="94660"/>
  </p:normalViewPr>
  <p:slideViewPr>
    <p:cSldViewPr>
      <p:cViewPr>
        <p:scale>
          <a:sx n="70" d="100"/>
          <a:sy n="70" d="100"/>
        </p:scale>
        <p:origin x="-163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157334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THE ANIMAL </a:t>
            </a:r>
            <a:r>
              <a:rPr lang="cs-CZ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KINGDOM</a:t>
            </a:r>
            <a:br>
              <a:rPr lang="cs-CZ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000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CLASSIFICATION Part </a:t>
            </a:r>
            <a:r>
              <a:rPr lang="cs-CZ" sz="2000" dirty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GB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63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VY_32_INOVACE_6.AJ.18</a:t>
            </a:r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prosinec 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Science and Technology. </a:t>
            </a:r>
            <a:r>
              <a:rPr lang="cs-CZ" sz="1200" dirty="0" err="1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cvičení: </a:t>
            </a:r>
            <a:r>
              <a:rPr lang="cs-CZ" sz="1200" dirty="0" smtClean="0">
                <a:solidFill>
                  <a:schemeClr val="tx1"/>
                </a:solidFill>
              </a:rPr>
              <a:t>otázky</a:t>
            </a:r>
            <a:r>
              <a:rPr lang="cs-CZ" sz="1200" dirty="0" smtClean="0">
                <a:solidFill>
                  <a:schemeClr val="tx1"/>
                </a:solidFill>
              </a:rPr>
              <a:t>. Je primárně zaměřen na dva poslední ročníky gymnázia, i přesto se dá využít i v nižších ročnících osmiletého i čtyřletého studia vcelku nebo jeho jednotlivé části.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521541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Science</a:t>
                      </a:r>
                      <a:r>
                        <a:rPr lang="cs-CZ" sz="1200" baseline="0" dirty="0" smtClean="0"/>
                        <a:t> and Technology.  </a:t>
                      </a:r>
                      <a:r>
                        <a:rPr lang="cs-CZ" sz="1200" baseline="0" dirty="0" err="1" smtClean="0"/>
                        <a:t>Nature</a:t>
                      </a:r>
                      <a:endParaRPr lang="cs-CZ" sz="12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035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839586"/>
          </a:xfrm>
        </p:spPr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CLASSIFICATION OF 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2348880"/>
            <a:ext cx="3816424" cy="115212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According </a:t>
            </a:r>
            <a:r>
              <a:rPr lang="en-GB" sz="2800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 </a:t>
            </a:r>
            <a:endParaRPr lang="cs-CZ" sz="2800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28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food</a:t>
            </a:r>
            <a:endParaRPr lang="cs-CZ" sz="2800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427984" y="3717032"/>
            <a:ext cx="4206240" cy="115212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112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According </a:t>
            </a:r>
            <a:r>
              <a:rPr lang="en-GB" sz="11200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 </a:t>
            </a:r>
            <a:endParaRPr lang="cs-CZ" sz="11200" b="1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112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habitat</a:t>
            </a:r>
            <a:endParaRPr lang="cs-CZ" sz="11200" b="1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8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According to food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132474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 can be grouped into omnivores, carnivores and herbivores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based on their eating habits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924944"/>
            <a:ext cx="2592288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Georgia" pitchFamily="18" charset="0"/>
                <a:cs typeface="Times New Roman" pitchFamily="18" charset="0"/>
              </a:rPr>
              <a:t>Omnivore</a:t>
            </a:r>
            <a:r>
              <a:rPr lang="cs-CZ" sz="2800" b="1" dirty="0" smtClean="0">
                <a:latin typeface="Georgia" pitchFamily="18" charset="0"/>
                <a:cs typeface="Times New Roman" pitchFamily="18" charset="0"/>
              </a:rPr>
              <a:t>s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57707" y="3939973"/>
            <a:ext cx="2443657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Georgia" pitchFamily="18" charset="0"/>
                <a:cs typeface="Times New Roman" pitchFamily="18" charset="0"/>
              </a:rPr>
              <a:t>C</a:t>
            </a:r>
            <a:r>
              <a:rPr lang="en-GB" sz="2800" b="1" dirty="0" err="1">
                <a:latin typeface="Georgia" pitchFamily="18" charset="0"/>
                <a:cs typeface="Times New Roman" pitchFamily="18" charset="0"/>
              </a:rPr>
              <a:t>arnivore</a:t>
            </a:r>
            <a:r>
              <a:rPr lang="cs-CZ" sz="2800" b="1" dirty="0" smtClean="0">
                <a:latin typeface="Georgia" pitchFamily="18" charset="0"/>
                <a:cs typeface="Times New Roman" pitchFamily="18" charset="0"/>
              </a:rPr>
              <a:t>s</a:t>
            </a:r>
            <a:endParaRPr lang="cs-CZ" sz="2800" dirty="0">
              <a:latin typeface="Georg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3306" y="4941168"/>
            <a:ext cx="2447086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Georgia" pitchFamily="18" charset="0"/>
                <a:cs typeface="Times New Roman" pitchFamily="18" charset="0"/>
              </a:rPr>
              <a:t>H</a:t>
            </a:r>
            <a:r>
              <a:rPr lang="en-GB" sz="2800" b="1" dirty="0" err="1">
                <a:latin typeface="Georgia" pitchFamily="18" charset="0"/>
                <a:cs typeface="Times New Roman" pitchFamily="18" charset="0"/>
              </a:rPr>
              <a:t>erbivore</a:t>
            </a:r>
            <a:r>
              <a:rPr lang="cs-CZ" sz="2800" b="1" dirty="0" smtClean="0">
                <a:latin typeface="Georgia" pitchFamily="18" charset="0"/>
                <a:cs typeface="Times New Roman" pitchFamily="18" charset="0"/>
              </a:rPr>
              <a:t>s</a:t>
            </a:r>
            <a:endParaRPr lang="cs-CZ" sz="28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287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Omnivores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2453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Because they eat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animals, they survive well in many environments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other words, omnivores are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plant and meat eaters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Omnivores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include</a:t>
            </a:r>
            <a:r>
              <a:rPr lang="en-GB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mammals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bear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skunk,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pig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hedgehog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birds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crow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woodpecker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reptiles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lizards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tur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les ) +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fish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</a:t>
            </a:r>
            <a:r>
              <a:rPr lang="en-GB" sz="20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raccoon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eats almost anything including berries, acorns, baby mice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baby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birds and eggs, frogs, fish and even some snakes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                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49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Omnivore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268760"/>
            <a:ext cx="5760640" cy="43885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899592" y="9807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354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arnivores</a:t>
            </a:r>
            <a:endParaRPr lang="en-GB" sz="3200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637111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 that eat animal flesh / meat.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 words,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carn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ivores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meat eaters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>
              <a:latin typeface="Georgia" pitchFamily="18" charset="0"/>
            </a:endParaRPr>
          </a:p>
          <a:p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Examples: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dogs, cats, lions, tigers, sharks, snakes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eagles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frogs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…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</a:t>
            </a:r>
            <a:r>
              <a:rPr lang="en-GB" sz="20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Lions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 animals such as gazelles, antelopes and zebras.</a:t>
            </a: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sz="20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Eagles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eat fish, mammals, birds, and snakes.</a:t>
            </a: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</a:t>
            </a:r>
            <a:r>
              <a:rPr lang="en-GB" sz="20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Wolves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eat deer, fish, mice, moose, birds and other herbivores.</a:t>
            </a: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sz="2000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Frogs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eat insects, earthworms and spiders. </a:t>
            </a: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62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en-GB" sz="3200" b="1" dirty="0" err="1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arnivores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340768"/>
            <a:ext cx="6240693" cy="4680520"/>
          </a:xfrm>
        </p:spPr>
      </p:pic>
      <p:sp>
        <p:nvSpPr>
          <p:cNvPr id="3" name="TextovéPole 2"/>
          <p:cNvSpPr txBox="1"/>
          <p:nvPr/>
        </p:nvSpPr>
        <p:spPr>
          <a:xfrm>
            <a:off x="611560" y="8367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30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en-GB" sz="3200" b="1" dirty="0" err="1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arnivore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96752"/>
            <a:ext cx="6624736" cy="4968552"/>
          </a:xfrm>
        </p:spPr>
      </p:pic>
      <p:sp>
        <p:nvSpPr>
          <p:cNvPr id="3" name="TextovéPole 2"/>
          <p:cNvSpPr txBox="1"/>
          <p:nvPr/>
        </p:nvSpPr>
        <p:spPr>
          <a:xfrm>
            <a:off x="323528" y="9087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01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Herbivores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680520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Animals that eat only plants.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 words,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herbi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vores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are 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plant </a:t>
            </a:r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eaters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Examples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ows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grass and hay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hino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</a:t>
            </a: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 grass, leaves, twigs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and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shrubs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cs-CZ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eer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corn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twigs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acorns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fruit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berries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and green 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plants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cs-CZ" b="1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</a:t>
            </a:r>
            <a:r>
              <a:rPr lang="en-GB" b="1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abbits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grass, weeds, leaves, shoots, twigs and bark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766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548" y="141142"/>
            <a:ext cx="8229600" cy="839586"/>
          </a:xfrm>
        </p:spPr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Herbivore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124744"/>
            <a:ext cx="6552728" cy="4914546"/>
          </a:xfrm>
        </p:spPr>
      </p:pic>
      <p:sp>
        <p:nvSpPr>
          <p:cNvPr id="3" name="TextovéPole 2"/>
          <p:cNvSpPr txBox="1"/>
          <p:nvPr/>
        </p:nvSpPr>
        <p:spPr>
          <a:xfrm>
            <a:off x="251520" y="9807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535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According to habitat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19256" cy="2836911"/>
          </a:xfrm>
        </p:spPr>
        <p:txBody>
          <a:bodyPr/>
          <a:lstStyle/>
          <a:p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wild</a:t>
            </a:r>
            <a:r>
              <a:rPr lang="en-GB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animals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forest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field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water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tree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grass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cave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GB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ta</a:t>
            </a:r>
            <a:r>
              <a:rPr lang="cs-CZ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m</a:t>
            </a:r>
            <a:r>
              <a:rPr lang="en-GB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e</a:t>
            </a:r>
            <a:r>
              <a:rPr lang="en-GB" sz="2800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animals</a:t>
            </a:r>
            <a:r>
              <a:rPr lang="cs-CZ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(domestic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x pets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zoo</a:t>
            </a:r>
            <a:r>
              <a:rPr lang="cs-CZ" sz="2800" dirty="0" smtClean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800" b="1" dirty="0">
                <a:solidFill>
                  <a:srgbClr val="C00000"/>
                </a:solidFill>
                <a:latin typeface="Georgia" pitchFamily="18" charset="0"/>
                <a:cs typeface="Times New Roman" pitchFamily="18" charset="0"/>
              </a:rPr>
              <a:t>animals</a:t>
            </a:r>
            <a:endParaRPr lang="en-GB" sz="2800" dirty="0">
              <a:solidFill>
                <a:srgbClr val="C00000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034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ild 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700808"/>
            <a:ext cx="3333057" cy="3744416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65760" y="1196752"/>
            <a:ext cx="4062224" cy="4977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Vocabulary: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Fox, Beaver, Skunk,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Otter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Mole,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Raccoon, Wild pig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boar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Wolf, Bat, Bear, Lynx,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Moose, Woodpecker, Weasel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Hedgehog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Blackbird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Stork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Deer, Red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deer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Blackbird,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Mouse, Falcon, Swan,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Squirrel, Trout, Pike, Salmon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Hare, Badger, Owl, Butterflies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84368" y="58052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808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</a:t>
            </a:r>
            <a:r>
              <a:rPr lang="en-GB" sz="3200" b="1" dirty="0" err="1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ild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268760"/>
            <a:ext cx="6354743" cy="47660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8028384" y="57332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035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98360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 animals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domestic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/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farm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1196752"/>
            <a:ext cx="2838088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Vocabulary: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Cattle (bull, cow, calf)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Sheep + Lamb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Donkey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Horse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Turkey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Chicken, Hen, Rooster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Pig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Goat + Kid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Duck + Duckling</a:t>
            </a:r>
            <a:endParaRPr lang="cs-CZ" sz="2000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Goose</a:t>
            </a:r>
            <a:r>
              <a:rPr lang="cs-CZ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+ </a:t>
            </a:r>
            <a:r>
              <a:rPr lang="en-GB" sz="2000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Gosling</a:t>
            </a:r>
            <a:endParaRPr lang="en-GB" dirty="0">
              <a:latin typeface="Georgia" pitchFamily="18" charset="0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556792"/>
            <a:ext cx="5088566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7380312" y="55172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48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 animals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domestic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/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farm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2364"/>
            <a:ext cx="4100513" cy="3074585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2076252"/>
            <a:ext cx="4062413" cy="3046809"/>
          </a:xfrm>
        </p:spPr>
      </p:pic>
      <p:sp>
        <p:nvSpPr>
          <p:cNvPr id="3" name="TextovéPole 2"/>
          <p:cNvSpPr txBox="1"/>
          <p:nvPr/>
        </p:nvSpPr>
        <p:spPr>
          <a:xfrm>
            <a:off x="2483768" y="544522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36296" y="54452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63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049" y="692696"/>
            <a:ext cx="8229600" cy="83958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Tame animals – domestic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/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farm animals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2076252"/>
            <a:ext cx="4062413" cy="3046809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53012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53012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00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 animals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pets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72816"/>
            <a:ext cx="4200468" cy="3528392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Vocabulary: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Dogs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Cats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Goldfish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+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Tropical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fishes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Small farm animals (rabbits)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Birds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Mice and rats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Hamsters, Rabbits, Ferrets,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Guinea Pigs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84368" y="55172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4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 animals</a:t>
            </a:r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pets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2076252"/>
            <a:ext cx="4062413" cy="3046809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53732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28384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31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T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e animals</a:t>
            </a:r>
            <a:r>
              <a:rPr lang="cs-CZ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–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unusual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pets</a:t>
            </a: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209803" y="1623566"/>
            <a:ext cx="4100513" cy="395217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4461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Amphibians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frogs, newts, salamanders, toads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Invertebrates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- crabs, scorpions, tarantulas, cockroaches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Reptiles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- lizards (chameleons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dragons), snakes 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Mammals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– pigs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horses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Spider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12360" y="58772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84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377419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Buffalo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Camel, Kangaroo, Leopard, Giraffe, Elephant, Tiger, Lion, Hippopotamus,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Rhinoceros, Zebra, Gorilla, Crocodile, Alligator,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Black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bear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Grizzly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bear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Seal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Water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/ Land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Turtle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Tortoises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Snakes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Spiders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Parrots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Peacock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Ostrich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Anteater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194" y="1484785"/>
            <a:ext cx="4535519" cy="3528392"/>
          </a:xfrm>
        </p:spPr>
      </p:pic>
      <p:sp>
        <p:nvSpPr>
          <p:cNvPr id="3" name="TextovéPole 2"/>
          <p:cNvSpPr txBox="1"/>
          <p:nvPr/>
        </p:nvSpPr>
        <p:spPr>
          <a:xfrm>
            <a:off x="7668344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641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196752"/>
            <a:ext cx="6415913" cy="4811936"/>
          </a:xfrm>
        </p:spPr>
      </p:pic>
      <p:sp>
        <p:nvSpPr>
          <p:cNvPr id="2" name="TextovéPole 1"/>
          <p:cNvSpPr txBox="1"/>
          <p:nvPr/>
        </p:nvSpPr>
        <p:spPr>
          <a:xfrm>
            <a:off x="7740352" y="62373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61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9" y="1340768"/>
            <a:ext cx="6464508" cy="4422734"/>
          </a:xfrm>
        </p:spPr>
      </p:pic>
      <p:sp>
        <p:nvSpPr>
          <p:cNvPr id="3" name="TextovéPole 2"/>
          <p:cNvSpPr txBox="1"/>
          <p:nvPr/>
        </p:nvSpPr>
        <p:spPr>
          <a:xfrm>
            <a:off x="7308304" y="60212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628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47469" y="2069357"/>
            <a:ext cx="4100513" cy="307538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23838" y="2064594"/>
            <a:ext cx="4062413" cy="3046809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58052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08304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063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556792"/>
            <a:ext cx="4100513" cy="4032448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56792"/>
            <a:ext cx="4062413" cy="4032448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8424" y="57332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86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0808"/>
            <a:ext cx="4100513" cy="3816424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628800"/>
            <a:ext cx="4062413" cy="3960440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57332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57332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58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Zoo </a:t>
            </a:r>
            <a:r>
              <a:rPr lang="en-GB" sz="3200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animals</a:t>
            </a:r>
            <a:endParaRPr lang="en-GB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268760"/>
            <a:ext cx="4100513" cy="4608512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1196752"/>
            <a:ext cx="4062413" cy="4680520"/>
          </a:xfrm>
        </p:spPr>
      </p:pic>
      <p:sp>
        <p:nvSpPr>
          <p:cNvPr id="3" name="TextovéPole 2"/>
          <p:cNvSpPr txBox="1"/>
          <p:nvPr/>
        </p:nvSpPr>
        <p:spPr>
          <a:xfrm>
            <a:off x="179512" y="60932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78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Comprehension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Questions</a:t>
            </a:r>
            <a:r>
              <a:rPr lang="cs-CZ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and</a:t>
            </a:r>
            <a:r>
              <a:rPr lang="en-GB" b="1" dirty="0" smtClean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Tasks</a:t>
            </a:r>
            <a:endParaRPr lang="en-GB" b="1" dirty="0"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0851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What are some wild animals that live in your country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/ region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2.   D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 you have a pet? / Would you like to have one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3.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 you know someone who owns an unusual pet?</a:t>
            </a:r>
          </a:p>
          <a:p>
            <a:pPr marL="457200" indent="-457200">
              <a:buAutoNum type="arabicPeriod" startAt="4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Have you ever been to a farm? What animals did you see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5.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Name at least 15 zoo animals.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457200" indent="-457200">
              <a:buAutoNum type="arabicPeriod" startAt="6"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Classify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 following animals according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their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eating habits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: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i="1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lion, rabbit, bear, giraffe, wolf, pig</a:t>
            </a:r>
            <a:endParaRPr lang="en-GB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46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KEY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variety of birds (blackbird, finch, sparrow, swallow, stork, swan, woodpecker, cuckoo, ducks), weasels, forest animals (deer, </a:t>
            </a:r>
            <a:r>
              <a:rPr lang="cs-CZ" sz="2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ild boar, red foxes, mice, hare, partridges, pheasants, squirrels, badger, </a:t>
            </a:r>
            <a:r>
              <a:rPr lang="en-GB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 startAt="4"/>
            </a:pP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Farm animals: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Cattle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(bull, cow, calf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Sheep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Lamb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Donkey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Horse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Turkey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Chicken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Hen,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Rooster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Pig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Goat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Kid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Duck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Duckling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Goose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Gosling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 startAt="5"/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Zoo 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animals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Buffalo, Camel, Kangaroo, Leopard,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Giraffe,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Elephant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Tiger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Lion,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Hippo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Rhino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Zebra, Gorilla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Crocodile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Alligator,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Black 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bear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Grizzly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bear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Seal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Water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Land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Turtle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and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Tortoises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Snakes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Spiders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Parrots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Peacock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Ostrich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Anteater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endParaRPr lang="en-GB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Lion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Carnivore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rabbit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Herbivore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bear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(Omnivore)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giraffe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(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Herbivore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wolf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Carnivore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pig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(Omnivore)</a:t>
            </a:r>
            <a:endParaRPr lang="en-GB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eriod"/>
            </a:pPr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331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1.-2. </a:t>
            </a:r>
            <a:r>
              <a:rPr lang="cs-CZ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autora)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Šmídová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Zdislava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Bis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Aleš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Naďa (vlastní galerie autora)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Tesařová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Šárka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Naďa (vlastní galerie autora)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8.-11. </a:t>
            </a:r>
            <a:r>
              <a:rPr lang="cs-CZ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autora)</a:t>
            </a:r>
          </a:p>
          <a:p>
            <a:pPr>
              <a:buFont typeface="+mj-lt"/>
              <a:buAutoNum type="arabicPeriod" startAt="12"/>
            </a:pP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Šmídová Zdislava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.-14. </a:t>
            </a:r>
            <a:r>
              <a:rPr lang="cs-CZ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Tomčíková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Naděžda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.-20. </a:t>
            </a:r>
            <a:r>
              <a:rPr lang="cs-CZ" sz="1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Naďa (vlastní galerie autora)</a:t>
            </a: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21.-22. Fučík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Artur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23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.-24. Tesařová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Šárka (se souhlasem autora)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.-26. Šmídová 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Zdislava (se souhlasem autora)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06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Havlíčkův Brod: Fragment, 1996, ISBN 8072000519.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68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416</TotalTime>
  <Words>1229</Words>
  <Application>Microsoft Office PowerPoint</Application>
  <PresentationFormat>Předvádění na obrazovce (4:3)</PresentationFormat>
  <Paragraphs>193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projekt_logo_cent</vt:lpstr>
      <vt:lpstr>  THE ANIMAL KINGDOM CLASSIFICATION Part 2 </vt:lpstr>
      <vt:lpstr>ANOTACE</vt:lpstr>
      <vt:lpstr>CLASSIFICATION OF ANIMALS</vt:lpstr>
      <vt:lpstr>According to food</vt:lpstr>
      <vt:lpstr>Omnivores</vt:lpstr>
      <vt:lpstr>Omnivores</vt:lpstr>
      <vt:lpstr>Carnivores</vt:lpstr>
      <vt:lpstr>Carnivores</vt:lpstr>
      <vt:lpstr>Carnivores</vt:lpstr>
      <vt:lpstr>Herbivores</vt:lpstr>
      <vt:lpstr>Herbivores</vt:lpstr>
      <vt:lpstr>According to habitat</vt:lpstr>
      <vt:lpstr>Wild animals</vt:lpstr>
      <vt:lpstr>Wild animals</vt:lpstr>
      <vt:lpstr>Tame animals – domestic / farm animals</vt:lpstr>
      <vt:lpstr>Tame animals – domestic / farm animals</vt:lpstr>
      <vt:lpstr>Tame animals – domestic / farm animals</vt:lpstr>
      <vt:lpstr>Tame animals – pets</vt:lpstr>
      <vt:lpstr>Tame animals – pets</vt:lpstr>
      <vt:lpstr>Tame animals – unusual pets</vt:lpstr>
      <vt:lpstr>Zoo animals</vt:lpstr>
      <vt:lpstr> Zoo animals</vt:lpstr>
      <vt:lpstr>Zoo animals</vt:lpstr>
      <vt:lpstr>Zoo animals</vt:lpstr>
      <vt:lpstr>Zoo animals</vt:lpstr>
      <vt:lpstr>Zoo animals</vt:lpstr>
      <vt:lpstr>Zoo animals</vt:lpstr>
      <vt:lpstr>Comprehension Questions and Tasks</vt:lpstr>
      <vt:lpstr>KEY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ANIMAL KINGDOM</dc:title>
  <dc:creator>pc</dc:creator>
  <cp:lastModifiedBy>bi</cp:lastModifiedBy>
  <cp:revision>172</cp:revision>
  <dcterms:created xsi:type="dcterms:W3CDTF">2012-07-17T03:51:25Z</dcterms:created>
  <dcterms:modified xsi:type="dcterms:W3CDTF">2012-12-21T12:15:57Z</dcterms:modified>
</cp:coreProperties>
</file>