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notesMasterIdLst>
    <p:notesMasterId r:id="rId39"/>
  </p:notesMasterIdLst>
  <p:sldIdLst>
    <p:sldId id="256" r:id="rId2"/>
    <p:sldId id="293" r:id="rId3"/>
    <p:sldId id="258" r:id="rId4"/>
    <p:sldId id="259" r:id="rId5"/>
    <p:sldId id="285" r:id="rId6"/>
    <p:sldId id="286" r:id="rId7"/>
    <p:sldId id="288" r:id="rId8"/>
    <p:sldId id="261" r:id="rId9"/>
    <p:sldId id="260" r:id="rId10"/>
    <p:sldId id="262" r:id="rId11"/>
    <p:sldId id="263" r:id="rId12"/>
    <p:sldId id="264" r:id="rId13"/>
    <p:sldId id="265" r:id="rId14"/>
    <p:sldId id="266" r:id="rId15"/>
    <p:sldId id="283" r:id="rId16"/>
    <p:sldId id="267" r:id="rId17"/>
    <p:sldId id="284" r:id="rId18"/>
    <p:sldId id="268" r:id="rId19"/>
    <p:sldId id="269" r:id="rId20"/>
    <p:sldId id="287" r:id="rId21"/>
    <p:sldId id="270" r:id="rId22"/>
    <p:sldId id="271" r:id="rId23"/>
    <p:sldId id="272" r:id="rId24"/>
    <p:sldId id="282" r:id="rId25"/>
    <p:sldId id="273" r:id="rId26"/>
    <p:sldId id="281" r:id="rId27"/>
    <p:sldId id="274" r:id="rId28"/>
    <p:sldId id="289" r:id="rId29"/>
    <p:sldId id="275" r:id="rId30"/>
    <p:sldId id="276" r:id="rId31"/>
    <p:sldId id="277" r:id="rId32"/>
    <p:sldId id="278" r:id="rId33"/>
    <p:sldId id="294" r:id="rId34"/>
    <p:sldId id="280" r:id="rId35"/>
    <p:sldId id="290" r:id="rId36"/>
    <p:sldId id="291" r:id="rId37"/>
    <p:sldId id="292" r:id="rId3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3" d="100"/>
          <a:sy n="63" d="100"/>
        </p:scale>
        <p:origin x="-1596" y="-228"/>
      </p:cViewPr>
      <p:guideLst>
        <p:guide orient="horz" pos="2160"/>
        <p:guide pos="2880"/>
      </p:guideLst>
    </p:cSldViewPr>
  </p:slideViewPr>
  <p:notesTextViewPr>
    <p:cViewPr>
      <p:scale>
        <a:sx n="125" d="100"/>
        <a:sy n="125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E63905-8E0E-4892-A894-F6950AAB87FE}" type="datetimeFigureOut">
              <a:rPr lang="en-GB" smtClean="0"/>
              <a:t>12/02/2013</a:t>
            </a:fld>
            <a:endParaRPr lang="en-GB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3A82A3-70DC-44C8-B4DD-204F34D932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92826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3A82A3-70DC-44C8-B4DD-204F34D932BE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59091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Jakékoliv další využití podléhá autorskému zákonu.</a:t>
            </a:r>
            <a:endParaRPr lang="cs-CZ" sz="1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  <p:sldLayoutId id="2147483772" r:id="rId12"/>
    <p:sldLayoutId id="2147483705" r:id="rId13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9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hyperlink" Target="http://learnenglishteens.britishcouncil.org/english-skills-practice/life-uk/pet-mania" TargetMode="External"/><Relationship Id="rId3" Type="http://schemas.openxmlformats.org/officeDocument/2006/relationships/hyperlink" Target="http://www.learnenglishkids.britishcouncil.org/en/word-games/balloon-burst/zoo-animals" TargetMode="External"/><Relationship Id="rId7" Type="http://schemas.openxmlformats.org/officeDocument/2006/relationships/hyperlink" Target="http://learnenglishteens.britishcouncil.org/english-skills-practice/video-uk/wild-animals" TargetMode="External"/><Relationship Id="rId2" Type="http://schemas.openxmlformats.org/officeDocument/2006/relationships/hyperlink" Target="http://www.learnenglishkids.britishcouncil.org/en/kids-talk/whats-your-least-favourite-anima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learnenglishkids.britishcouncil.org/en/songs/jungles-brazil" TargetMode="External"/><Relationship Id="rId5" Type="http://schemas.openxmlformats.org/officeDocument/2006/relationships/hyperlink" Target="http://www.learnenglishkids.britishcouncil.org/en/songs/everything-beneath-the-sea" TargetMode="External"/><Relationship Id="rId4" Type="http://schemas.openxmlformats.org/officeDocument/2006/relationships/hyperlink" Target="http://www.learnenglishkids.britishcouncil.org/en/play-with-friends/animal-records" TargetMode="External"/><Relationship Id="rId9" Type="http://schemas.openxmlformats.org/officeDocument/2006/relationships/hyperlink" Target="http://learnenglishteens.britishcouncil.org/english-skills-practice/read-your-level/animals-city-level-1" TargetMode="Externa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chemeClr val="tx1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ANIMALS </a:t>
            </a:r>
            <a:r>
              <a:rPr lang="cs-CZ" sz="3200" b="1" dirty="0" smtClean="0">
                <a:solidFill>
                  <a:schemeClr val="tx1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/>
            </a:r>
            <a:br>
              <a:rPr lang="cs-CZ" sz="3200" b="1" dirty="0" smtClean="0">
                <a:solidFill>
                  <a:schemeClr val="tx1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</a:br>
            <a:r>
              <a:rPr lang="cs-CZ" sz="2400" dirty="0" smtClean="0">
                <a:solidFill>
                  <a:schemeClr val="tx1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(</a:t>
            </a:r>
            <a:r>
              <a:rPr lang="en-GB" sz="2400" dirty="0" smtClean="0">
                <a:solidFill>
                  <a:schemeClr val="tx1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description, Animals</a:t>
            </a:r>
            <a:r>
              <a:rPr lang="cs-CZ" sz="2400" dirty="0" smtClean="0">
                <a:solidFill>
                  <a:schemeClr val="tx1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en-GB" sz="2400" dirty="0" smtClean="0">
                <a:solidFill>
                  <a:schemeClr val="tx1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IN Danger</a:t>
            </a:r>
            <a:r>
              <a:rPr lang="cs-CZ" sz="2400" dirty="0" smtClean="0">
                <a:solidFill>
                  <a:schemeClr val="tx1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, </a:t>
            </a:r>
            <a:r>
              <a:rPr lang="cs-CZ" sz="2400" dirty="0" err="1" smtClean="0">
                <a:solidFill>
                  <a:schemeClr val="tx1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ZOOs</a:t>
            </a:r>
            <a:r>
              <a:rPr lang="en-GB" sz="2400" dirty="0" smtClean="0">
                <a:solidFill>
                  <a:schemeClr val="tx1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)</a:t>
            </a:r>
            <a:endParaRPr lang="en-GB" sz="2400" dirty="0">
              <a:solidFill>
                <a:schemeClr val="tx1"/>
              </a:solidFill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Mgr. Naďa </a:t>
            </a:r>
            <a:r>
              <a:rPr lang="cs-CZ" b="1" dirty="0" err="1" smtClean="0">
                <a:solidFill>
                  <a:schemeClr val="tx1"/>
                </a:solidFill>
              </a:rPr>
              <a:t>Bisová</a:t>
            </a:r>
            <a:endParaRPr lang="en-GB" b="1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4934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25"/>
            <a:ext cx="8229600" cy="5715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052513"/>
            <a:ext cx="8218488" cy="5040312"/>
          </a:xfrm>
        </p:spPr>
        <p:txBody>
          <a:bodyPr>
            <a:normAutofit/>
          </a:bodyPr>
          <a:lstStyle/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>
                <a:solidFill>
                  <a:schemeClr val="tx1"/>
                </a:solidFill>
              </a:rPr>
              <a:t>VY_32_INOVACE_6.AJ.19</a:t>
            </a:r>
          </a:p>
          <a:p>
            <a:pPr>
              <a:buFont typeface="Arial" charset="0"/>
              <a:buNone/>
            </a:pPr>
            <a:endParaRPr lang="cs-CZ" sz="1200" dirty="0" smtClean="0">
              <a:solidFill>
                <a:schemeClr val="tx1"/>
              </a:solidFill>
            </a:endParaRPr>
          </a:p>
          <a:p>
            <a:r>
              <a:rPr lang="cs-CZ" sz="1200" b="1" dirty="0" smtClean="0">
                <a:solidFill>
                  <a:schemeClr val="tx1"/>
                </a:solidFill>
              </a:rPr>
              <a:t>Číslo projektu: 	</a:t>
            </a:r>
            <a:r>
              <a:rPr lang="cs-CZ" sz="1200" dirty="0" smtClean="0">
                <a:solidFill>
                  <a:schemeClr val="tx1"/>
                </a:solidFill>
              </a:rPr>
              <a:t>CZ.1.07/1.5.00/34.0114	</a:t>
            </a:r>
            <a:endParaRPr lang="cs-CZ" sz="1200" b="1" dirty="0" smtClean="0">
              <a:solidFill>
                <a:schemeClr val="tx1"/>
              </a:solidFill>
            </a:endParaRPr>
          </a:p>
          <a:p>
            <a:endParaRPr lang="cs-CZ" sz="1200" b="1" dirty="0" smtClean="0">
              <a:solidFill>
                <a:schemeClr val="tx1"/>
              </a:solidFill>
            </a:endParaRPr>
          </a:p>
          <a:p>
            <a:r>
              <a:rPr lang="cs-CZ" sz="1200" b="1" dirty="0" smtClean="0">
                <a:solidFill>
                  <a:schemeClr val="tx1"/>
                </a:solidFill>
              </a:rPr>
              <a:t>Vytvořeno: 	</a:t>
            </a:r>
            <a:r>
              <a:rPr lang="cs-CZ" sz="1200" dirty="0" smtClean="0">
                <a:solidFill>
                  <a:schemeClr val="tx1"/>
                </a:solidFill>
              </a:rPr>
              <a:t>říjen - prosinec 2012</a:t>
            </a:r>
          </a:p>
          <a:p>
            <a:endParaRPr lang="cs-CZ" sz="1200" dirty="0" smtClean="0">
              <a:solidFill>
                <a:schemeClr val="tx1"/>
              </a:solidFill>
            </a:endParaRPr>
          </a:p>
          <a:p>
            <a:pPr>
              <a:buFont typeface="Arial" charset="0"/>
              <a:buAutoNum type="arabicPeriod"/>
            </a:pPr>
            <a:r>
              <a:rPr lang="cs-CZ" sz="1200" b="1" dirty="0" smtClean="0">
                <a:solidFill>
                  <a:schemeClr val="tx1"/>
                </a:solidFill>
              </a:rPr>
              <a:t>Ročník: 	</a:t>
            </a:r>
            <a:r>
              <a:rPr lang="cs-CZ" sz="1200" dirty="0" smtClean="0">
                <a:solidFill>
                  <a:schemeClr val="tx1"/>
                </a:solidFill>
              </a:rPr>
              <a:t>3. ročník a 4. ročník – čtyřleté gymnázium (RVP-G)</a:t>
            </a:r>
          </a:p>
          <a:p>
            <a:pPr>
              <a:buFont typeface="Arial" charset="0"/>
              <a:buNone/>
            </a:pPr>
            <a:r>
              <a:rPr lang="cs-CZ" sz="1200" dirty="0" smtClean="0">
                <a:solidFill>
                  <a:schemeClr val="tx1"/>
                </a:solidFill>
              </a:rPr>
              <a:t>                                  Septima a Oktáva – osmileté gymnázium (RVP-G)</a:t>
            </a:r>
          </a:p>
          <a:p>
            <a:endParaRPr lang="cs-CZ" sz="1200" dirty="0" smtClean="0">
              <a:solidFill>
                <a:schemeClr val="tx1"/>
              </a:solidFill>
            </a:endParaRPr>
          </a:p>
          <a:p>
            <a:endParaRPr lang="cs-CZ" sz="1200" dirty="0" smtClean="0">
              <a:solidFill>
                <a:schemeClr val="tx1"/>
              </a:solidFill>
            </a:endParaRPr>
          </a:p>
          <a:p>
            <a:endParaRPr lang="cs-CZ" sz="1600" b="1" dirty="0" smtClean="0">
              <a:solidFill>
                <a:schemeClr val="tx1"/>
              </a:solidFill>
            </a:endParaRPr>
          </a:p>
          <a:p>
            <a:endParaRPr lang="cs-CZ" sz="1600" dirty="0" smtClean="0">
              <a:solidFill>
                <a:schemeClr val="tx1"/>
              </a:solidFill>
            </a:endParaRPr>
          </a:p>
          <a:p>
            <a:endParaRPr lang="cs-CZ" sz="1600" dirty="0" smtClean="0">
              <a:solidFill>
                <a:schemeClr val="tx1"/>
              </a:solidFill>
            </a:endParaRPr>
          </a:p>
          <a:p>
            <a:endParaRPr lang="cs-CZ" sz="1600" dirty="0" smtClean="0">
              <a:solidFill>
                <a:schemeClr val="tx1"/>
              </a:solidFill>
            </a:endParaRPr>
          </a:p>
          <a:p>
            <a:pPr algn="just"/>
            <a:r>
              <a:rPr lang="cs-CZ" sz="1200" b="1" dirty="0" smtClean="0">
                <a:solidFill>
                  <a:schemeClr val="tx1"/>
                </a:solidFill>
              </a:rPr>
              <a:t>Anotace: </a:t>
            </a:r>
          </a:p>
          <a:p>
            <a:pPr algn="just">
              <a:buFont typeface="Arial" charset="0"/>
              <a:buNone/>
            </a:pPr>
            <a:r>
              <a:rPr lang="cs-CZ" sz="1200" dirty="0" smtClean="0">
                <a:solidFill>
                  <a:schemeClr val="tx1"/>
                </a:solidFill>
              </a:rPr>
              <a:t>      Tento materiál by vytvořen jako téma pro maturitní okruh: Science and Technology. </a:t>
            </a:r>
            <a:r>
              <a:rPr lang="cs-CZ" sz="1200" dirty="0" err="1" smtClean="0">
                <a:solidFill>
                  <a:schemeClr val="tx1"/>
                </a:solidFill>
              </a:rPr>
              <a:t>Nature</a:t>
            </a:r>
            <a:r>
              <a:rPr lang="cs-CZ" sz="1200" dirty="0" smtClean="0">
                <a:solidFill>
                  <a:schemeClr val="tx1"/>
                </a:solidFill>
              </a:rPr>
              <a:t> na Gymnáziu a JŠ Svitavy; přibližně na jednu, popřípadě více vyučovacích hodin (pro výklad i opakování – shrnutí učiva). Obsahuje jednak přehled faktografických údajů, tak i anglickou ustálenou terminologii, doplněné o interaktivní cvičení: nácvik popisu obrázků, zvířat, kvízy, čtení s porozuměním, písničky. Je primárně zaměřen na dva poslední ročníky gymnázia, i přesto se dá využít i v nižších ročnících osmiletého i čtyřletého studia vcelku nebo jeho jednotlivé části.</a:t>
            </a:r>
          </a:p>
          <a:p>
            <a:pPr algn="just">
              <a:buFont typeface="Arial" charset="0"/>
              <a:buNone/>
            </a:pPr>
            <a:r>
              <a:rPr lang="cs-CZ" sz="1200" dirty="0" smtClean="0">
                <a:solidFill>
                  <a:schemeClr val="tx1"/>
                </a:solidFill>
              </a:rPr>
              <a:t>Pomůcky: interaktivní tabule</a:t>
            </a:r>
            <a:endParaRPr lang="cs-CZ" sz="2000" dirty="0" smtClean="0">
              <a:solidFill>
                <a:schemeClr val="tx1"/>
              </a:solidFill>
            </a:endParaRPr>
          </a:p>
          <a:p>
            <a:pPr algn="just">
              <a:buFont typeface="Arial" charset="0"/>
              <a:buNone/>
            </a:pPr>
            <a:endParaRPr lang="cs-CZ" sz="1700" dirty="0" smtClean="0"/>
          </a:p>
          <a:p>
            <a:pPr>
              <a:buFont typeface="Arial" charset="0"/>
              <a:buNone/>
            </a:pPr>
            <a:endParaRPr lang="cs-CZ" i="1" dirty="0" smtClean="0"/>
          </a:p>
          <a:p>
            <a:pPr>
              <a:buFont typeface="Arial" charset="0"/>
              <a:buNone/>
            </a:pPr>
            <a:endParaRPr lang="cs-CZ" i="1" dirty="0" smtClean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7992918"/>
              </p:ext>
            </p:extLst>
          </p:nvPr>
        </p:nvGraphicFramePr>
        <p:xfrm>
          <a:off x="827088" y="2924175"/>
          <a:ext cx="7429501" cy="13541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688"/>
                <a:gridCol w="5357813"/>
              </a:tblGrid>
              <a:tr h="612456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Jazyk a jazyková komunikace</a:t>
                      </a:r>
                      <a:endParaRPr lang="cs-CZ" sz="1200" dirty="0"/>
                    </a:p>
                  </a:txBody>
                  <a:tcPr marL="91439" marR="91439"/>
                </a:tc>
              </a:tr>
              <a:tr h="370841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1200" baseline="0" dirty="0" smtClean="0"/>
                        <a:t>Anglický jazyk</a:t>
                      </a:r>
                      <a:endParaRPr lang="cs-CZ" sz="1200" dirty="0"/>
                    </a:p>
                  </a:txBody>
                  <a:tcPr marL="91439" marR="91439"/>
                </a:tc>
              </a:tr>
              <a:tr h="370841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Science</a:t>
                      </a:r>
                      <a:r>
                        <a:rPr lang="cs-CZ" sz="1200" baseline="0" dirty="0" smtClean="0"/>
                        <a:t> and Technology.  </a:t>
                      </a:r>
                      <a:r>
                        <a:rPr lang="cs-CZ" sz="1200" baseline="0" dirty="0" err="1" smtClean="0"/>
                        <a:t>Nature</a:t>
                      </a:r>
                      <a:endParaRPr lang="cs-CZ" sz="1200" dirty="0"/>
                    </a:p>
                  </a:txBody>
                  <a:tcPr marL="91439" marR="91439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96731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Contents</a:t>
            </a:r>
            <a:endParaRPr lang="en-GB" sz="3200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19256" cy="489654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b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Parts of the body</a:t>
            </a:r>
            <a:endParaRPr lang="cs-CZ" b="1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endParaRPr lang="en-GB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en-GB" b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Description of animals</a:t>
            </a:r>
            <a:endParaRPr lang="cs-CZ" b="1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endParaRPr lang="en-GB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en-GB" b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Animals in danger</a:t>
            </a:r>
          </a:p>
          <a:p>
            <a:pPr marL="0" indent="0" algn="ctr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   a) examples</a:t>
            </a:r>
          </a:p>
          <a:p>
            <a:pPr marL="0" indent="0" algn="ctr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b) reasons</a:t>
            </a:r>
          </a:p>
          <a:p>
            <a:pPr marL="0" indent="0" algn="ctr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   c) protection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endParaRPr lang="en-GB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en-GB" b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ZOOs</a:t>
            </a:r>
            <a:endParaRPr lang="en-GB" b="1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0059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Parts of the body</a:t>
            </a:r>
            <a:endParaRPr lang="en-GB" sz="3200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19256" cy="50405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P</a:t>
            </a:r>
            <a:r>
              <a:rPr lang="en-GB" b="1" dirty="0" smtClean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arts</a:t>
            </a:r>
            <a:r>
              <a:rPr lang="en-GB" b="1" dirty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: </a:t>
            </a:r>
            <a:endParaRPr lang="cs-CZ" b="1" dirty="0" smtClean="0">
              <a:solidFill>
                <a:srgbClr val="C00000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head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eye, beak, nose, ears, mouth, teeth, neck, body, arms, legs, feet, paws, claws, wings, tail, tusk, trunk, horn, feathers, fur / coat, skin, scales, fins, lungs, gills, whiskers, hoof (hoofs/hooves), mane, antlers,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etc.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endParaRPr lang="cs-CZ" sz="2000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lvl="0" indent="0">
              <a:buNone/>
            </a:pPr>
            <a:r>
              <a:rPr lang="cs-CZ" b="1" dirty="0" smtClean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Ad</a:t>
            </a:r>
            <a:r>
              <a:rPr lang="en-GB" b="1" dirty="0" smtClean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jectives: </a:t>
            </a:r>
            <a:endParaRPr lang="cs-CZ" b="1" dirty="0" smtClean="0">
              <a:solidFill>
                <a:srgbClr val="C00000"/>
              </a:solidFill>
              <a:latin typeface="Georgia" pitchFamily="18" charset="0"/>
              <a:cs typeface="Times New Roman" pitchFamily="18" charset="0"/>
            </a:endParaRPr>
          </a:p>
          <a:p>
            <a:pPr marL="0" lv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small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short, thick, big, thin, strong, light, powerful, long, flat, large, front / hind (rear), 4-legged, striped, spotted, brightly-coloured, bright, heaviest, fastest, largest, spiny, striped, spotty, black and white, waterproof, webbed, etc</a:t>
            </a:r>
            <a:r>
              <a:rPr lang="en-GB" sz="2000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.</a:t>
            </a:r>
            <a:endParaRPr lang="cs-CZ" sz="2000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9886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77592" y="745601"/>
            <a:ext cx="8229600" cy="839586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GB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Parts of the </a:t>
            </a:r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body</a:t>
            </a:r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/>
            </a:r>
            <a:b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</a:br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Describe the following animals</a:t>
            </a:r>
            <a:endParaRPr lang="en-GB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1847652"/>
            <a:ext cx="4100513" cy="4248472"/>
          </a:xfrm>
        </p:spPr>
      </p:pic>
      <p:pic>
        <p:nvPicPr>
          <p:cNvPr id="7" name="Zástupný symbol pro obsah 6"/>
          <p:cNvPicPr>
            <a:picLocks noGrp="1" noChangeAspect="1"/>
          </p:cNvPicPr>
          <p:nvPr>
            <p:ph sz="quarter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056" y="1755076"/>
            <a:ext cx="4062413" cy="4320480"/>
          </a:xfrm>
        </p:spPr>
      </p:pic>
      <p:sp>
        <p:nvSpPr>
          <p:cNvPr id="2" name="TextovéPole 1"/>
          <p:cNvSpPr txBox="1"/>
          <p:nvPr/>
        </p:nvSpPr>
        <p:spPr>
          <a:xfrm>
            <a:off x="0" y="980728"/>
            <a:ext cx="6835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092280" y="610560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3074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10474"/>
            <a:ext cx="8229600" cy="839586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GB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Parts of the </a:t>
            </a:r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body</a:t>
            </a:r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b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</a:br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Describe </a:t>
            </a:r>
            <a:r>
              <a:rPr lang="en-GB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the following animals</a:t>
            </a:r>
            <a:endParaRPr lang="en-GB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1484784"/>
            <a:ext cx="4100513" cy="4176464"/>
          </a:xfrm>
        </p:spPr>
      </p:pic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125" y="1484784"/>
            <a:ext cx="4062413" cy="4176464"/>
          </a:xfrm>
        </p:spPr>
      </p:pic>
      <p:sp>
        <p:nvSpPr>
          <p:cNvPr id="3" name="TextovéPole 2"/>
          <p:cNvSpPr txBox="1"/>
          <p:nvPr/>
        </p:nvSpPr>
        <p:spPr>
          <a:xfrm>
            <a:off x="251520" y="98072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732240" y="5949280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3578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70227"/>
            <a:ext cx="8229600" cy="839586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GB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Parts of the body</a:t>
            </a:r>
            <a:r>
              <a:rPr lang="cs-CZ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/>
            </a:r>
            <a:b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</a:br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en-GB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Describe the following animals</a:t>
            </a:r>
            <a:endParaRPr lang="en-GB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1741458"/>
            <a:ext cx="4100513" cy="4320480"/>
          </a:xfrm>
        </p:spPr>
      </p:pic>
      <p:pic>
        <p:nvPicPr>
          <p:cNvPr id="7" name="Zástupný symbol pro obsah 6"/>
          <p:cNvPicPr>
            <a:picLocks noGrp="1" noChangeAspect="1"/>
          </p:cNvPicPr>
          <p:nvPr>
            <p:ph sz="quarter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669450"/>
            <a:ext cx="4062413" cy="4392488"/>
          </a:xfrm>
        </p:spPr>
      </p:pic>
      <p:sp>
        <p:nvSpPr>
          <p:cNvPr id="3" name="TextovéPole 2"/>
          <p:cNvSpPr txBox="1"/>
          <p:nvPr/>
        </p:nvSpPr>
        <p:spPr>
          <a:xfrm>
            <a:off x="179512" y="620688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76256" y="587727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1797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Description of animals</a:t>
            </a:r>
            <a:endParaRPr lang="en-GB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48200" y="1268760"/>
            <a:ext cx="4100264" cy="4330417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Name:  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Category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: 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Habitat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: 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Size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(height, length, weight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):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Body /Size + Colour: 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Food: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Live up to / for: 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Other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(can / cannot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):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Endangered /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Protected: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125" y="1196752"/>
            <a:ext cx="4206875" cy="4392488"/>
          </a:xfrm>
        </p:spPr>
      </p:pic>
      <p:sp>
        <p:nvSpPr>
          <p:cNvPr id="4" name="TextovéPole 3"/>
          <p:cNvSpPr txBox="1"/>
          <p:nvPr/>
        </p:nvSpPr>
        <p:spPr>
          <a:xfrm>
            <a:off x="467544" y="764704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9277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Description of animals</a:t>
            </a:r>
            <a:endParaRPr lang="en-GB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 fontScale="85000" lnSpcReduction="20000"/>
          </a:bodyPr>
          <a:lstStyle/>
          <a:p>
            <a:r>
              <a:rPr lang="en-GB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Name:  </a:t>
            </a:r>
            <a:r>
              <a:rPr lang="en-GB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 timber wolf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GB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Category: </a:t>
            </a:r>
            <a:r>
              <a:rPr lang="en-GB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vertebrate, warm-blooded, carnivore, mammal, wild/zoo</a:t>
            </a: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                 </a:t>
            </a: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 dog family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GB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Habitat: </a:t>
            </a:r>
            <a:r>
              <a:rPr lang="en-GB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forests, tundra, plains and mountains of the USA, Canada, China</a:t>
            </a: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               </a:t>
            </a: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Russia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GB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Size (height, length, weight): </a:t>
            </a:r>
            <a:r>
              <a:rPr lang="en-GB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1.5 metres long, 76 cm tall, 44 kilos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GB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Body </a:t>
            </a:r>
            <a:r>
              <a:rPr lang="en-GB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+ </a:t>
            </a:r>
            <a:r>
              <a:rPr lang="en-GB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Colour: </a:t>
            </a:r>
            <a:r>
              <a:rPr lang="en-GB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long legs, long tail, long, sharp teeth, grey / brown </a:t>
            </a: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or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                          </a:t>
            </a: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black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GB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Food: </a:t>
            </a:r>
            <a:r>
              <a:rPr lang="en-GB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big mammals (deer), small animals (rabbits, mice)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GB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Live up to / for: </a:t>
            </a:r>
            <a:r>
              <a:rPr lang="en-GB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10 years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GB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Other (can / cannot): </a:t>
            </a:r>
            <a:r>
              <a:rPr lang="en-GB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live in </a:t>
            </a: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packs 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GB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Endangered / </a:t>
            </a:r>
            <a:r>
              <a:rPr lang="en-GB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Protected: </a:t>
            </a:r>
            <a:r>
              <a:rPr lang="en-GB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Endangered</a:t>
            </a:r>
            <a:r>
              <a:rPr lang="en-GB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due to disease, natural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</a:t>
            </a:r>
          </a:p>
          <a:p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</a:t>
            </a: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disaster </a:t>
            </a:r>
            <a:r>
              <a:rPr lang="en-GB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increase and illegal hunting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0666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Animals in Danger</a:t>
            </a:r>
            <a:endParaRPr lang="en-GB" sz="3200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434907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>
                <a:solidFill>
                  <a:srgbClr val="00B0F0"/>
                </a:solidFill>
                <a:latin typeface="Georgia" pitchFamily="18" charset="0"/>
                <a:cs typeface="Times New Roman" pitchFamily="18" charset="0"/>
              </a:rPr>
              <a:t>a) </a:t>
            </a:r>
            <a:r>
              <a:rPr lang="cs-CZ" sz="2800" b="1" dirty="0" smtClean="0">
                <a:solidFill>
                  <a:srgbClr val="00B0F0"/>
                </a:solidFill>
                <a:latin typeface="Georgia" pitchFamily="18" charset="0"/>
                <a:cs typeface="Times New Roman" pitchFamily="18" charset="0"/>
              </a:rPr>
              <a:t>E</a:t>
            </a:r>
            <a:r>
              <a:rPr lang="en-GB" sz="2800" b="1" dirty="0" err="1" smtClean="0">
                <a:solidFill>
                  <a:srgbClr val="00B0F0"/>
                </a:solidFill>
                <a:latin typeface="Georgia" pitchFamily="18" charset="0"/>
                <a:cs typeface="Times New Roman" pitchFamily="18" charset="0"/>
              </a:rPr>
              <a:t>xamples</a:t>
            </a:r>
            <a:r>
              <a:rPr lang="en-GB" sz="2800" b="1" dirty="0" smtClean="0">
                <a:solidFill>
                  <a:srgbClr val="00B0F0"/>
                </a:solidFill>
                <a:latin typeface="Georgia" pitchFamily="18" charset="0"/>
                <a:cs typeface="Times New Roman" pitchFamily="18" charset="0"/>
              </a:rPr>
              <a:t> </a:t>
            </a:r>
            <a:endParaRPr lang="cs-CZ" sz="2800" dirty="0">
              <a:solidFill>
                <a:srgbClr val="00B0F0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Grizzly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Bear, Polar Bear, African and Asian elephants, rhinos, Bison, Giant Panda, Mountain Gorilla,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Orang-utan,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Snow Leopard, Iberian Lynx, Siberian and Bengal Tigers, Cheetah, Grey Wolf,  Blue Whale, Great White Shark, Marine Turtle, Dolphin, American Alligator, Bald Eagle, California Condor, ….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9966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Animals in Danger</a:t>
            </a:r>
            <a:endParaRPr lang="en-GB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6792"/>
            <a:ext cx="8219256" cy="3816424"/>
          </a:xfrm>
        </p:spPr>
        <p:txBody>
          <a:bodyPr/>
          <a:lstStyle/>
          <a:p>
            <a:pPr marL="0" indent="0">
              <a:buNone/>
            </a:pPr>
            <a:r>
              <a:rPr lang="en-GB" sz="2800" b="1" dirty="0" smtClean="0">
                <a:solidFill>
                  <a:srgbClr val="00B0F0"/>
                </a:solidFill>
                <a:latin typeface="Georgia" pitchFamily="18" charset="0"/>
                <a:cs typeface="Times New Roman" pitchFamily="18" charset="0"/>
              </a:rPr>
              <a:t>b)</a:t>
            </a:r>
            <a:r>
              <a:rPr lang="cs-CZ" sz="2800" b="1" dirty="0" smtClean="0">
                <a:solidFill>
                  <a:srgbClr val="00B0F0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cs-CZ" sz="2800" b="1" dirty="0">
                <a:solidFill>
                  <a:srgbClr val="00B0F0"/>
                </a:solidFill>
                <a:latin typeface="Georgia" pitchFamily="18" charset="0"/>
                <a:cs typeface="Times New Roman" pitchFamily="18" charset="0"/>
              </a:rPr>
              <a:t>R</a:t>
            </a:r>
            <a:r>
              <a:rPr lang="en-GB" sz="2800" b="1" dirty="0" err="1" smtClean="0">
                <a:solidFill>
                  <a:srgbClr val="00B0F0"/>
                </a:solidFill>
                <a:latin typeface="Georgia" pitchFamily="18" charset="0"/>
                <a:cs typeface="Times New Roman" pitchFamily="18" charset="0"/>
              </a:rPr>
              <a:t>easons</a:t>
            </a:r>
            <a:r>
              <a:rPr lang="en-GB" sz="2800" b="1" dirty="0" smtClean="0">
                <a:solidFill>
                  <a:srgbClr val="00B0F0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sz="2800" b="1" dirty="0">
                <a:solidFill>
                  <a:srgbClr val="00B0F0"/>
                </a:solidFill>
                <a:latin typeface="Georgia" pitchFamily="18" charset="0"/>
                <a:cs typeface="Times New Roman" pitchFamily="18" charset="0"/>
              </a:rPr>
              <a:t>for extinction (why to </a:t>
            </a:r>
            <a:r>
              <a:rPr lang="en-GB" sz="2800" b="1" dirty="0" smtClean="0">
                <a:solidFill>
                  <a:srgbClr val="00B0F0"/>
                </a:solidFill>
                <a:latin typeface="Georgia" pitchFamily="18" charset="0"/>
                <a:cs typeface="Times New Roman" pitchFamily="18" charset="0"/>
              </a:rPr>
              <a:t>protect</a:t>
            </a:r>
            <a:r>
              <a:rPr lang="cs-CZ" sz="2800" b="1" dirty="0" smtClean="0">
                <a:solidFill>
                  <a:srgbClr val="00B0F0"/>
                </a:solidFill>
                <a:latin typeface="Georgia" pitchFamily="18" charset="0"/>
                <a:cs typeface="Times New Roman" pitchFamily="18" charset="0"/>
              </a:rPr>
              <a:t>?</a:t>
            </a:r>
            <a:r>
              <a:rPr lang="en-GB" sz="2800" b="1" dirty="0" smtClean="0">
                <a:solidFill>
                  <a:srgbClr val="00B0F0"/>
                </a:solidFill>
                <a:latin typeface="Georgia" pitchFamily="18" charset="0"/>
                <a:cs typeface="Times New Roman" pitchFamily="18" charset="0"/>
              </a:rPr>
              <a:t>)</a:t>
            </a:r>
            <a:endParaRPr lang="cs-CZ" sz="2800" b="1" dirty="0" smtClean="0">
              <a:solidFill>
                <a:srgbClr val="00B0F0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● hunt</a:t>
            </a:r>
            <a:r>
              <a:rPr lang="cs-CZ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ed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for their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fur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/ meat / trophies / souvenirs /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profit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●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their habitat changes because of the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destruction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of the natural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environment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by fires, cutting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down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trees, 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pollution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building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roads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/ houses, tourists´ activities, etc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.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69236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53696"/>
            <a:ext cx="4042792" cy="839586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GB" sz="32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Animals in Danger</a:t>
            </a:r>
            <a:endParaRPr lang="en-GB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48200" y="548680"/>
            <a:ext cx="4100264" cy="568863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800" b="1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c) </a:t>
            </a:r>
            <a:r>
              <a:rPr lang="cs-CZ" sz="2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en-GB" sz="2800" b="1" dirty="0" err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rotection</a:t>
            </a:r>
            <a:r>
              <a:rPr lang="en-GB" sz="2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en-GB" sz="2800" b="1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how to </a:t>
            </a:r>
            <a:endParaRPr lang="cs-CZ" sz="2800" b="1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800" b="1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en-GB" sz="2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protect</a:t>
            </a:r>
            <a:r>
              <a:rPr lang="cs-CZ" sz="2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?</a:t>
            </a:r>
            <a:r>
              <a:rPr lang="en-GB" sz="2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)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●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Endangered species should be protected against poachers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.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● Endangered species should be looked after in nature reserves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national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parks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and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ZOO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s.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● Even small children should be taught about protecting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wildlife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and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conserving our planet.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712" y="1628800"/>
            <a:ext cx="4062413" cy="4464496"/>
          </a:xfrm>
        </p:spPr>
      </p:pic>
      <p:sp>
        <p:nvSpPr>
          <p:cNvPr id="4" name="TextovéPole 3"/>
          <p:cNvSpPr txBox="1"/>
          <p:nvPr/>
        </p:nvSpPr>
        <p:spPr>
          <a:xfrm>
            <a:off x="467544" y="76470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9226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Animals in Danger</a:t>
            </a:r>
            <a:endParaRPr lang="en-GB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19256" cy="50405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  <a:latin typeface="Georgia" pitchFamily="18" charset="0"/>
                <a:cs typeface="Times New Roman" pitchFamily="18" charset="0"/>
              </a:rPr>
              <a:t>How can you help?</a:t>
            </a:r>
            <a:endParaRPr lang="cs-CZ" dirty="0">
              <a:solidFill>
                <a:srgbClr val="FF0000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en-GB" dirty="0">
                <a:latin typeface="Georgia" pitchFamily="18" charset="0"/>
                <a:cs typeface="Times New Roman" pitchFamily="18" charset="0"/>
              </a:rPr>
              <a:t>●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help restore damaged wildlife habitats (lay trails, 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build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fences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plant trees,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build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ponds)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● clean up beaches / parks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● help protect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forests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●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adopt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an animal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● inform the public, organize and promote campaigns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● raise funds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● help to tag animals, measure and monitor them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● hand out leaflets / free recycling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bins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●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etc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.</a:t>
            </a:r>
            <a:endParaRPr lang="en-GB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3311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Animals in Danger – Polar Bear</a:t>
            </a:r>
            <a:endParaRPr lang="en-GB" sz="3200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19256" cy="4608511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 marine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mammal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(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depends upon the marine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environment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)</a:t>
            </a:r>
          </a:p>
          <a:p>
            <a:pPr>
              <a:buFont typeface="Wingdings" pitchFamily="2" charset="2"/>
              <a:buChar char="Ø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adapted to life in the extremes of the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Arctic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>
              <a:buFont typeface="Wingdings" pitchFamily="2" charset="2"/>
              <a:buChar char="Ø"/>
            </a:pPr>
            <a:r>
              <a:rPr lang="cs-CZ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b</a:t>
            </a:r>
            <a:r>
              <a:rPr lang="en-GB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ody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parts: long body, white coat, thick fur, a thick warming layer of fat beneath its skin, large, strong paws for hunting seals in holes in the ice, sharp straight claws, black eyes, rounded ears, black nose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excellent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swimmers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favourite food: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seals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hunted for their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fur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endangered</a:t>
            </a:r>
          </a:p>
          <a:p>
            <a:pPr>
              <a:buFont typeface="Wingdings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0067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664212"/>
          </a:xfrm>
        </p:spPr>
        <p:txBody>
          <a:bodyPr/>
          <a:lstStyle/>
          <a:p>
            <a:r>
              <a:rPr lang="en-GB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Animals in Danger – Polar Bear</a:t>
            </a:r>
            <a:endParaRPr lang="en-GB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1124744"/>
            <a:ext cx="6141391" cy="4606043"/>
          </a:xfrm>
        </p:spPr>
      </p:pic>
      <p:sp>
        <p:nvSpPr>
          <p:cNvPr id="3" name="TextovéPole 2"/>
          <p:cNvSpPr txBox="1"/>
          <p:nvPr/>
        </p:nvSpPr>
        <p:spPr>
          <a:xfrm>
            <a:off x="539552" y="83671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2677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Animals in Danger </a:t>
            </a:r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–</a:t>
            </a:r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African Elephant</a:t>
            </a:r>
            <a:endParaRPr lang="en-GB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>
              <a:buFont typeface="Wingdings" pitchFamily="2" charset="2"/>
              <a:buChar char="Ø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large, grey, four-legged herbivorous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mammal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>
              <a:buFont typeface="Wingdings" pitchFamily="2" charset="2"/>
              <a:buChar char="Ø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largest of all land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mammals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almost hairless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skin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 distinctive long, flexible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trunk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large fan-shaped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ears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tusks of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ivory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>
              <a:buFont typeface="Wingdings" pitchFamily="2" charset="2"/>
              <a:buChar char="Ø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 trade of ivory is illegal today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>
              <a:buFont typeface="Wingdings" pitchFamily="2" charset="2"/>
              <a:buChar char="Ø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female elephants (cows) live in family herds with their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young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adult males (bulls) tend to roam on their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own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an endangered species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>
              <a:buFont typeface="Wingdings" pitchFamily="2" charset="2"/>
              <a:buChar char="Ø"/>
            </a:pPr>
            <a:endParaRPr lang="cs-CZ" dirty="0" smtClean="0"/>
          </a:p>
          <a:p>
            <a:pPr lvl="0">
              <a:buFont typeface="Wingdings" pitchFamily="2" charset="2"/>
              <a:buChar char="Ø"/>
            </a:pPr>
            <a:endParaRPr lang="cs-CZ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4166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Animals in Danger –</a:t>
            </a:r>
            <a:r>
              <a:rPr lang="cs-CZ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en-GB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African Elephant</a:t>
            </a:r>
            <a:endParaRPr lang="en-GB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268760"/>
            <a:ext cx="6737386" cy="4752528"/>
          </a:xfrm>
        </p:spPr>
      </p:pic>
      <p:sp>
        <p:nvSpPr>
          <p:cNvPr id="3" name="TextovéPole 2"/>
          <p:cNvSpPr txBox="1"/>
          <p:nvPr/>
        </p:nvSpPr>
        <p:spPr>
          <a:xfrm>
            <a:off x="467544" y="1268760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1941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Animals in Danger </a:t>
            </a:r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–</a:t>
            </a:r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Mountain Gorilla</a:t>
            </a:r>
            <a:endParaRPr lang="en-GB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4493095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roughly about 700 mountain gorillas remaining on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Earth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>
              <a:buFont typeface="Wingdings" pitchFamily="2" charset="2"/>
              <a:buChar char="Ø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live on the green, volcanic slopes of Rwanda, Uganda and the Democratic Republic of Congo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till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face major threats from habitat loss and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poaching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longer hair and shorter arms than their lowland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cousins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troops are led by one dominant older adult male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they eat  fruit, shoots, roots, wild celery, tree bark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generally calm and non-aggressive unless they are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disturbed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endangered</a:t>
            </a:r>
            <a:endParaRPr lang="en-GB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4050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Animals in Danger </a:t>
            </a:r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–</a:t>
            </a:r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Bengal Tiger</a:t>
            </a:r>
            <a:endParaRPr lang="en-GB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4349079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 largest members of the cat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family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live in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India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eat buffalo, deer, wild pigs, and other large mammals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use their distinctive black and orange coats as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camouflage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 big body, a long tail and long, sharp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teeth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live for about 20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years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weigh about 160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kg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hunted as trophies + their body parts are used in traditional Chinese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medicine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+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forest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destruction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endangered</a:t>
            </a:r>
            <a:endParaRPr lang="en-GB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1203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Animals in Danger –</a:t>
            </a:r>
            <a:r>
              <a:rPr lang="cs-CZ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en-GB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Bengal Tiger</a:t>
            </a:r>
            <a:endParaRPr lang="en-GB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1026" name="Picture 2" descr="F:\DUMy\dumy_fotky\květen\animals\P101021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268760"/>
            <a:ext cx="6552728" cy="4914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1124744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5464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Animals in Danger </a:t>
            </a:r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–</a:t>
            </a:r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Blue </a:t>
            </a:r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Whale</a:t>
            </a:r>
            <a:endParaRPr lang="en-GB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>
              <a:buFont typeface="Wingdings" pitchFamily="2" charset="2"/>
              <a:buChar char="Ø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Earth’s largest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animals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Marine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mammals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bout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30 metres long and weigh about 180 metric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tons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in all the word’s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oceans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stay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under water and then come up for air, blow water 12-15 metres into the air above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sea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>
              <a:buFont typeface="Wingdings" pitchFamily="2" charset="2"/>
              <a:buChar char="Ø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whalers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kill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(</a:t>
            </a:r>
            <a:r>
              <a:rPr lang="cs-CZ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ed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)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them mainly for their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oil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are attacked by sharks and killer whales, some of them die of impacts with large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ships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under protection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since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1966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classified as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endangered</a:t>
            </a:r>
            <a:endParaRPr lang="cs-CZ" dirty="0">
              <a:solidFill>
                <a:schemeClr val="tx1"/>
              </a:solidFill>
              <a:latin typeface="Georgia" pitchFamily="18" charset="0"/>
            </a:endParaRPr>
          </a:p>
          <a:p>
            <a:pPr lvl="0">
              <a:buFont typeface="Wingdings" pitchFamily="2" charset="2"/>
              <a:buChar char="Ø"/>
            </a:pPr>
            <a:endParaRPr lang="cs-CZ" dirty="0" smtClean="0"/>
          </a:p>
          <a:p>
            <a:pPr lvl="0">
              <a:buFont typeface="Wingdings" pitchFamily="2" charset="2"/>
              <a:buChar char="Ø"/>
            </a:pPr>
            <a:endParaRPr lang="cs-CZ" dirty="0" smtClean="0"/>
          </a:p>
          <a:p>
            <a:pPr lvl="0">
              <a:buFont typeface="Wingdings" pitchFamily="2" charset="2"/>
              <a:buChar char="Ø"/>
            </a:pPr>
            <a:endParaRPr lang="cs-CZ" dirty="0"/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9837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Animals in Danger </a:t>
            </a:r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–</a:t>
            </a:r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Great </a:t>
            </a:r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White</a:t>
            </a:r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Shar</a:t>
            </a:r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k</a:t>
            </a:r>
            <a:endParaRPr lang="en-GB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Font typeface="Wingdings" pitchFamily="2" charset="2"/>
              <a:buChar char="Ø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 largest predatory fish on Earth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>
              <a:buFont typeface="Wingdings" pitchFamily="2" charset="2"/>
              <a:buChar char="Ø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grow to an average of 4,6 meters in length and weigh more than 2,000 kilograms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>
              <a:buFont typeface="Wingdings" pitchFamily="2" charset="2"/>
              <a:buChar char="Ø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powerful tail, teeth arranged in several rows, exceptional sense of smell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>
              <a:buFont typeface="Wingdings" pitchFamily="2" charset="2"/>
              <a:buChar char="Ø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eat sea lions, seals, small whales, turtles, etc.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>
              <a:buFont typeface="Wingdings" pitchFamily="2" charset="2"/>
              <a:buChar char="Ø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their number is decreasing due to over-fishing and accidental catching in gill nets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>
              <a:buFont typeface="Wingdings" pitchFamily="2" charset="2"/>
              <a:buChar char="Ø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listed as an endangered species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0424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Animals in Danger </a:t>
            </a:r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–</a:t>
            </a:r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Bald Eagle</a:t>
            </a:r>
            <a:endParaRPr lang="en-GB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4421087"/>
          </a:xfrm>
        </p:spPr>
        <p:txBody>
          <a:bodyPr>
            <a:normAutofit/>
          </a:bodyPr>
          <a:lstStyle/>
          <a:p>
            <a:pPr lvl="0">
              <a:buFont typeface="Wingdings" pitchFamily="2" charset="2"/>
              <a:buChar char="Ø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proud national symbol of the USA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>
              <a:buFont typeface="Wingdings" pitchFamily="2" charset="2"/>
              <a:buChar char="Ø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powerful bird of prey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>
              <a:buFont typeface="Wingdings" pitchFamily="2" charset="2"/>
              <a:buChar char="Ø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snowy-feathered (not bald) head, dark wings and body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>
              <a:buFont typeface="Wingdings" pitchFamily="2" charset="2"/>
              <a:buChar char="Ø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hunted for sport and the “protection” of fishing grounds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>
              <a:buFont typeface="Wingdings" pitchFamily="2" charset="2"/>
              <a:buChar char="Ø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pesticides like DDT collected in fish weaken the birds´ eggshells and limit their ability to reproduce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>
              <a:buFont typeface="Wingdings" pitchFamily="2" charset="2"/>
              <a:buChar char="Ø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live near water, coasts and lakes where fish are plentiful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>
              <a:buFont typeface="Wingdings" pitchFamily="2" charset="2"/>
              <a:buChar char="Ø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also eat small mammals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>
              <a:buFont typeface="Wingdings" pitchFamily="2" charset="2"/>
              <a:buChar char="Ø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are believed to mate for life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>
              <a:buFont typeface="Wingdings" pitchFamily="2" charset="2"/>
              <a:buChar char="Ø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is categorised as a protected species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7606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Bald Eagle</a:t>
            </a:r>
            <a:endParaRPr lang="en-GB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268760"/>
            <a:ext cx="7898996" cy="4824536"/>
          </a:xfrm>
        </p:spPr>
      </p:pic>
      <p:sp>
        <p:nvSpPr>
          <p:cNvPr id="3" name="TextovéPole 2"/>
          <p:cNvSpPr txBox="1"/>
          <p:nvPr/>
        </p:nvSpPr>
        <p:spPr>
          <a:xfrm>
            <a:off x="539552" y="476672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6487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sz="32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ZOOs</a:t>
            </a:r>
            <a:endParaRPr lang="en-GB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5364088" y="1412776"/>
            <a:ext cx="3380184" cy="39989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● </a:t>
            </a:r>
            <a:endParaRPr lang="cs-CZ" dirty="0" smtClean="0"/>
          </a:p>
          <a:p>
            <a:pPr marL="0" indent="0">
              <a:buNone/>
            </a:pPr>
            <a:r>
              <a:rPr lang="en-GB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 few decades ago 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ZOO</a:t>
            </a:r>
            <a:r>
              <a:rPr lang="en-GB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 took animals from the wild for exhibition and entertainment. </a:t>
            </a:r>
          </a:p>
          <a:p>
            <a:pPr marL="0" indent="0">
              <a:buNone/>
            </a:pPr>
            <a:endParaRPr lang="cs-CZ" sz="28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en-GB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125" y="1412776"/>
            <a:ext cx="4782939" cy="4320480"/>
          </a:xfrm>
        </p:spPr>
      </p:pic>
      <p:sp>
        <p:nvSpPr>
          <p:cNvPr id="4" name="TextovéPole 3"/>
          <p:cNvSpPr txBox="1"/>
          <p:nvPr/>
        </p:nvSpPr>
        <p:spPr>
          <a:xfrm>
            <a:off x="395536" y="692696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2754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sz="32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ZOOs</a:t>
            </a:r>
            <a:endParaRPr lang="en-GB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5220072" y="1196752"/>
            <a:ext cx="3524200" cy="4474433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● 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en-GB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Today </a:t>
            </a:r>
            <a:r>
              <a:rPr lang="en-GB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OO</a:t>
            </a:r>
            <a:r>
              <a:rPr lang="en-GB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 </a:t>
            </a:r>
            <a:r>
              <a:rPr lang="en-GB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purpose is quite different.</a:t>
            </a:r>
            <a:r>
              <a: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Most </a:t>
            </a:r>
            <a:r>
              <a:rPr lang="en-GB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of them have improved, it is rare to see animals in cages, bored</a:t>
            </a:r>
            <a:r>
              <a: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GB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depressed</a:t>
            </a:r>
            <a:r>
              <a: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or</a:t>
            </a:r>
            <a:r>
              <a: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stressed</a:t>
            </a:r>
            <a:r>
              <a: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en-GB" sz="2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en-GB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125" y="1196752"/>
            <a:ext cx="4638923" cy="4896544"/>
          </a:xfrm>
        </p:spPr>
      </p:pic>
      <p:sp>
        <p:nvSpPr>
          <p:cNvPr id="4" name="TextovéPole 3"/>
          <p:cNvSpPr txBox="1"/>
          <p:nvPr/>
        </p:nvSpPr>
        <p:spPr>
          <a:xfrm>
            <a:off x="611560" y="69269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759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sz="32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ZOOs</a:t>
            </a:r>
            <a:endParaRPr lang="en-GB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19256" cy="4896544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important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may be not perfect, but have a useful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function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rare animal species would die out if people didn’t </a:t>
            </a:r>
            <a:r>
              <a:rPr lang="en-GB" b="1" dirty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take care of /</a:t>
            </a:r>
            <a:r>
              <a:rPr lang="en-GB" b="1" u="sng" dirty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 breed</a:t>
            </a:r>
            <a:r>
              <a:rPr lang="en-GB" b="1" dirty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 / </a:t>
            </a:r>
            <a:r>
              <a:rPr lang="en-GB" b="1" u="sng" dirty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help them </a:t>
            </a:r>
            <a:r>
              <a:rPr lang="en-GB" b="1" u="sng" dirty="0" smtClean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reproduce</a:t>
            </a:r>
            <a:endParaRPr lang="cs-CZ" b="1" u="sng" dirty="0" smtClean="0">
              <a:solidFill>
                <a:srgbClr val="C00000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b="1" dirty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places of </a:t>
            </a:r>
            <a:r>
              <a:rPr lang="en-GB" b="1" dirty="0" smtClean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education</a:t>
            </a:r>
            <a:r>
              <a:rPr lang="cs-CZ" b="1" dirty="0" smtClean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(help adults and children appreciate nature)</a:t>
            </a:r>
          </a:p>
          <a:p>
            <a:r>
              <a:rPr lang="en-GB" b="1" dirty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research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into animal behaviour is done in zoos → increased our knowledge of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zoology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genetics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…</a:t>
            </a:r>
          </a:p>
          <a:p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he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variety of animal species within the zoo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→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overall </a:t>
            </a:r>
            <a:r>
              <a:rPr lang="en-GB" b="1" dirty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importance of </a:t>
            </a:r>
            <a:r>
              <a:rPr lang="en-GB" b="1" dirty="0" smtClean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biological diversity</a:t>
            </a:r>
            <a:endParaRPr lang="cs-CZ" b="1" dirty="0" smtClean="0">
              <a:solidFill>
                <a:srgbClr val="C00000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zoos worldwide have a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network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→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 importance of </a:t>
            </a:r>
            <a:r>
              <a:rPr lang="en-GB" b="1" dirty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nature </a:t>
            </a:r>
            <a:r>
              <a:rPr lang="en-GB" b="1" dirty="0" smtClean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conservation </a:t>
            </a:r>
            <a:r>
              <a:rPr lang="en-GB" b="1" dirty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on a global scale</a:t>
            </a:r>
            <a:endParaRPr lang="cs-CZ" b="1" dirty="0" smtClean="0">
              <a:solidFill>
                <a:srgbClr val="C00000"/>
              </a:solidFill>
              <a:latin typeface="Georgia" pitchFamily="18" charset="0"/>
              <a:cs typeface="Times New Roman" pitchFamily="18" charset="0"/>
            </a:endParaRPr>
          </a:p>
          <a:p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8204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ZOO =</a:t>
            </a:r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en-GB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places of education</a:t>
            </a:r>
            <a:r>
              <a:rPr lang="cs-CZ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endParaRPr lang="en-GB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1196752"/>
            <a:ext cx="4100513" cy="4896544"/>
          </a:xfrm>
        </p:spPr>
      </p:pic>
      <p:pic>
        <p:nvPicPr>
          <p:cNvPr id="7" name="Zástupný symbol pro obsah 6"/>
          <p:cNvPicPr>
            <a:picLocks noGrp="1" noChangeAspect="1"/>
          </p:cNvPicPr>
          <p:nvPr>
            <p:ph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125" y="1196752"/>
            <a:ext cx="4062413" cy="4968552"/>
          </a:xfrm>
        </p:spPr>
      </p:pic>
      <p:sp>
        <p:nvSpPr>
          <p:cNvPr id="2" name="TextovéPole 1"/>
          <p:cNvSpPr txBox="1"/>
          <p:nvPr/>
        </p:nvSpPr>
        <p:spPr>
          <a:xfrm>
            <a:off x="395536" y="62068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15.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04248" y="6237312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3084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/>
                <a:latin typeface="Times New Roman" pitchFamily="18" charset="0"/>
                <a:cs typeface="Times New Roman" pitchFamily="18" charset="0"/>
              </a:rPr>
              <a:t>Comprehension Tasks and Questions</a:t>
            </a:r>
            <a:endParaRPr lang="en-GB" b="1" dirty="0">
              <a:effectLst/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138" y="980728"/>
            <a:ext cx="5005387" cy="4824536"/>
          </a:xfrm>
        </p:spPr>
      </p:pic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b="1" dirty="0" smtClean="0"/>
          </a:p>
          <a:p>
            <a:endParaRPr lang="cs-CZ" b="1" dirty="0"/>
          </a:p>
          <a:p>
            <a:r>
              <a:rPr lang="en-GB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 </a:t>
            </a:r>
            <a:r>
              <a:rPr lang="en-GB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Ring-Tailed </a:t>
            </a:r>
            <a:endParaRPr lang="cs-CZ" sz="28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GB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Lemur</a:t>
            </a:r>
            <a:endParaRPr lang="cs-CZ" sz="28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GB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fact-file</a:t>
            </a:r>
            <a:endParaRPr lang="en-GB" sz="2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404664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17.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6429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Comprehension Tasks and Questions</a:t>
            </a:r>
            <a:endParaRPr lang="en-GB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457200" indent="-457200">
              <a:buAutoNum type="arabicPeriod"/>
            </a:pPr>
            <a:r>
              <a:rPr lang="en-GB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Match </a:t>
            </a:r>
            <a:r>
              <a:rPr lang="en-GB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the listed features to the correct </a:t>
            </a:r>
            <a:r>
              <a:rPr lang="en-GB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categories</a:t>
            </a: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 marL="0" indent="0">
              <a:buNone/>
            </a:pPr>
            <a:endParaRPr lang="cs-CZ" b="1" dirty="0" smtClean="0"/>
          </a:p>
          <a:p>
            <a:r>
              <a:rPr lang="en-GB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Name:  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GB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Category: 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GB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Habitat: 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GB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Size (height, length, weight): 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GB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Body /Size + Colour: 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GB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Food: 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GB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Live up to / for: 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GB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Other (can / cannot):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GB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Endangered / </a:t>
            </a:r>
            <a:r>
              <a:rPr lang="en-GB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Protected: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719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Comprehension Tasks and Questions</a:t>
            </a:r>
            <a:endParaRPr lang="en-GB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19256" cy="4680520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Features:</a:t>
            </a:r>
            <a:endParaRPr lang="cs-CZ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GB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Long, striped, black and white tail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GB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African island of Madagascar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GB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Herbivore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GB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Fruit, trees, flowers, tree bark, sap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GB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Troops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GB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Endangered (habitat destruction caused by people who clear land for farming and logging)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GB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Mammal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GB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Up to 18 years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GB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About 3 kg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GB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Primates, related to monkeys and apes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GB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Hind legs longer than their front legs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7628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Comprehension Tasks and Questions</a:t>
            </a:r>
            <a:endParaRPr lang="en-GB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2. Use the fact-file and the photo to talk about the Ring-Tailed Lemur.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3. Answer the following questions: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1. </a:t>
            </a: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Which </a:t>
            </a:r>
            <a:r>
              <a:rPr lang="en-GB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is faster: a leopard or a cheetah? 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Which </a:t>
            </a:r>
            <a:r>
              <a:rPr lang="en-GB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is slower: a snail or a tortoise? 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r>
              <a:rPr lang="en-GB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Which has got the shortest tail: an elephant, a cow or a sheep? 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r>
              <a:rPr lang="en-GB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Which is the biggest: a zebra, a horse or a donkey?  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2891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OPTIONAL ACTIVITIES</a:t>
            </a:r>
            <a:endParaRPr lang="cs-CZ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45651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4. </a:t>
            </a:r>
            <a:r>
              <a:rPr lang="cs-CZ" dirty="0" smtClean="0">
                <a:hlinkClick r:id="rId2"/>
              </a:rPr>
              <a:t>Least </a:t>
            </a:r>
            <a:r>
              <a:rPr lang="cs-CZ" dirty="0" err="1" smtClean="0">
                <a:hlinkClick r:id="rId2"/>
              </a:rPr>
              <a:t>favourite</a:t>
            </a:r>
            <a:r>
              <a:rPr lang="cs-CZ" dirty="0" smtClean="0">
                <a:hlinkClick r:id="rId2"/>
              </a:rPr>
              <a:t> animal </a:t>
            </a:r>
            <a:r>
              <a:rPr lang="cs-CZ" dirty="0" smtClean="0"/>
              <a:t>– video: BBC </a:t>
            </a:r>
            <a:r>
              <a:rPr lang="cs-CZ" dirty="0" err="1" smtClean="0"/>
              <a:t>Learning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err="1" smtClean="0"/>
              <a:t>English</a:t>
            </a:r>
            <a:r>
              <a:rPr lang="cs-CZ" dirty="0" smtClean="0"/>
              <a:t> </a:t>
            </a:r>
            <a:r>
              <a:rPr lang="cs-CZ" dirty="0" err="1" smtClean="0"/>
              <a:t>Kids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5. </a:t>
            </a:r>
            <a:r>
              <a:rPr lang="cs-CZ" dirty="0" smtClean="0">
                <a:hlinkClick r:id="rId3"/>
              </a:rPr>
              <a:t>Word Game </a:t>
            </a:r>
            <a:r>
              <a:rPr lang="cs-CZ" dirty="0" err="1" smtClean="0"/>
              <a:t>Interactive</a:t>
            </a:r>
            <a:r>
              <a:rPr lang="cs-CZ" dirty="0" smtClean="0"/>
              <a:t>: BBC </a:t>
            </a:r>
            <a:r>
              <a:rPr lang="cs-CZ" dirty="0" err="1" smtClean="0"/>
              <a:t>Learning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6. </a:t>
            </a:r>
            <a:r>
              <a:rPr lang="cs-CZ" dirty="0" smtClean="0">
                <a:hlinkClick r:id="rId4"/>
              </a:rPr>
              <a:t>Animal </a:t>
            </a:r>
            <a:r>
              <a:rPr lang="cs-CZ" dirty="0" err="1" smtClean="0">
                <a:hlinkClick r:id="rId4"/>
              </a:rPr>
              <a:t>Records</a:t>
            </a:r>
            <a:r>
              <a:rPr lang="cs-CZ" dirty="0" smtClean="0"/>
              <a:t> </a:t>
            </a:r>
            <a:r>
              <a:rPr lang="cs-CZ" dirty="0" err="1" smtClean="0"/>
              <a:t>Quiz</a:t>
            </a:r>
            <a:r>
              <a:rPr lang="cs-CZ" dirty="0" smtClean="0"/>
              <a:t>: BBC </a:t>
            </a:r>
            <a:r>
              <a:rPr lang="cs-CZ" dirty="0" err="1" smtClean="0"/>
              <a:t>Learning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 </a:t>
            </a:r>
            <a:r>
              <a:rPr lang="cs-CZ" dirty="0" err="1" smtClean="0"/>
              <a:t>Kids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7. </a:t>
            </a:r>
            <a:r>
              <a:rPr lang="cs-CZ" dirty="0" err="1" smtClean="0">
                <a:hlinkClick r:id="rId5"/>
              </a:rPr>
              <a:t>Beneath</a:t>
            </a:r>
            <a:r>
              <a:rPr lang="cs-CZ" dirty="0" smtClean="0">
                <a:hlinkClick r:id="rId5"/>
              </a:rPr>
              <a:t> </a:t>
            </a:r>
            <a:r>
              <a:rPr lang="cs-CZ" dirty="0" err="1" smtClean="0">
                <a:hlinkClick r:id="rId5"/>
              </a:rPr>
              <a:t>the</a:t>
            </a:r>
            <a:r>
              <a:rPr lang="cs-CZ" dirty="0" smtClean="0">
                <a:hlinkClick r:id="rId5"/>
              </a:rPr>
              <a:t> </a:t>
            </a:r>
            <a:r>
              <a:rPr lang="cs-CZ" dirty="0" err="1" smtClean="0">
                <a:hlinkClick r:id="rId5"/>
              </a:rPr>
              <a:t>sea</a:t>
            </a:r>
            <a:r>
              <a:rPr lang="cs-CZ" dirty="0" smtClean="0"/>
              <a:t> Song: BBC </a:t>
            </a:r>
            <a:r>
              <a:rPr lang="cs-CZ" dirty="0" err="1" smtClean="0"/>
              <a:t>Learning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8. </a:t>
            </a:r>
            <a:r>
              <a:rPr lang="cs-CZ" dirty="0" err="1" smtClean="0">
                <a:hlinkClick r:id="rId6"/>
              </a:rPr>
              <a:t>Jungles</a:t>
            </a:r>
            <a:r>
              <a:rPr lang="cs-CZ" dirty="0" smtClean="0">
                <a:hlinkClick r:id="rId6"/>
              </a:rPr>
              <a:t> </a:t>
            </a:r>
            <a:r>
              <a:rPr lang="cs-CZ" dirty="0" err="1" smtClean="0">
                <a:hlinkClick r:id="rId6"/>
              </a:rPr>
              <a:t>of</a:t>
            </a:r>
            <a:r>
              <a:rPr lang="cs-CZ" dirty="0" smtClean="0">
                <a:hlinkClick r:id="rId6"/>
              </a:rPr>
              <a:t> </a:t>
            </a:r>
            <a:r>
              <a:rPr lang="cs-CZ" dirty="0" err="1" smtClean="0">
                <a:hlinkClick r:id="rId6"/>
              </a:rPr>
              <a:t>Brazil</a:t>
            </a:r>
            <a:r>
              <a:rPr lang="cs-CZ" dirty="0" smtClean="0">
                <a:hlinkClick r:id="rId6"/>
              </a:rPr>
              <a:t> </a:t>
            </a:r>
            <a:r>
              <a:rPr lang="cs-CZ" dirty="0" smtClean="0"/>
              <a:t>– Song: BBC </a:t>
            </a:r>
            <a:r>
              <a:rPr lang="cs-CZ" dirty="0" err="1" smtClean="0"/>
              <a:t>Learning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9. </a:t>
            </a:r>
            <a:r>
              <a:rPr lang="cs-CZ" dirty="0" err="1" smtClean="0">
                <a:hlinkClick r:id="rId7"/>
              </a:rPr>
              <a:t>Wild</a:t>
            </a:r>
            <a:r>
              <a:rPr lang="cs-CZ" dirty="0" smtClean="0">
                <a:hlinkClick r:id="rId7"/>
              </a:rPr>
              <a:t> </a:t>
            </a:r>
            <a:r>
              <a:rPr lang="cs-CZ" dirty="0" err="1" smtClean="0">
                <a:hlinkClick r:id="rId7"/>
              </a:rPr>
              <a:t>Animals</a:t>
            </a:r>
            <a:r>
              <a:rPr lang="cs-CZ" dirty="0" smtClean="0">
                <a:hlinkClick r:id="rId7"/>
              </a:rPr>
              <a:t> Video</a:t>
            </a:r>
            <a:r>
              <a:rPr lang="cs-CZ" dirty="0" smtClean="0"/>
              <a:t>: BBC </a:t>
            </a:r>
            <a:r>
              <a:rPr lang="cs-CZ" dirty="0" err="1" smtClean="0"/>
              <a:t>Learning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 </a:t>
            </a:r>
            <a:r>
              <a:rPr lang="cs-CZ" dirty="0" err="1" smtClean="0"/>
              <a:t>Teens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10. </a:t>
            </a:r>
            <a:r>
              <a:rPr lang="cs-CZ" dirty="0" err="1" smtClean="0">
                <a:hlinkClick r:id="rId8"/>
              </a:rPr>
              <a:t>Pet</a:t>
            </a:r>
            <a:r>
              <a:rPr lang="cs-CZ" dirty="0" smtClean="0">
                <a:hlinkClick r:id="rId8"/>
              </a:rPr>
              <a:t> </a:t>
            </a:r>
            <a:r>
              <a:rPr lang="cs-CZ" dirty="0" err="1" smtClean="0">
                <a:hlinkClick r:id="rId8"/>
              </a:rPr>
              <a:t>Mania</a:t>
            </a:r>
            <a:r>
              <a:rPr lang="cs-CZ" dirty="0" smtClean="0">
                <a:hlinkClick r:id="rId8"/>
              </a:rPr>
              <a:t> </a:t>
            </a:r>
            <a:r>
              <a:rPr lang="cs-CZ" dirty="0" err="1" smtClean="0">
                <a:hlinkClick r:id="rId8"/>
              </a:rPr>
              <a:t>Reading</a:t>
            </a:r>
            <a:r>
              <a:rPr lang="cs-CZ" dirty="0" smtClean="0"/>
              <a:t>: </a:t>
            </a:r>
            <a:r>
              <a:rPr lang="cs-CZ" dirty="0"/>
              <a:t>BBC </a:t>
            </a:r>
            <a:r>
              <a:rPr lang="cs-CZ" dirty="0" err="1"/>
              <a:t>Learning</a:t>
            </a:r>
            <a:r>
              <a:rPr lang="cs-CZ" dirty="0"/>
              <a:t> </a:t>
            </a:r>
            <a:r>
              <a:rPr lang="cs-CZ" dirty="0" err="1"/>
              <a:t>English</a:t>
            </a:r>
            <a:r>
              <a:rPr lang="cs-CZ" dirty="0"/>
              <a:t> </a:t>
            </a:r>
            <a:r>
              <a:rPr lang="cs-CZ" dirty="0" err="1"/>
              <a:t>Teens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11. </a:t>
            </a:r>
            <a:r>
              <a:rPr lang="cs-CZ" dirty="0" err="1" smtClean="0">
                <a:hlinkClick r:id="rId9"/>
              </a:rPr>
              <a:t>Animals</a:t>
            </a:r>
            <a:r>
              <a:rPr lang="cs-CZ" dirty="0" smtClean="0">
                <a:hlinkClick r:id="rId9"/>
              </a:rPr>
              <a:t> in </a:t>
            </a:r>
            <a:r>
              <a:rPr lang="cs-CZ" dirty="0" err="1" smtClean="0">
                <a:hlinkClick r:id="rId9"/>
              </a:rPr>
              <a:t>the</a:t>
            </a:r>
            <a:r>
              <a:rPr lang="cs-CZ" dirty="0" smtClean="0">
                <a:hlinkClick r:id="rId9"/>
              </a:rPr>
              <a:t> City</a:t>
            </a:r>
            <a:r>
              <a:rPr lang="cs-CZ" dirty="0" smtClean="0"/>
              <a:t> – </a:t>
            </a:r>
            <a:r>
              <a:rPr lang="cs-CZ" dirty="0" err="1" smtClean="0"/>
              <a:t>Reading</a:t>
            </a:r>
            <a:r>
              <a:rPr lang="cs-CZ" dirty="0" smtClean="0"/>
              <a:t> </a:t>
            </a:r>
            <a:r>
              <a:rPr lang="cs-CZ" dirty="0" err="1" smtClean="0"/>
              <a:t>Comprehension</a:t>
            </a:r>
            <a:r>
              <a:rPr lang="cs-CZ" dirty="0" smtClean="0"/>
              <a:t> (</a:t>
            </a:r>
            <a:r>
              <a:rPr lang="cs-CZ" dirty="0" err="1" smtClean="0"/>
              <a:t>Level</a:t>
            </a:r>
            <a:r>
              <a:rPr lang="cs-CZ" dirty="0" smtClean="0"/>
              <a:t> 1-3): BBC </a:t>
            </a:r>
            <a:r>
              <a:rPr lang="cs-CZ" dirty="0" err="1" smtClean="0"/>
              <a:t>Learning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 </a:t>
            </a:r>
            <a:r>
              <a:rPr lang="cs-CZ" dirty="0" err="1" smtClean="0"/>
              <a:t>Teens</a:t>
            </a:r>
            <a:r>
              <a:rPr lang="cs-CZ" dirty="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2640102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12776"/>
            <a:ext cx="8219256" cy="4186401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FOTOGALERIE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1. – 4. Fučík Artur (se souhlasem autora)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5. – 6. Šmídová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Zdislava (se souhlasem autora)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7. – 8.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Tomčíková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Naděžda (se souhlasem autora)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9. Fučíková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Eliška (se souhlasem autora)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10. – 11.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Bisová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Naďa (vlastní galerie autora)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12. Tesařová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Šárka (se souhlasem autora)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13.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Tomčíková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Naděžda (se souhlasem autora)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14.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Bisová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Naďa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(vlastní galerie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autora)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15. – 16.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Tomčíková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Naděžda (se souhlasem autora)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17.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Bisová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Naďa (vlastní galerie autora)</a:t>
            </a: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en-GB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9870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KNIŽNÍ ZDROJE: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1. </a:t>
            </a: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SMITH-DLUHÁ, </a:t>
            </a:r>
            <a:r>
              <a:rPr lang="cs-CZ" sz="2400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Gabrielle</a:t>
            </a: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a kol. </a:t>
            </a:r>
            <a:r>
              <a:rPr lang="cs-CZ" sz="24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Angličtina, Otázky a odpovědi</a:t>
            </a: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Dubicko: INFOA, 2008, ISBN 978-80-7240-489-6.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ROBERTS, Rachel J.. </a:t>
            </a:r>
            <a:r>
              <a:rPr lang="cs-CZ" sz="2400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Speak</a:t>
            </a:r>
            <a:r>
              <a:rPr lang="cs-CZ" sz="24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Up - </a:t>
            </a:r>
            <a:r>
              <a:rPr lang="cs-CZ" sz="2400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4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English-speaking</a:t>
            </a:r>
            <a:r>
              <a:rPr lang="cs-CZ" sz="24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World</a:t>
            </a: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Italy: </a:t>
            </a:r>
            <a:r>
              <a:rPr lang="cs-CZ" sz="2400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Modern</a:t>
            </a: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Languages</a:t>
            </a: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2006, ISBN 88-493-0439.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3. </a:t>
            </a: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TIERNEY, James. </a:t>
            </a:r>
            <a:r>
              <a:rPr lang="cs-CZ" sz="2400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Carousel</a:t>
            </a:r>
            <a:r>
              <a:rPr lang="cs-CZ" sz="24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sz="2400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4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English-speaking</a:t>
            </a:r>
            <a:r>
              <a:rPr lang="cs-CZ" sz="24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world</a:t>
            </a: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Italy: </a:t>
            </a:r>
            <a:r>
              <a:rPr lang="cs-CZ" sz="2400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Modern</a:t>
            </a: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languages</a:t>
            </a: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2006, ISBN 88-493-0355.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4. </a:t>
            </a: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EL-HMOUDOVÁ, Dagmar. </a:t>
            </a:r>
            <a:r>
              <a:rPr lang="cs-CZ" sz="24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Angličtina - Maturitní témata</a:t>
            </a: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Český Těšín: Petra </a:t>
            </a:r>
            <a:r>
              <a:rPr lang="cs-CZ" sz="2400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Velanová</a:t>
            </a: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Třebíč, 2006, ISBN 9788086873046.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5. </a:t>
            </a: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CHUDÁ, Jana; CHUDÝ, Tomáš. </a:t>
            </a:r>
            <a:r>
              <a:rPr lang="cs-CZ" sz="2400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Topics</a:t>
            </a:r>
            <a:r>
              <a:rPr lang="cs-CZ" sz="24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sz="24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English</a:t>
            </a:r>
            <a:r>
              <a:rPr lang="cs-CZ" sz="24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Conversation</a:t>
            </a: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Havlíčkův Brod: Fragment, 1996, ISBN 8072000519.</a:t>
            </a: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707258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ELEKTRONICKÉ ZDROJE:</a:t>
            </a:r>
          </a:p>
          <a:p>
            <a:r>
              <a:rPr lang="cs-CZ" dirty="0" smtClean="0"/>
              <a:t>NEUVEDEN</a:t>
            </a:r>
            <a:r>
              <a:rPr lang="cs-CZ" dirty="0"/>
              <a:t>, Autor. </a:t>
            </a:r>
            <a:r>
              <a:rPr lang="cs-CZ" i="1" dirty="0" err="1" smtClean="0"/>
              <a:t>Canadian</a:t>
            </a:r>
            <a:r>
              <a:rPr lang="cs-CZ" i="1" dirty="0" smtClean="0"/>
              <a:t> </a:t>
            </a:r>
            <a:r>
              <a:rPr lang="cs-CZ" i="1" dirty="0" err="1" smtClean="0"/>
              <a:t>Geographic</a:t>
            </a:r>
            <a:r>
              <a:rPr lang="cs-CZ" i="1" dirty="0" smtClean="0"/>
              <a:t>: Animal </a:t>
            </a:r>
            <a:r>
              <a:rPr lang="cs-CZ" i="1" dirty="0" err="1"/>
              <a:t>facts</a:t>
            </a:r>
            <a:r>
              <a:rPr lang="cs-CZ" dirty="0"/>
              <a:t> [online]. [cit. 3.10.2012]. Dostupný na WWW: &lt;http://</a:t>
            </a:r>
            <a:r>
              <a:rPr lang="cs-CZ" dirty="0" smtClean="0"/>
              <a:t>www.canadiangeographic.ca/</a:t>
            </a:r>
            <a:r>
              <a:rPr lang="cs-CZ" dirty="0" err="1" smtClean="0"/>
              <a:t>kids</a:t>
            </a:r>
            <a:r>
              <a:rPr lang="cs-CZ" dirty="0" smtClean="0"/>
              <a:t>/animal-</a:t>
            </a:r>
            <a:r>
              <a:rPr lang="cs-CZ" dirty="0" err="1" smtClean="0"/>
              <a:t>facts</a:t>
            </a:r>
            <a:r>
              <a:rPr lang="cs-CZ" dirty="0" smtClean="0"/>
              <a:t>/polar_bear.asp</a:t>
            </a:r>
            <a:r>
              <a:rPr lang="cs-CZ" dirty="0"/>
              <a:t>&gt;. </a:t>
            </a:r>
            <a:endParaRPr lang="cs-CZ" dirty="0" smtClean="0"/>
          </a:p>
          <a:p>
            <a:r>
              <a:rPr lang="cs-CZ" dirty="0"/>
              <a:t>NEUVEDEN, Autor. </a:t>
            </a:r>
            <a:r>
              <a:rPr lang="cs-CZ" i="1" dirty="0" err="1" smtClean="0"/>
              <a:t>National</a:t>
            </a:r>
            <a:r>
              <a:rPr lang="cs-CZ" i="1" dirty="0" smtClean="0"/>
              <a:t> </a:t>
            </a:r>
            <a:r>
              <a:rPr lang="cs-CZ" i="1" dirty="0" err="1" smtClean="0"/>
              <a:t>Geographic</a:t>
            </a:r>
            <a:r>
              <a:rPr lang="cs-CZ" i="1" dirty="0" smtClean="0"/>
              <a:t>: </a:t>
            </a:r>
            <a:r>
              <a:rPr lang="cs-CZ" i="1" dirty="0" err="1" smtClean="0"/>
              <a:t>African</a:t>
            </a:r>
            <a:r>
              <a:rPr lang="cs-CZ" i="1" dirty="0" smtClean="0"/>
              <a:t> </a:t>
            </a:r>
            <a:r>
              <a:rPr lang="cs-CZ" i="1" dirty="0" err="1"/>
              <a:t>Elephant</a:t>
            </a:r>
            <a:r>
              <a:rPr lang="cs-CZ" dirty="0"/>
              <a:t> [online]. [cit. 3.10.2012]. Dostupný na WWW: &lt;http://animals.nationalgeographic.com/</a:t>
            </a:r>
            <a:r>
              <a:rPr lang="cs-CZ" dirty="0" err="1"/>
              <a:t>animals</a:t>
            </a:r>
            <a:r>
              <a:rPr lang="cs-CZ" dirty="0"/>
              <a:t>/</a:t>
            </a:r>
            <a:r>
              <a:rPr lang="cs-CZ" dirty="0" err="1"/>
              <a:t>mammals</a:t>
            </a:r>
            <a:r>
              <a:rPr lang="cs-CZ" dirty="0"/>
              <a:t>/</a:t>
            </a:r>
            <a:r>
              <a:rPr lang="cs-CZ" dirty="0" err="1"/>
              <a:t>african-elephant</a:t>
            </a:r>
            <a:r>
              <a:rPr lang="cs-CZ" dirty="0"/>
              <a:t>/?source=A-to-Z&gt;. </a:t>
            </a:r>
            <a:endParaRPr lang="cs-CZ" dirty="0" smtClean="0"/>
          </a:p>
          <a:p>
            <a:r>
              <a:rPr lang="cs-CZ" dirty="0"/>
              <a:t>NEUVEDEN, Autor. </a:t>
            </a:r>
            <a:r>
              <a:rPr lang="cs-CZ" i="1" dirty="0" err="1" smtClean="0"/>
              <a:t>National</a:t>
            </a:r>
            <a:r>
              <a:rPr lang="cs-CZ" i="1" dirty="0" smtClean="0"/>
              <a:t> </a:t>
            </a:r>
            <a:r>
              <a:rPr lang="cs-CZ" i="1" dirty="0" err="1" smtClean="0"/>
              <a:t>Geographic</a:t>
            </a:r>
            <a:r>
              <a:rPr lang="cs-CZ" i="1" dirty="0" smtClean="0"/>
              <a:t>: </a:t>
            </a:r>
            <a:r>
              <a:rPr lang="cs-CZ" i="1" dirty="0" err="1" smtClean="0"/>
              <a:t>Mountain</a:t>
            </a:r>
            <a:r>
              <a:rPr lang="cs-CZ" i="1" dirty="0" smtClean="0"/>
              <a:t> </a:t>
            </a:r>
            <a:r>
              <a:rPr lang="cs-CZ" i="1" dirty="0" err="1"/>
              <a:t>Gorilla</a:t>
            </a:r>
            <a:r>
              <a:rPr lang="cs-CZ" dirty="0"/>
              <a:t> [online]. [cit. 3.10.2012]. Dostupný na WWW: &lt;http://animals.nationalgeographic.com/</a:t>
            </a:r>
            <a:r>
              <a:rPr lang="cs-CZ" dirty="0" err="1"/>
              <a:t>animals</a:t>
            </a:r>
            <a:r>
              <a:rPr lang="cs-CZ" dirty="0"/>
              <a:t>/</a:t>
            </a:r>
            <a:r>
              <a:rPr lang="cs-CZ" dirty="0" err="1"/>
              <a:t>mammals</a:t>
            </a:r>
            <a:r>
              <a:rPr lang="cs-CZ" dirty="0"/>
              <a:t>/</a:t>
            </a:r>
            <a:r>
              <a:rPr lang="cs-CZ" dirty="0" err="1"/>
              <a:t>mountain-gorilla</a:t>
            </a:r>
            <a:r>
              <a:rPr lang="cs-CZ" dirty="0"/>
              <a:t>/&gt;. </a:t>
            </a:r>
            <a:endParaRPr lang="cs-CZ" dirty="0" smtClean="0"/>
          </a:p>
          <a:p>
            <a:r>
              <a:rPr lang="cs-CZ" dirty="0"/>
              <a:t>NEUVEDEN, Autor. </a:t>
            </a:r>
            <a:r>
              <a:rPr lang="cs-CZ" i="1" dirty="0" err="1" smtClean="0"/>
              <a:t>National</a:t>
            </a:r>
            <a:r>
              <a:rPr lang="cs-CZ" i="1" dirty="0" smtClean="0"/>
              <a:t> </a:t>
            </a:r>
            <a:r>
              <a:rPr lang="cs-CZ" i="1" dirty="0" err="1" smtClean="0"/>
              <a:t>Geographic</a:t>
            </a:r>
            <a:r>
              <a:rPr lang="cs-CZ" i="1" dirty="0" smtClean="0"/>
              <a:t>: Blue </a:t>
            </a:r>
            <a:r>
              <a:rPr lang="cs-CZ" i="1" dirty="0" err="1"/>
              <a:t>Whale</a:t>
            </a:r>
            <a:r>
              <a:rPr lang="cs-CZ" dirty="0"/>
              <a:t> [online]. [cit. 3.10.2012]. Dostupný na WWW: &lt;http://animals.nationalgeographic.com/</a:t>
            </a:r>
            <a:r>
              <a:rPr lang="cs-CZ" dirty="0" err="1"/>
              <a:t>animals</a:t>
            </a:r>
            <a:r>
              <a:rPr lang="cs-CZ" dirty="0"/>
              <a:t>/</a:t>
            </a:r>
            <a:r>
              <a:rPr lang="cs-CZ" dirty="0" err="1"/>
              <a:t>mammals</a:t>
            </a:r>
            <a:r>
              <a:rPr lang="cs-CZ" dirty="0"/>
              <a:t>/blue-</a:t>
            </a:r>
            <a:r>
              <a:rPr lang="cs-CZ" dirty="0" err="1"/>
              <a:t>whale</a:t>
            </a:r>
            <a:r>
              <a:rPr lang="cs-CZ" dirty="0"/>
              <a:t>/?source=A-to-Z&gt;. </a:t>
            </a:r>
          </a:p>
        </p:txBody>
      </p:sp>
    </p:spTree>
    <p:extLst>
      <p:ext uri="{BB962C8B-B14F-4D97-AF65-F5344CB8AC3E}">
        <p14:creationId xmlns:p14="http://schemas.microsoft.com/office/powerpoint/2010/main" val="340801361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5. </a:t>
            </a:r>
            <a:r>
              <a:rPr lang="cs-CZ" dirty="0"/>
              <a:t>NEUVEDEN, Autor. </a:t>
            </a:r>
            <a:r>
              <a:rPr lang="cs-CZ" i="1" dirty="0" err="1" smtClean="0"/>
              <a:t>National</a:t>
            </a:r>
            <a:r>
              <a:rPr lang="cs-CZ" i="1" dirty="0" smtClean="0"/>
              <a:t> </a:t>
            </a:r>
            <a:r>
              <a:rPr lang="cs-CZ" i="1" dirty="0" err="1" smtClean="0"/>
              <a:t>Geographic</a:t>
            </a:r>
            <a:r>
              <a:rPr lang="cs-CZ" i="1" dirty="0" smtClean="0"/>
              <a:t>: </a:t>
            </a:r>
            <a:r>
              <a:rPr lang="cs-CZ" i="1" dirty="0" err="1" smtClean="0"/>
              <a:t>Bald</a:t>
            </a:r>
            <a:r>
              <a:rPr lang="cs-CZ" i="1" dirty="0" smtClean="0"/>
              <a:t> </a:t>
            </a:r>
            <a:r>
              <a:rPr lang="cs-CZ" i="1" dirty="0" err="1"/>
              <a:t>Eagle</a:t>
            </a:r>
            <a:r>
              <a:rPr lang="cs-CZ" dirty="0"/>
              <a:t> [online]. [cit. 3.10.2012]. Dostupný na WWW: &lt;http://animals.nationalgeographic.com/</a:t>
            </a:r>
            <a:r>
              <a:rPr lang="cs-CZ" dirty="0" err="1"/>
              <a:t>animals</a:t>
            </a:r>
            <a:r>
              <a:rPr lang="cs-CZ" dirty="0"/>
              <a:t>/</a:t>
            </a:r>
            <a:r>
              <a:rPr lang="cs-CZ" dirty="0" err="1"/>
              <a:t>birds</a:t>
            </a:r>
            <a:r>
              <a:rPr lang="cs-CZ" dirty="0"/>
              <a:t>/</a:t>
            </a:r>
            <a:r>
              <a:rPr lang="cs-CZ" dirty="0" err="1"/>
              <a:t>bald-eagle</a:t>
            </a:r>
            <a:r>
              <a:rPr lang="cs-CZ" dirty="0"/>
              <a:t>/?source=A-to-Z&gt;.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6. </a:t>
            </a:r>
            <a:r>
              <a:rPr lang="cs-CZ" dirty="0"/>
              <a:t>NEUVEDEN, Autor. </a:t>
            </a:r>
            <a:r>
              <a:rPr lang="cs-CZ" i="1" dirty="0" err="1" smtClean="0"/>
              <a:t>National</a:t>
            </a:r>
            <a:r>
              <a:rPr lang="cs-CZ" i="1" dirty="0" smtClean="0"/>
              <a:t> </a:t>
            </a:r>
            <a:r>
              <a:rPr lang="cs-CZ" i="1" dirty="0" err="1" smtClean="0"/>
              <a:t>Geographic</a:t>
            </a:r>
            <a:r>
              <a:rPr lang="cs-CZ" i="1" dirty="0" smtClean="0"/>
              <a:t>: </a:t>
            </a:r>
            <a:r>
              <a:rPr lang="cs-CZ" i="1" dirty="0" err="1" smtClean="0"/>
              <a:t>Bengal</a:t>
            </a:r>
            <a:r>
              <a:rPr lang="cs-CZ" i="1" dirty="0" smtClean="0"/>
              <a:t> </a:t>
            </a:r>
            <a:r>
              <a:rPr lang="cs-CZ" i="1" dirty="0" err="1"/>
              <a:t>Tiger</a:t>
            </a:r>
            <a:r>
              <a:rPr lang="cs-CZ" dirty="0"/>
              <a:t> [online]. [cit. 3.10.2012]. Dostupný na WWW: &lt;http://animals.nationalgeographic.com/</a:t>
            </a:r>
            <a:r>
              <a:rPr lang="cs-CZ" dirty="0" err="1"/>
              <a:t>animals</a:t>
            </a:r>
            <a:r>
              <a:rPr lang="cs-CZ" dirty="0"/>
              <a:t>/</a:t>
            </a:r>
            <a:r>
              <a:rPr lang="cs-CZ" dirty="0" err="1"/>
              <a:t>mammals</a:t>
            </a:r>
            <a:r>
              <a:rPr lang="cs-CZ" dirty="0"/>
              <a:t>/</a:t>
            </a:r>
            <a:r>
              <a:rPr lang="cs-CZ" dirty="0" err="1"/>
              <a:t>bengal-tiger</a:t>
            </a:r>
            <a:r>
              <a:rPr lang="cs-CZ" dirty="0"/>
              <a:t>/?source=A-to-Z&gt;.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7. </a:t>
            </a:r>
            <a:r>
              <a:rPr lang="cs-CZ" dirty="0"/>
              <a:t>NEUVEDEN, Autor. </a:t>
            </a:r>
            <a:r>
              <a:rPr lang="cs-CZ" i="1" dirty="0" err="1" smtClean="0"/>
              <a:t>National</a:t>
            </a:r>
            <a:r>
              <a:rPr lang="cs-CZ" i="1" dirty="0" smtClean="0"/>
              <a:t> </a:t>
            </a:r>
            <a:r>
              <a:rPr lang="cs-CZ" i="1" dirty="0" err="1" smtClean="0"/>
              <a:t>Geographic</a:t>
            </a:r>
            <a:r>
              <a:rPr lang="cs-CZ" i="1" dirty="0" smtClean="0"/>
              <a:t>: Great </a:t>
            </a:r>
            <a:r>
              <a:rPr lang="cs-CZ" i="1" dirty="0" err="1"/>
              <a:t>White</a:t>
            </a:r>
            <a:r>
              <a:rPr lang="cs-CZ" i="1" dirty="0"/>
              <a:t> </a:t>
            </a:r>
            <a:r>
              <a:rPr lang="cs-CZ" i="1" dirty="0" err="1"/>
              <a:t>Shark</a:t>
            </a:r>
            <a:r>
              <a:rPr lang="cs-CZ" dirty="0"/>
              <a:t> [online]. [cit. 3.10.2012]. Dostupný na WWW: &lt;http://animals.nationalgeographic.com/</a:t>
            </a:r>
            <a:r>
              <a:rPr lang="cs-CZ" dirty="0" err="1"/>
              <a:t>animals</a:t>
            </a:r>
            <a:r>
              <a:rPr lang="cs-CZ" dirty="0"/>
              <a:t>/</a:t>
            </a:r>
            <a:r>
              <a:rPr lang="cs-CZ" dirty="0" err="1"/>
              <a:t>fish</a:t>
            </a:r>
            <a:r>
              <a:rPr lang="cs-CZ" dirty="0"/>
              <a:t>/</a:t>
            </a:r>
            <a:r>
              <a:rPr lang="cs-CZ" dirty="0" err="1"/>
              <a:t>great-white-shark</a:t>
            </a:r>
            <a:r>
              <a:rPr lang="cs-CZ" dirty="0"/>
              <a:t>/?source=A-to-Z&gt;. </a:t>
            </a:r>
            <a:endParaRPr lang="cs-CZ" dirty="0" smtClean="0"/>
          </a:p>
          <a:p>
            <a:pPr marL="0" indent="0" algn="ctr">
              <a:buNone/>
            </a:pPr>
            <a:r>
              <a:rPr lang="cs-CZ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Veškeré hypertextové odkazy jsou platné ke dni vytvoření díla.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986653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jekt_logo_cen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projekt_logo_cent</Template>
  <TotalTime>294</TotalTime>
  <Words>2121</Words>
  <Application>Microsoft Office PowerPoint</Application>
  <PresentationFormat>Předvádění na obrazovce (4:3)</PresentationFormat>
  <Paragraphs>278</Paragraphs>
  <Slides>37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37</vt:i4>
      </vt:variant>
    </vt:vector>
  </HeadingPairs>
  <TitlesOfParts>
    <vt:vector size="38" baseType="lpstr">
      <vt:lpstr>projekt_logo_cent</vt:lpstr>
      <vt:lpstr>ANIMALS  (description, Animals IN Danger, ZOOs)</vt:lpstr>
      <vt:lpstr>ANOTACE</vt:lpstr>
      <vt:lpstr>Contents</vt:lpstr>
      <vt:lpstr>Parts of the body</vt:lpstr>
      <vt:lpstr>Parts of the body Describe the following animals</vt:lpstr>
      <vt:lpstr>Parts of the body  Describe the following animals</vt:lpstr>
      <vt:lpstr>Parts of the body   Describe the following animals</vt:lpstr>
      <vt:lpstr>Description of animals</vt:lpstr>
      <vt:lpstr>Description of animals</vt:lpstr>
      <vt:lpstr>Animals in Danger</vt:lpstr>
      <vt:lpstr>Animals in Danger</vt:lpstr>
      <vt:lpstr>Animals in Danger</vt:lpstr>
      <vt:lpstr>Animals in Danger</vt:lpstr>
      <vt:lpstr>Animals in Danger – Polar Bear</vt:lpstr>
      <vt:lpstr>Animals in Danger – Polar Bear</vt:lpstr>
      <vt:lpstr>Animals in Danger – African Elephant</vt:lpstr>
      <vt:lpstr>Animals in Danger – African Elephant</vt:lpstr>
      <vt:lpstr>Animals in Danger – Mountain Gorilla</vt:lpstr>
      <vt:lpstr>Animals in Danger – Bengal Tiger</vt:lpstr>
      <vt:lpstr>Animals in Danger – Bengal Tiger</vt:lpstr>
      <vt:lpstr>Animals in Danger – Blue Whale</vt:lpstr>
      <vt:lpstr>Animals in Danger – Great White Shark</vt:lpstr>
      <vt:lpstr>Animals in Danger – Bald Eagle</vt:lpstr>
      <vt:lpstr>Bald Eagle</vt:lpstr>
      <vt:lpstr>ZOOs</vt:lpstr>
      <vt:lpstr>ZOOs</vt:lpstr>
      <vt:lpstr>ZOOs</vt:lpstr>
      <vt:lpstr>ZOO = places of education </vt:lpstr>
      <vt:lpstr>Comprehension Tasks and Questions</vt:lpstr>
      <vt:lpstr>Comprehension Tasks and Questions</vt:lpstr>
      <vt:lpstr>Comprehension Tasks and Questions</vt:lpstr>
      <vt:lpstr>Comprehension Tasks and Questions</vt:lpstr>
      <vt:lpstr>OPTIONAL ACTIVITIES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bi</cp:lastModifiedBy>
  <cp:revision>187</cp:revision>
  <dcterms:created xsi:type="dcterms:W3CDTF">2012-07-17T19:36:46Z</dcterms:created>
  <dcterms:modified xsi:type="dcterms:W3CDTF">2013-02-12T10:36:10Z</dcterms:modified>
</cp:coreProperties>
</file>