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VY_12_Český jazyk_12, Párové souhlásky, ZŠ praktická, 5.r. -</a:t>
          </a:r>
          <a:r>
            <a:rPr lang="cs-CZ" sz="2000" dirty="0" smtClean="0"/>
            <a:t>TEMA: Procvičování pravopisu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Příbor, Dukelská 1346,příspěvková </a:t>
          </a:r>
          <a:r>
            <a:rPr lang="cs-CZ" sz="2000" dirty="0" err="1" smtClean="0"/>
            <a:t>org</a:t>
          </a:r>
          <a:r>
            <a:rPr lang="cs-CZ" sz="2000" dirty="0" smtClean="0"/>
            <a:t>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Ivana </a:t>
          </a:r>
          <a:r>
            <a:rPr lang="cs-CZ" sz="2000" dirty="0" err="1" smtClean="0"/>
            <a:t>Klaudová</a:t>
          </a:r>
          <a:endParaRPr lang="cs-CZ" sz="2000" dirty="0" smtClean="0"/>
        </a:p>
        <a:p>
          <a:pPr algn="l" rtl="0"/>
          <a:r>
            <a:rPr lang="cs-CZ" sz="2000" dirty="0" smtClean="0"/>
            <a:t>VYTVOŘENO: 4. 4. 2012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 1. 07 /1.4.00/21.1737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77B29215-00AC-40E1-8D9F-B9D0111E4321}" type="pres">
      <dgm:prSet presAssocID="{4C35D32F-0EAB-4CD7-82EE-45574DC2A586}" presName="vertSpace4" presStyleLbl="node1" presStyleIdx="2" presStyleCnt="4"/>
      <dgm:spPr/>
    </dgm:pt>
    <dgm:pt modelId="{E6BA7DEB-EE5F-4567-99F1-72BA04B66344}" type="pres">
      <dgm:prSet presAssocID="{4C35D32F-0EAB-4CD7-82EE-45574DC2A586}" presName="circle4" presStyleLbl="node1" presStyleIdx="3" presStyleCnt="4"/>
      <dgm:spPr/>
    </dgm:pt>
    <dgm:pt modelId="{AC9C00B9-F668-4AAA-97D2-E8633C1E44F4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BEFF46D-857D-4AE4-927D-763B0BE912C8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AB0B41C-EF07-471D-9515-F3B5C227B2FE}" type="presOf" srcId="{D1B46980-6531-4606-95E6-44980827E919}" destId="{6140AFEC-043D-4C43-A2F9-D0F5331DF3A3}" srcOrd="0" destOrd="0" presId="urn:microsoft.com/office/officeart/2005/8/layout/target3"/>
    <dgm:cxn modelId="{533CD378-2581-4571-BF10-531694C9A6F5}" type="presOf" srcId="{D1D4F407-5343-4D3F-B5B9-D407B03CAEB4}" destId="{AED2198E-93D5-4001-81B4-73124B309672}" srcOrd="1" destOrd="0" presId="urn:microsoft.com/office/officeart/2005/8/layout/target3"/>
    <dgm:cxn modelId="{B8D1167F-BC09-4699-BEA3-F8EADB212763}" type="presOf" srcId="{4C35D32F-0EAB-4CD7-82EE-45574DC2A586}" destId="{AC9C00B9-F668-4AAA-97D2-E8633C1E44F4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EC7F7581-73E9-4A0C-8D81-C369C1A6915B}" type="presOf" srcId="{B651F6E3-6281-48DB-9319-2AEAFDAE7572}" destId="{6BB5E863-4638-4E1D-BFDE-399D028AC4ED}" srcOrd="1" destOrd="0" presId="urn:microsoft.com/office/officeart/2005/8/layout/target3"/>
    <dgm:cxn modelId="{B6DA7094-C9F8-44C7-9179-B01A8F9D8BDA}" type="presOf" srcId="{B651F6E3-6281-48DB-9319-2AEAFDAE7572}" destId="{619D679B-A015-4ECF-8348-D1034C574F40}" srcOrd="0" destOrd="0" presId="urn:microsoft.com/office/officeart/2005/8/layout/target3"/>
    <dgm:cxn modelId="{B576118D-220B-472E-B7F6-C60570BC8B1A}" type="presOf" srcId="{4C35D32F-0EAB-4CD7-82EE-45574DC2A586}" destId="{CBEFF46D-857D-4AE4-927D-763B0BE912C8}" srcOrd="1" destOrd="0" presId="urn:microsoft.com/office/officeart/2005/8/layout/target3"/>
    <dgm:cxn modelId="{0FE0A81E-E22E-4746-878B-35CE15C09801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D36764B-F0E6-4FBB-AEB2-B8AC856486B9}" type="presOf" srcId="{757F3AB3-0718-4624-B441-E567A8F0AB56}" destId="{333A1088-737F-45CB-B68E-254E46348037}" srcOrd="0" destOrd="0" presId="urn:microsoft.com/office/officeart/2005/8/layout/target3"/>
    <dgm:cxn modelId="{6647C744-9941-4B89-9905-02F94757A1A2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8A0C31E-0DCF-40BD-97C0-F240B124D139}" type="presParOf" srcId="{333A1088-737F-45CB-B68E-254E46348037}" destId="{F5ABB229-8D3B-4694-996A-96F23CF14429}" srcOrd="0" destOrd="0" presId="urn:microsoft.com/office/officeart/2005/8/layout/target3"/>
    <dgm:cxn modelId="{EDC46D1F-6D7B-4AD2-80FD-AFD2918C7CF3}" type="presParOf" srcId="{333A1088-737F-45CB-B68E-254E46348037}" destId="{F41139FD-01EE-4571-8B17-4FB00FC51163}" srcOrd="1" destOrd="0" presId="urn:microsoft.com/office/officeart/2005/8/layout/target3"/>
    <dgm:cxn modelId="{8311A905-54FD-4D9B-83FE-740AE754776A}" type="presParOf" srcId="{333A1088-737F-45CB-B68E-254E46348037}" destId="{D005CE8C-CC26-4C3E-AC11-E15060ECD759}" srcOrd="2" destOrd="0" presId="urn:microsoft.com/office/officeart/2005/8/layout/target3"/>
    <dgm:cxn modelId="{3CB72740-9C78-4A25-92B7-49CC8B211D01}" type="presParOf" srcId="{333A1088-737F-45CB-B68E-254E46348037}" destId="{2C702D82-9B77-49B7-9568-BB8EB47C3372}" srcOrd="3" destOrd="0" presId="urn:microsoft.com/office/officeart/2005/8/layout/target3"/>
    <dgm:cxn modelId="{38981FA3-30BC-45F7-81A1-606F8B09D818}" type="presParOf" srcId="{333A1088-737F-45CB-B68E-254E46348037}" destId="{A52A0455-90FF-4808-ABD0-F02540D31D5A}" srcOrd="4" destOrd="0" presId="urn:microsoft.com/office/officeart/2005/8/layout/target3"/>
    <dgm:cxn modelId="{E56103FF-AF9A-4BC4-9C0E-39B379D84203}" type="presParOf" srcId="{333A1088-737F-45CB-B68E-254E46348037}" destId="{6140AFEC-043D-4C43-A2F9-D0F5331DF3A3}" srcOrd="5" destOrd="0" presId="urn:microsoft.com/office/officeart/2005/8/layout/target3"/>
    <dgm:cxn modelId="{5A637959-3B28-45CA-A99E-F6499281084A}" type="presParOf" srcId="{333A1088-737F-45CB-B68E-254E46348037}" destId="{9358AC05-5D7D-4327-9F80-1AD486AEA664}" srcOrd="6" destOrd="0" presId="urn:microsoft.com/office/officeart/2005/8/layout/target3"/>
    <dgm:cxn modelId="{0188BCCF-281F-4C8C-9713-A4B809CD9AC3}" type="presParOf" srcId="{333A1088-737F-45CB-B68E-254E46348037}" destId="{313FC574-E1CD-4FB4-B054-0B805CE0447D}" srcOrd="7" destOrd="0" presId="urn:microsoft.com/office/officeart/2005/8/layout/target3"/>
    <dgm:cxn modelId="{F09120C5-40F0-4C5E-A20E-44CB9A0CE2B5}" type="presParOf" srcId="{333A1088-737F-45CB-B68E-254E46348037}" destId="{619D679B-A015-4ECF-8348-D1034C574F40}" srcOrd="8" destOrd="0" presId="urn:microsoft.com/office/officeart/2005/8/layout/target3"/>
    <dgm:cxn modelId="{5CB09980-3F1D-4C60-AC94-5AB845F7319A}" type="presParOf" srcId="{333A1088-737F-45CB-B68E-254E46348037}" destId="{77B29215-00AC-40E1-8D9F-B9D0111E4321}" srcOrd="9" destOrd="0" presId="urn:microsoft.com/office/officeart/2005/8/layout/target3"/>
    <dgm:cxn modelId="{6DE6E3BD-D819-4F78-8E38-D3E1047218BE}" type="presParOf" srcId="{333A1088-737F-45CB-B68E-254E46348037}" destId="{E6BA7DEB-EE5F-4567-99F1-72BA04B66344}" srcOrd="10" destOrd="0" presId="urn:microsoft.com/office/officeart/2005/8/layout/target3"/>
    <dgm:cxn modelId="{E3B81E56-D946-4413-9FAB-20F76E17D346}" type="presParOf" srcId="{333A1088-737F-45CB-B68E-254E46348037}" destId="{AC9C00B9-F668-4AAA-97D2-E8633C1E44F4}" srcOrd="11" destOrd="0" presId="urn:microsoft.com/office/officeart/2005/8/layout/target3"/>
    <dgm:cxn modelId="{AA454254-9DDB-42BB-8727-C76559250CB4}" type="presParOf" srcId="{333A1088-737F-45CB-B68E-254E46348037}" destId="{AED2198E-93D5-4001-81B4-73124B309672}" srcOrd="12" destOrd="0" presId="urn:microsoft.com/office/officeart/2005/8/layout/target3"/>
    <dgm:cxn modelId="{74C0552B-8FA0-401C-BEC5-0FEF4A068C7C}" type="presParOf" srcId="{333A1088-737F-45CB-B68E-254E46348037}" destId="{2BE915AB-18AA-4053-B92C-3BFC9ED204BB}" srcOrd="13" destOrd="0" presId="urn:microsoft.com/office/officeart/2005/8/layout/target3"/>
    <dgm:cxn modelId="{8C81A5C6-3AAB-4952-BC57-C34516A70C96}" type="presParOf" srcId="{333A1088-737F-45CB-B68E-254E46348037}" destId="{6BB5E863-4638-4E1D-BFDE-399D028AC4ED}" srcOrd="14" destOrd="0" presId="urn:microsoft.com/office/officeart/2005/8/layout/target3"/>
    <dgm:cxn modelId="{C8E38BAD-184A-4E51-82BF-E90F48C2A1C6}" type="presParOf" srcId="{333A1088-737F-45CB-B68E-254E46348037}" destId="{CBEFF46D-857D-4AE4-927D-763B0BE912C8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Příbor, Dukelská 1346,příspěvková </a:t>
          </a:r>
          <a:r>
            <a:rPr lang="cs-CZ" sz="2000" kern="1200" dirty="0" err="1" smtClean="0"/>
            <a:t>org</a:t>
          </a:r>
          <a:r>
            <a:rPr lang="cs-CZ" sz="2000" kern="1200" dirty="0" smtClean="0"/>
            <a:t>.</a:t>
          </a:r>
          <a:endParaRPr lang="cs-CZ" sz="2000" kern="1200" dirty="0"/>
        </a:p>
      </dsp:txBody>
      <dsp:txXfrm>
        <a:off x="1258000" y="0"/>
        <a:ext cx="6498543" cy="541389"/>
      </dsp:txXfrm>
    </dsp:sp>
    <dsp:sp modelId="{A52A0455-90FF-4808-ABD0-F02540D31D5A}">
      <dsp:nvSpPr>
        <dsp:cNvPr id="0" name=""/>
        <dsp:cNvSpPr/>
      </dsp:nvSpPr>
      <dsp:spPr>
        <a:xfrm>
          <a:off x="334387" y="541389"/>
          <a:ext cx="1878939" cy="187893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541389"/>
          <a:ext cx="6498543" cy="18789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Ivana </a:t>
          </a:r>
          <a:r>
            <a:rPr lang="cs-CZ" sz="2000" kern="1200" dirty="0" err="1" smtClean="0"/>
            <a:t>Klaudová</a:t>
          </a: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VYTVOŘENO: 4. 4. 2012</a:t>
          </a:r>
          <a:endParaRPr lang="cs-CZ" sz="2000" kern="1200" dirty="0"/>
        </a:p>
      </dsp:txBody>
      <dsp:txXfrm>
        <a:off x="1273857" y="541389"/>
        <a:ext cx="6498543" cy="541389"/>
      </dsp:txXfrm>
    </dsp:sp>
    <dsp:sp modelId="{313FC574-E1CD-4FB4-B054-0B805CE0447D}">
      <dsp:nvSpPr>
        <dsp:cNvPr id="0" name=""/>
        <dsp:cNvSpPr/>
      </dsp:nvSpPr>
      <dsp:spPr>
        <a:xfrm>
          <a:off x="668774" y="1082778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1082778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VY_12_Český jazyk_12, Párové souhlásky, ZŠ praktická, 5.r. -</a:t>
          </a:r>
          <a:r>
            <a:rPr lang="cs-CZ" sz="2000" kern="1200" dirty="0" smtClean="0"/>
            <a:t>TEMA: Procvičování pravopisu</a:t>
          </a:r>
          <a:endParaRPr lang="cs-CZ" sz="2000" kern="1200" dirty="0"/>
        </a:p>
      </dsp:txBody>
      <dsp:txXfrm>
        <a:off x="1273857" y="1082778"/>
        <a:ext cx="6498543" cy="541389"/>
      </dsp:txXfrm>
    </dsp:sp>
    <dsp:sp modelId="{E6BA7DEB-EE5F-4567-99F1-72BA04B66344}">
      <dsp:nvSpPr>
        <dsp:cNvPr id="0" name=""/>
        <dsp:cNvSpPr/>
      </dsp:nvSpPr>
      <dsp:spPr>
        <a:xfrm>
          <a:off x="1003162" y="1624167"/>
          <a:ext cx="541389" cy="54138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9C00B9-F668-4AAA-97D2-E8633C1E44F4}">
      <dsp:nvSpPr>
        <dsp:cNvPr id="0" name=""/>
        <dsp:cNvSpPr/>
      </dsp:nvSpPr>
      <dsp:spPr>
        <a:xfrm>
          <a:off x="1273857" y="1624167"/>
          <a:ext cx="6498543" cy="54138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 1. 07 /1.4.00/21.1737 </a:t>
          </a:r>
          <a:endParaRPr lang="cs-CZ" sz="2000" kern="1200" dirty="0"/>
        </a:p>
      </dsp:txBody>
      <dsp:txXfrm>
        <a:off x="1273857" y="1624167"/>
        <a:ext cx="6498543" cy="541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FC6A9-1A49-41F8-8109-6C80FCB84FEC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C0FE6F-F2D5-410F-90CE-4D23FC832A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5700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C0FE6F-F2D5-410F-90CE-4D23FC832A0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937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4FE5-17CD-4B98-A002-08E5070C9B1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C94A-D045-441A-9B5F-C23A78A473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9357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4FE5-17CD-4B98-A002-08E5070C9B1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C94A-D045-441A-9B5F-C23A78A473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396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4FE5-17CD-4B98-A002-08E5070C9B1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C94A-D045-441A-9B5F-C23A78A473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945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4FE5-17CD-4B98-A002-08E5070C9B1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C94A-D045-441A-9B5F-C23A78A473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755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4FE5-17CD-4B98-A002-08E5070C9B1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C94A-D045-441A-9B5F-C23A78A473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902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4FE5-17CD-4B98-A002-08E5070C9B1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C94A-D045-441A-9B5F-C23A78A473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7429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4FE5-17CD-4B98-A002-08E5070C9B1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C94A-D045-441A-9B5F-C23A78A473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4769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4FE5-17CD-4B98-A002-08E5070C9B1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C94A-D045-441A-9B5F-C23A78A473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9179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4FE5-17CD-4B98-A002-08E5070C9B1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C94A-D045-441A-9B5F-C23A78A473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21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4FE5-17CD-4B98-A002-08E5070C9B1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C94A-D045-441A-9B5F-C23A78A473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9222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44FE5-17CD-4B98-A002-08E5070C9B1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C94A-D045-441A-9B5F-C23A78A473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601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44FE5-17CD-4B98-A002-08E5070C9B12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2C94A-D045-441A-9B5F-C23A78A473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1726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wmf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66711922"/>
              </p:ext>
            </p:extLst>
          </p:nvPr>
        </p:nvGraphicFramePr>
        <p:xfrm>
          <a:off x="685800" y="988718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960" y="4823818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24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Procvičování </a:t>
            </a:r>
            <a:r>
              <a:rPr lang="cs-CZ" dirty="0" smtClean="0"/>
              <a:t>psaní všech </a:t>
            </a:r>
            <a:r>
              <a:rPr lang="cs-CZ" dirty="0"/>
              <a:t>párových souhlásek na konci a uvnitř slov. </a:t>
            </a:r>
            <a:r>
              <a:rPr lang="cs-CZ" dirty="0" smtClean="0"/>
              <a:t>Čtení </a:t>
            </a:r>
            <a:r>
              <a:rPr lang="cs-CZ" dirty="0"/>
              <a:t>textu a vyhledávání slov, která obsahují </a:t>
            </a:r>
            <a:r>
              <a:rPr lang="cs-CZ" dirty="0" smtClean="0"/>
              <a:t>tyto souhlásky. Rozvíjení čtení s porozuměním při vyhledávání slov, která do textu nepatří.</a:t>
            </a:r>
          </a:p>
          <a:p>
            <a:pPr marL="0" indent="0">
              <a:buNone/>
            </a:pPr>
            <a:r>
              <a:rPr lang="cs-CZ" dirty="0" smtClean="0"/>
              <a:t>Při </a:t>
            </a:r>
            <a:r>
              <a:rPr lang="cs-CZ" dirty="0"/>
              <a:t>pilotáži byl procvičen pravopis </a:t>
            </a:r>
            <a:r>
              <a:rPr lang="cs-CZ" dirty="0" smtClean="0"/>
              <a:t>párových souhlásek a </a:t>
            </a:r>
            <a:r>
              <a:rPr lang="cs-CZ" dirty="0"/>
              <a:t>na závěr byl využit poslední </a:t>
            </a:r>
            <a:r>
              <a:rPr lang="cs-CZ" dirty="0" err="1"/>
              <a:t>slide</a:t>
            </a:r>
            <a:r>
              <a:rPr lang="cs-CZ" dirty="0"/>
              <a:t> jako pracovní list, kde žáci samostatně doplňovali </a:t>
            </a:r>
            <a:r>
              <a:rPr lang="cs-CZ" dirty="0" smtClean="0"/>
              <a:t>slova </a:t>
            </a:r>
            <a:r>
              <a:rPr lang="cs-CZ" smtClean="0"/>
              <a:t>do vět.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432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cs-CZ" sz="3200" dirty="0"/>
              <a:t>Vypiš z úryvku z knihy „Rumcajs“ slova, která tam nepatří a dozvíš se, co tě dnes čeká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pPr marL="0" indent="0">
              <a:buNone/>
            </a:pPr>
            <a:r>
              <a:rPr lang="cs-CZ" dirty="0"/>
              <a:t>V Jičíně procvičování pracoval švec  Rumcajs a takové pravopisu bylo jeho ševcovské vyznání: „Dobrá bota nesmí všech být těsná, aby si v ní malíček nepřipadal párových jako přiskřípnutá dušička. Ale taky ne moc veliká, aby si v ní ten malíček nepřipadal souhlásek ztracený.“</a:t>
            </a:r>
          </a:p>
          <a:p>
            <a:pPr marL="0" indent="0">
              <a:buNone/>
            </a:pPr>
            <a:r>
              <a:rPr lang="cs-CZ" dirty="0"/>
              <a:t>_______________________________________</a:t>
            </a:r>
          </a:p>
          <a:p>
            <a:pPr marL="0" indent="0">
              <a:buNone/>
            </a:pPr>
            <a:r>
              <a:rPr lang="cs-CZ" dirty="0"/>
              <a:t>_______________________________________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0999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Pojmenuj a správně napiš</a:t>
            </a:r>
            <a:endParaRPr lang="cs-CZ" dirty="0"/>
          </a:p>
        </p:txBody>
      </p:sp>
      <p:pic>
        <p:nvPicPr>
          <p:cNvPr id="1026" name="Picture 2" descr="C:\Users\PC-08MK\AppData\Local\Microsoft\Windows\Temporary Internet Files\Content.IE5\AM1I8PN9\MP900403841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229" y="1422229"/>
            <a:ext cx="1584176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-08MK\AppData\Local\Microsoft\Windows\Temporary Internet Files\Content.IE5\K0O7W0UI\MP9004066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11110"/>
            <a:ext cx="1584176" cy="1311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-08MK\AppData\Local\Microsoft\Windows\Temporary Internet Files\Content.IE5\DE4CGPLA\MP90040318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12977"/>
            <a:ext cx="1584176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-08MK\AppData\Local\Microsoft\Windows\Temporary Internet Files\Content.IE5\K0O7W0UI\MP90018071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028" y="1411111"/>
            <a:ext cx="1656184" cy="131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-08MK\AppData\Local\Microsoft\Windows\Temporary Internet Files\Content.IE5\DE4CGPLA\MC90032953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12976"/>
            <a:ext cx="165618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C-08MK\AppData\Local\Microsoft\Windows\Temporary Internet Files\Content.IE5\K0O7W0UI\MP90042789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11004"/>
            <a:ext cx="1584176" cy="131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C-08MK\AppData\Local\Microsoft\Windows\Temporary Internet Files\Content.IE5\DE4CGPLA\MP900180518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12976"/>
            <a:ext cx="1584176" cy="1296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C-08MK\AppData\Local\Microsoft\Windows\Temporary Internet Files\Content.IE5\S7687CZ2\MC90010926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7100" y="3212977"/>
            <a:ext cx="1761364" cy="1296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C-08MK\AppData\Local\Microsoft\Windows\Temporary Internet Files\Content.IE5\DE4CGPLA\MP900180394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085184"/>
            <a:ext cx="1656184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C-08MK\AppData\Local\Microsoft\Windows\Temporary Internet Files\Content.IE5\DE4CGPLA\MP900444808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072" y="5085184"/>
            <a:ext cx="158687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PC-08MK\AppData\Local\Microsoft\Windows\Temporary Internet Files\Content.IE5\S7687CZ2\MP900431807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085184"/>
            <a:ext cx="158417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PC-08MK\AppData\Local\Microsoft\Windows\Temporary Internet Files\Content.IE5\DE4CGPLA\MC900332380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7100" y="5085185"/>
            <a:ext cx="1761364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323528" y="3068960"/>
            <a:ext cx="83043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23528" y="4941168"/>
            <a:ext cx="83043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23528" y="6741368"/>
            <a:ext cx="84249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740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cs-CZ" sz="4000" dirty="0" smtClean="0"/>
              <a:t>Doplň správné písmeno a spoj čarou, co k sobě patří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Průhle</a:t>
            </a:r>
            <a:r>
              <a:rPr lang="cs-CZ" dirty="0" smtClean="0"/>
              <a:t>__</a:t>
            </a:r>
            <a:r>
              <a:rPr lang="cs-CZ" dirty="0" err="1" smtClean="0"/>
              <a:t>né</a:t>
            </a:r>
            <a:r>
              <a:rPr lang="cs-CZ" dirty="0" smtClean="0"/>
              <a:t>                                    porcelán</a:t>
            </a:r>
          </a:p>
          <a:p>
            <a:pPr marL="0" indent="0">
              <a:buNone/>
            </a:pPr>
            <a:r>
              <a:rPr lang="cs-CZ" dirty="0" err="1" smtClean="0"/>
              <a:t>Hla</a:t>
            </a:r>
            <a:r>
              <a:rPr lang="cs-CZ" dirty="0" smtClean="0"/>
              <a:t>__</a:t>
            </a:r>
            <a:r>
              <a:rPr lang="cs-CZ" dirty="0" err="1" smtClean="0"/>
              <a:t>ká</a:t>
            </a:r>
            <a:r>
              <a:rPr lang="cs-CZ" dirty="0" smtClean="0"/>
              <a:t>                                          ulička</a:t>
            </a:r>
          </a:p>
          <a:p>
            <a:pPr marL="0" indent="0">
              <a:buNone/>
            </a:pPr>
            <a:r>
              <a:rPr lang="cs-CZ" dirty="0" smtClean="0"/>
              <a:t>He__</a:t>
            </a:r>
            <a:r>
              <a:rPr lang="cs-CZ" dirty="0" err="1" smtClean="0"/>
              <a:t>ký</a:t>
            </a:r>
            <a:r>
              <a:rPr lang="cs-CZ" dirty="0" smtClean="0"/>
              <a:t>                                           úkol</a:t>
            </a:r>
          </a:p>
          <a:p>
            <a:pPr marL="0" indent="0">
              <a:buNone/>
            </a:pPr>
            <a:r>
              <a:rPr lang="cs-CZ" dirty="0" smtClean="0"/>
              <a:t>He__</a:t>
            </a:r>
            <a:r>
              <a:rPr lang="cs-CZ" dirty="0" err="1" smtClean="0"/>
              <a:t>ká</a:t>
            </a:r>
            <a:r>
              <a:rPr lang="cs-CZ" dirty="0" smtClean="0"/>
              <a:t>                                           sklo</a:t>
            </a:r>
          </a:p>
          <a:p>
            <a:pPr marL="0" indent="0">
              <a:buNone/>
            </a:pPr>
            <a:r>
              <a:rPr lang="cs-CZ" dirty="0" smtClean="0"/>
              <a:t>Ú__</a:t>
            </a:r>
            <a:r>
              <a:rPr lang="cs-CZ" dirty="0" err="1" smtClean="0"/>
              <a:t>ká</a:t>
            </a:r>
            <a:r>
              <a:rPr lang="cs-CZ" dirty="0" smtClean="0"/>
              <a:t>                                             mouka</a:t>
            </a:r>
          </a:p>
          <a:p>
            <a:pPr marL="0" indent="0">
              <a:buNone/>
            </a:pPr>
            <a:r>
              <a:rPr lang="cs-CZ" dirty="0" smtClean="0"/>
              <a:t>Kře__</a:t>
            </a:r>
            <a:r>
              <a:rPr lang="cs-CZ" dirty="0" err="1" smtClean="0"/>
              <a:t>ký</a:t>
            </a:r>
            <a:r>
              <a:rPr lang="cs-CZ" dirty="0" smtClean="0"/>
              <a:t>                                          srst</a:t>
            </a:r>
          </a:p>
          <a:p>
            <a:pPr marL="0" indent="0">
              <a:buNone/>
            </a:pPr>
            <a:r>
              <a:rPr lang="cs-CZ" dirty="0" err="1" smtClean="0"/>
              <a:t>Le</a:t>
            </a:r>
            <a:r>
              <a:rPr lang="cs-CZ" dirty="0" smtClean="0"/>
              <a:t>__</a:t>
            </a:r>
            <a:r>
              <a:rPr lang="cs-CZ" dirty="0" err="1" smtClean="0"/>
              <a:t>ký</a:t>
            </a:r>
            <a:r>
              <a:rPr lang="cs-CZ" dirty="0" smtClean="0"/>
              <a:t>                                            obrázek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762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Co nám slouží ? Přiřaď obrázek a správně napiš.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dirty="0" smtClean="0"/>
              <a:t>Na obvazování</a:t>
            </a:r>
          </a:p>
          <a:p>
            <a:pPr marL="0" indent="0">
              <a:buNone/>
            </a:pPr>
            <a:r>
              <a:rPr lang="cs-CZ" sz="3600" dirty="0" smtClean="0"/>
              <a:t>K zalévání</a:t>
            </a:r>
          </a:p>
          <a:p>
            <a:pPr marL="0" indent="0">
              <a:buNone/>
            </a:pPr>
            <a:r>
              <a:rPr lang="cs-CZ" sz="3600" dirty="0" smtClean="0"/>
              <a:t>Na krájení</a:t>
            </a:r>
          </a:p>
          <a:p>
            <a:pPr marL="0" indent="0">
              <a:buNone/>
            </a:pPr>
            <a:r>
              <a:rPr lang="cs-CZ" sz="3600" dirty="0" smtClean="0"/>
              <a:t>Ke stříhání</a:t>
            </a:r>
          </a:p>
          <a:p>
            <a:pPr marL="0" indent="0">
              <a:buNone/>
            </a:pPr>
            <a:r>
              <a:rPr lang="cs-CZ" sz="3600" dirty="0" smtClean="0"/>
              <a:t>Na psaní</a:t>
            </a:r>
          </a:p>
          <a:p>
            <a:pPr marL="0" indent="0">
              <a:buNone/>
            </a:pPr>
            <a:r>
              <a:rPr lang="cs-CZ" sz="3600" dirty="0"/>
              <a:t>Ke  </a:t>
            </a:r>
            <a:r>
              <a:rPr lang="cs-CZ" sz="3600" dirty="0" smtClean="0"/>
              <a:t>svícení</a:t>
            </a:r>
          </a:p>
          <a:p>
            <a:pPr marL="0" indent="0">
              <a:buNone/>
            </a:pPr>
            <a:r>
              <a:rPr lang="cs-CZ" sz="3600" dirty="0" smtClean="0"/>
              <a:t>Na zavazování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PC-08MK\AppData\Local\Microsoft\Windows\Temporary Internet Files\Content.IE5\AM1I8PN9\MP900321160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869160"/>
            <a:ext cx="1080120" cy="822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C-08MK\AppData\Local\Microsoft\Windows\Temporary Internet Files\Content.IE5\S7687CZ2\MP90040535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725144"/>
            <a:ext cx="1368152" cy="989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C-08MK\AppData\Local\Microsoft\Windows\Temporary Internet Files\Content.IE5\DE4CGPLA\MP90034171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456" y="3573016"/>
            <a:ext cx="1304544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C-08MK\AppData\Local\Microsoft\Windows\Temporary Internet Files\Content.IE5\AM1I8PN9\MP900175484[2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209800"/>
            <a:ext cx="108012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C-08MK\AppData\Local\Microsoft\Windows\Temporary Internet Files\Content.IE5\K0O7W0UI\MP90017536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200656"/>
            <a:ext cx="1440160" cy="1012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C-08MK\AppData\Local\Microsoft\Windows\Temporary Internet Files\Content.IE5\S7687CZ2\MP900399169[2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280" y="3212976"/>
            <a:ext cx="1544216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Litebulb"/>
          <p:cNvSpPr>
            <a:spLocks noEditPoints="1" noChangeArrowheads="1"/>
          </p:cNvSpPr>
          <p:nvPr/>
        </p:nvSpPr>
        <p:spPr bwMode="auto">
          <a:xfrm>
            <a:off x="7145630" y="1453715"/>
            <a:ext cx="1026770" cy="1111189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7782 h 21600"/>
              <a:gd name="T4" fmla="*/ 0 w 21600"/>
              <a:gd name="T5" fmla="*/ 7782 h 21600"/>
              <a:gd name="T6" fmla="*/ 10800 w 21600"/>
              <a:gd name="T7" fmla="*/ 21600 h 21600"/>
              <a:gd name="T8" fmla="*/ 3556 w 21600"/>
              <a:gd name="T9" fmla="*/ 2188 h 21600"/>
              <a:gd name="T10" fmla="*/ 18277 w 21600"/>
              <a:gd name="T11" fmla="*/ 9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rgbClr val="FFFFCC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37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Doplň neúplná slova a </a:t>
            </a:r>
            <a:r>
              <a:rPr lang="cs-CZ" dirty="0" err="1" smtClean="0"/>
              <a:t>přiřad´do</a:t>
            </a:r>
            <a:r>
              <a:rPr lang="cs-CZ" dirty="0" smtClean="0"/>
              <a:t> vět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Na stráži v táboře stojí_________.         </a:t>
            </a:r>
            <a:r>
              <a:rPr lang="cs-CZ" dirty="0" err="1" smtClean="0"/>
              <a:t>hří_ky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Družstvo nasbíralo _________ dříví.      </a:t>
            </a:r>
            <a:r>
              <a:rPr lang="cs-CZ" dirty="0" err="1" smtClean="0"/>
              <a:t>ří_ky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Dnes budou mít výborný ________.      </a:t>
            </a:r>
            <a:r>
              <a:rPr lang="cs-CZ" dirty="0" err="1" smtClean="0"/>
              <a:t>borů_ky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Kuchaři připravují smažené_______.     </a:t>
            </a:r>
            <a:r>
              <a:rPr lang="cs-CZ" dirty="0" err="1"/>
              <a:t>v</a:t>
            </a:r>
            <a:r>
              <a:rPr lang="cs-CZ" dirty="0" err="1" smtClean="0"/>
              <a:t>ychá_ku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Potom všichni půjdou na _________.    </a:t>
            </a:r>
            <a:r>
              <a:rPr lang="cs-CZ" dirty="0" err="1"/>
              <a:t>h</a:t>
            </a:r>
            <a:r>
              <a:rPr lang="cs-CZ" dirty="0" err="1" smtClean="0"/>
              <a:t>lí_ka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 lese nasbírají _________ a _______.  </a:t>
            </a:r>
            <a:r>
              <a:rPr lang="cs-CZ" dirty="0"/>
              <a:t>o</a:t>
            </a:r>
            <a:r>
              <a:rPr lang="cs-CZ" dirty="0" smtClean="0"/>
              <a:t>bě_</a:t>
            </a:r>
            <a:endParaRPr lang="cs-CZ" dirty="0"/>
          </a:p>
        </p:txBody>
      </p:sp>
      <p:cxnSp>
        <p:nvCxnSpPr>
          <p:cNvPr id="13" name="Přímá spojnice 12"/>
          <p:cNvCxnSpPr/>
          <p:nvPr/>
        </p:nvCxnSpPr>
        <p:spPr>
          <a:xfrm flipH="1" flipV="1">
            <a:off x="6876256" y="1556792"/>
            <a:ext cx="72008" cy="36724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748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a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AutoNum type="arabicPeriod"/>
            </a:pPr>
            <a:r>
              <a:rPr lang="cs-CZ" sz="1800" dirty="0" smtClean="0"/>
              <a:t>ČTVRTEK</a:t>
            </a:r>
            <a:r>
              <a:rPr lang="cs-CZ" sz="1800" dirty="0"/>
              <a:t>, Václav. </a:t>
            </a:r>
            <a:r>
              <a:rPr lang="cs-CZ" sz="1800" i="1" dirty="0"/>
              <a:t>Rumcajs</a:t>
            </a:r>
            <a:r>
              <a:rPr lang="cs-CZ" sz="1800" dirty="0"/>
              <a:t>. 2. Praha : Albatros, 1972. Jak se švec Rumcajs stal loupežníkem, s. 7</a:t>
            </a:r>
            <a:r>
              <a:rPr lang="cs-CZ" sz="1800" dirty="0" smtClean="0"/>
              <a:t>.</a:t>
            </a:r>
          </a:p>
          <a:p>
            <a:pPr>
              <a:buAutoNum type="arabicPeriod"/>
            </a:pPr>
            <a:r>
              <a:rPr lang="cs-CZ" sz="1800" dirty="0"/>
              <a:t>ROZMARYNOVÁ, Marta. </a:t>
            </a:r>
            <a:r>
              <a:rPr lang="cs-CZ" sz="1800" i="1" dirty="0"/>
              <a:t>Český jazyk 6</a:t>
            </a:r>
            <a:r>
              <a:rPr lang="cs-CZ" sz="1800" dirty="0"/>
              <a:t>: </a:t>
            </a:r>
            <a:r>
              <a:rPr lang="cs-CZ" sz="1800" i="1" dirty="0"/>
              <a:t>Pracovní sešit</a:t>
            </a:r>
            <a:r>
              <a:rPr lang="cs-CZ" sz="1800" dirty="0"/>
              <a:t>. 5. vyd. Praha: Septima. </a:t>
            </a:r>
            <a:r>
              <a:rPr lang="cs-CZ" sz="1800"/>
              <a:t>ISBN 80-7216-218-7. 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Obrázky:</a:t>
            </a:r>
          </a:p>
          <a:p>
            <a:pPr marL="0" indent="0">
              <a:buNone/>
            </a:pPr>
            <a:r>
              <a:rPr lang="cs-CZ" sz="1800" dirty="0" smtClean="0"/>
              <a:t>klipart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53859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310</Words>
  <Application>Microsoft Office PowerPoint</Application>
  <PresentationFormat>Předvádění na obrazovce (4:3)</PresentationFormat>
  <Paragraphs>42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Vypiš z úryvku z knihy „Rumcajs“ slova, která tam nepatří a dozvíš se, co tě dnes čeká</vt:lpstr>
      <vt:lpstr>Pojmenuj a správně napiš</vt:lpstr>
      <vt:lpstr>Doplň správné písmeno a spoj čarou, co k sobě patří</vt:lpstr>
      <vt:lpstr>Co nám slouží ? Přiřaď obrázek a správně napiš.</vt:lpstr>
      <vt:lpstr>Doplň neúplná slova a přiřad´do vět</vt:lpstr>
      <vt:lpstr>Citace a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PC-08MK</dc:creator>
  <cp:lastModifiedBy>PC-08M7</cp:lastModifiedBy>
  <cp:revision>18</cp:revision>
  <dcterms:created xsi:type="dcterms:W3CDTF">2011-12-08T15:56:20Z</dcterms:created>
  <dcterms:modified xsi:type="dcterms:W3CDTF">2013-06-01T16:10:55Z</dcterms:modified>
</cp:coreProperties>
</file>