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VY_12_Český jazyk_14, Vyjmenovaná slova po b, ZŠ praktická, 5.r.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Příbor, Dukelská 1346,příspěvková </a:t>
          </a:r>
          <a:r>
            <a:rPr lang="cs-CZ" sz="2000" dirty="0" err="1" smtClean="0"/>
            <a:t>org</a:t>
          </a:r>
          <a:r>
            <a:rPr lang="cs-CZ" sz="2000" dirty="0" smtClean="0"/>
            <a:t>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Ivana </a:t>
          </a:r>
          <a:r>
            <a:rPr lang="cs-CZ" sz="2000" dirty="0" err="1" smtClean="0"/>
            <a:t>Klaudová</a:t>
          </a:r>
          <a:endParaRPr lang="cs-CZ" sz="2000" dirty="0" smtClean="0"/>
        </a:p>
        <a:p>
          <a:pPr algn="l" rtl="0"/>
          <a:r>
            <a:rPr lang="cs-CZ" sz="2000" dirty="0" smtClean="0"/>
            <a:t>VYTVOŘENO: 17. 4. 2012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 1. 07 /1.4.00/21.1737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77B29215-00AC-40E1-8D9F-B9D0111E4321}" type="pres">
      <dgm:prSet presAssocID="{4C35D32F-0EAB-4CD7-82EE-45574DC2A586}" presName="vertSpace4" presStyleLbl="node1" presStyleIdx="2" presStyleCnt="4"/>
      <dgm:spPr/>
    </dgm:pt>
    <dgm:pt modelId="{E6BA7DEB-EE5F-4567-99F1-72BA04B66344}" type="pres">
      <dgm:prSet presAssocID="{4C35D32F-0EAB-4CD7-82EE-45574DC2A586}" presName="circle4" presStyleLbl="node1" presStyleIdx="3" presStyleCnt="4"/>
      <dgm:spPr/>
    </dgm:pt>
    <dgm:pt modelId="{AC9C00B9-F668-4AAA-97D2-E8633C1E44F4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EFF46D-857D-4AE4-927D-763B0BE912C8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A8430-04BF-45F4-A865-7ABCE1FC9DB7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3AA134A0-DD6C-4B5E-9052-2590AB7C9805}" type="presOf" srcId="{4C35D32F-0EAB-4CD7-82EE-45574DC2A586}" destId="{AC9C00B9-F668-4AAA-97D2-E8633C1E44F4}" srcOrd="0" destOrd="0" presId="urn:microsoft.com/office/officeart/2005/8/layout/target3"/>
    <dgm:cxn modelId="{43713FBF-07C9-4AC0-82EA-CF2CC8D32F2C}" type="presOf" srcId="{4C35D32F-0EAB-4CD7-82EE-45574DC2A586}" destId="{CBEFF46D-857D-4AE4-927D-763B0BE912C8}" srcOrd="1" destOrd="0" presId="urn:microsoft.com/office/officeart/2005/8/layout/target3"/>
    <dgm:cxn modelId="{EC4487BE-F62C-40FD-B365-21D885EE6C0E}" type="presOf" srcId="{B651F6E3-6281-48DB-9319-2AEAFDAE7572}" destId="{6BB5E863-4638-4E1D-BFDE-399D028AC4ED}" srcOrd="1" destOrd="0" presId="urn:microsoft.com/office/officeart/2005/8/layout/target3"/>
    <dgm:cxn modelId="{370B8C63-7C8A-42AA-9680-483CBB39E231}" type="presOf" srcId="{B651F6E3-6281-48DB-9319-2AEAFDAE7572}" destId="{619D679B-A015-4ECF-8348-D1034C574F40}" srcOrd="0" destOrd="0" presId="urn:microsoft.com/office/officeart/2005/8/layout/target3"/>
    <dgm:cxn modelId="{3B270D6E-96E6-4A84-B83E-FC5B99B72333}" type="presOf" srcId="{D1B46980-6531-4606-95E6-44980827E919}" destId="{6140AFEC-043D-4C43-A2F9-D0F5331DF3A3}" srcOrd="0" destOrd="0" presId="urn:microsoft.com/office/officeart/2005/8/layout/target3"/>
    <dgm:cxn modelId="{3CA27EF4-64EB-4435-9815-4C4860B6A2ED}" type="presOf" srcId="{757F3AB3-0718-4624-B441-E567A8F0AB56}" destId="{333A1088-737F-45CB-B68E-254E46348037}" srcOrd="0" destOrd="0" presId="urn:microsoft.com/office/officeart/2005/8/layout/target3"/>
    <dgm:cxn modelId="{9CEB977F-176C-449A-B327-111299897D95}" type="presOf" srcId="{D1B46980-6531-4606-95E6-44980827E919}" destId="{2BE915AB-18AA-4053-B92C-3BFC9ED204BB}" srcOrd="1" destOrd="0" presId="urn:microsoft.com/office/officeart/2005/8/layout/target3"/>
    <dgm:cxn modelId="{D57A4F76-ED27-4016-BA70-518D78109A59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43DA7FB-9C60-4592-BC83-4E5B5093F878}" type="presParOf" srcId="{333A1088-737F-45CB-B68E-254E46348037}" destId="{F5ABB229-8D3B-4694-996A-96F23CF14429}" srcOrd="0" destOrd="0" presId="urn:microsoft.com/office/officeart/2005/8/layout/target3"/>
    <dgm:cxn modelId="{293A070A-7C30-4840-862F-1687A37B7694}" type="presParOf" srcId="{333A1088-737F-45CB-B68E-254E46348037}" destId="{F41139FD-01EE-4571-8B17-4FB00FC51163}" srcOrd="1" destOrd="0" presId="urn:microsoft.com/office/officeart/2005/8/layout/target3"/>
    <dgm:cxn modelId="{29D6BA2C-9A76-48AB-89A1-22606FE94D81}" type="presParOf" srcId="{333A1088-737F-45CB-B68E-254E46348037}" destId="{D005CE8C-CC26-4C3E-AC11-E15060ECD759}" srcOrd="2" destOrd="0" presId="urn:microsoft.com/office/officeart/2005/8/layout/target3"/>
    <dgm:cxn modelId="{08D877BE-FD9D-408F-A5CE-F5AB6ED84D4B}" type="presParOf" srcId="{333A1088-737F-45CB-B68E-254E46348037}" destId="{2C702D82-9B77-49B7-9568-BB8EB47C3372}" srcOrd="3" destOrd="0" presId="urn:microsoft.com/office/officeart/2005/8/layout/target3"/>
    <dgm:cxn modelId="{F25FB796-C2AF-43AA-9991-F64D5980A0E0}" type="presParOf" srcId="{333A1088-737F-45CB-B68E-254E46348037}" destId="{A52A0455-90FF-4808-ABD0-F02540D31D5A}" srcOrd="4" destOrd="0" presId="urn:microsoft.com/office/officeart/2005/8/layout/target3"/>
    <dgm:cxn modelId="{5A16E2B7-7DDD-41F9-AD56-38FD5A825A47}" type="presParOf" srcId="{333A1088-737F-45CB-B68E-254E46348037}" destId="{6140AFEC-043D-4C43-A2F9-D0F5331DF3A3}" srcOrd="5" destOrd="0" presId="urn:microsoft.com/office/officeart/2005/8/layout/target3"/>
    <dgm:cxn modelId="{B8C65B0F-5AD2-4030-AE38-2ED738FEA0D8}" type="presParOf" srcId="{333A1088-737F-45CB-B68E-254E46348037}" destId="{9358AC05-5D7D-4327-9F80-1AD486AEA664}" srcOrd="6" destOrd="0" presId="urn:microsoft.com/office/officeart/2005/8/layout/target3"/>
    <dgm:cxn modelId="{BC29DB21-356A-4F23-B17C-3437D838D7CD}" type="presParOf" srcId="{333A1088-737F-45CB-B68E-254E46348037}" destId="{313FC574-E1CD-4FB4-B054-0B805CE0447D}" srcOrd="7" destOrd="0" presId="urn:microsoft.com/office/officeart/2005/8/layout/target3"/>
    <dgm:cxn modelId="{48664520-B8CD-4606-BEDE-06E3CB4D0E9F}" type="presParOf" srcId="{333A1088-737F-45CB-B68E-254E46348037}" destId="{619D679B-A015-4ECF-8348-D1034C574F40}" srcOrd="8" destOrd="0" presId="urn:microsoft.com/office/officeart/2005/8/layout/target3"/>
    <dgm:cxn modelId="{89447CBD-0205-4F53-A309-714BC8A0C2E3}" type="presParOf" srcId="{333A1088-737F-45CB-B68E-254E46348037}" destId="{77B29215-00AC-40E1-8D9F-B9D0111E4321}" srcOrd="9" destOrd="0" presId="urn:microsoft.com/office/officeart/2005/8/layout/target3"/>
    <dgm:cxn modelId="{E76A704A-D451-4B80-99C7-7CF56472D8B2}" type="presParOf" srcId="{333A1088-737F-45CB-B68E-254E46348037}" destId="{E6BA7DEB-EE5F-4567-99F1-72BA04B66344}" srcOrd="10" destOrd="0" presId="urn:microsoft.com/office/officeart/2005/8/layout/target3"/>
    <dgm:cxn modelId="{A6612009-7F0E-4F56-909F-25049E0CB2D6}" type="presParOf" srcId="{333A1088-737F-45CB-B68E-254E46348037}" destId="{AC9C00B9-F668-4AAA-97D2-E8633C1E44F4}" srcOrd="11" destOrd="0" presId="urn:microsoft.com/office/officeart/2005/8/layout/target3"/>
    <dgm:cxn modelId="{088B0E4A-7E5C-4BA8-813D-CD4CE2C36822}" type="presParOf" srcId="{333A1088-737F-45CB-B68E-254E46348037}" destId="{AED2198E-93D5-4001-81B4-73124B309672}" srcOrd="12" destOrd="0" presId="urn:microsoft.com/office/officeart/2005/8/layout/target3"/>
    <dgm:cxn modelId="{B462713C-428A-4437-ACCD-3540F8021AA0}" type="presParOf" srcId="{333A1088-737F-45CB-B68E-254E46348037}" destId="{2BE915AB-18AA-4053-B92C-3BFC9ED204BB}" srcOrd="13" destOrd="0" presId="urn:microsoft.com/office/officeart/2005/8/layout/target3"/>
    <dgm:cxn modelId="{97E8089F-5519-48EC-8053-C7AF1E3DF34B}" type="presParOf" srcId="{333A1088-737F-45CB-B68E-254E46348037}" destId="{6BB5E863-4638-4E1D-BFDE-399D028AC4ED}" srcOrd="14" destOrd="0" presId="urn:microsoft.com/office/officeart/2005/8/layout/target3"/>
    <dgm:cxn modelId="{CEF26479-89CF-41E6-88FC-CFD88A7F2CFF}" type="presParOf" srcId="{333A1088-737F-45CB-B68E-254E46348037}" destId="{CBEFF46D-857D-4AE4-927D-763B0BE912C8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Příbor, Dukelská 1346,příspěvková </a:t>
          </a:r>
          <a:r>
            <a:rPr lang="cs-CZ" sz="2000" kern="1200" dirty="0" err="1" smtClean="0"/>
            <a:t>org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1258000" y="0"/>
        <a:ext cx="6498543" cy="541389"/>
      </dsp:txXfrm>
    </dsp:sp>
    <dsp:sp modelId="{A52A0455-90FF-4808-ABD0-F02540D31D5A}">
      <dsp:nvSpPr>
        <dsp:cNvPr id="0" name=""/>
        <dsp:cNvSpPr/>
      </dsp:nvSpPr>
      <dsp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541389"/>
          <a:ext cx="6498543" cy="1878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Ivana </a:t>
          </a:r>
          <a:r>
            <a:rPr lang="cs-CZ" sz="2000" kern="1200" dirty="0" err="1" smtClean="0"/>
            <a:t>Klaudová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17. 4. 2012</a:t>
          </a:r>
          <a:endParaRPr lang="cs-CZ" sz="2000" kern="1200" dirty="0"/>
        </a:p>
      </dsp:txBody>
      <dsp:txXfrm>
        <a:off x="1273857" y="541389"/>
        <a:ext cx="6498543" cy="541389"/>
      </dsp:txXfrm>
    </dsp:sp>
    <dsp:sp modelId="{313FC574-E1CD-4FB4-B054-0B805CE0447D}">
      <dsp:nvSpPr>
        <dsp:cNvPr id="0" name=""/>
        <dsp:cNvSpPr/>
      </dsp:nvSpPr>
      <dsp:spPr>
        <a:xfrm>
          <a:off x="668774" y="1082778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1082778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VY_12_Český jazyk_14, Vyjmenovaná slova po b, ZŠ praktická, 5.r. </a:t>
          </a:r>
          <a:endParaRPr lang="cs-CZ" sz="2000" kern="1200" dirty="0"/>
        </a:p>
      </dsp:txBody>
      <dsp:txXfrm>
        <a:off x="1273857" y="1082778"/>
        <a:ext cx="6498543" cy="541389"/>
      </dsp:txXfrm>
    </dsp:sp>
    <dsp:sp modelId="{E6BA7DEB-EE5F-4567-99F1-72BA04B66344}">
      <dsp:nvSpPr>
        <dsp:cNvPr id="0" name=""/>
        <dsp:cNvSpPr/>
      </dsp:nvSpPr>
      <dsp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9C00B9-F668-4AAA-97D2-E8633C1E44F4}">
      <dsp:nvSpPr>
        <dsp:cNvPr id="0" name=""/>
        <dsp:cNvSpPr/>
      </dsp:nvSpPr>
      <dsp:spPr>
        <a:xfrm>
          <a:off x="1273857" y="1624167"/>
          <a:ext cx="6498543" cy="5413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 1. 07 /1.4.00/21.1737 </a:t>
          </a:r>
          <a:endParaRPr lang="cs-CZ" sz="2000" kern="1200" dirty="0"/>
        </a:p>
      </dsp:txBody>
      <dsp:txXfrm>
        <a:off x="1273857" y="1624167"/>
        <a:ext cx="6498543" cy="541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558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2792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187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135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441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080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97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521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7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932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733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1F036-D9DD-4149-8A45-37A019852CD9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62E78-D332-4222-A56C-3A8E6F32F7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9432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48572017"/>
              </p:ext>
            </p:extLst>
          </p:nvPr>
        </p:nvGraphicFramePr>
        <p:xfrm>
          <a:off x="685800" y="988718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60" y="4823818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85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Procvičování pravopisu po  b a vyjmenovaných slov </a:t>
            </a:r>
            <a:r>
              <a:rPr lang="cs-CZ" dirty="0" smtClean="0"/>
              <a:t>po </a:t>
            </a:r>
            <a:r>
              <a:rPr lang="cs-CZ" dirty="0" smtClean="0"/>
              <a:t>b.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Tvoření slov příbuzných. Skládání </a:t>
            </a:r>
            <a:r>
              <a:rPr lang="cs-CZ" dirty="0" smtClean="0"/>
              <a:t>slov ze slabik</a:t>
            </a:r>
          </a:p>
          <a:p>
            <a:pPr marL="0" indent="0">
              <a:buNone/>
            </a:pPr>
            <a:r>
              <a:rPr lang="cs-CZ" dirty="0" smtClean="0"/>
              <a:t>Vysvětlení rozdílu </a:t>
            </a:r>
            <a:r>
              <a:rPr lang="cs-CZ" dirty="0" smtClean="0"/>
              <a:t>mezi slovy být a </a:t>
            </a:r>
            <a:r>
              <a:rPr lang="cs-CZ" dirty="0" smtClean="0"/>
              <a:t>bít.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Při pilotáži bylo p</a:t>
            </a:r>
            <a:r>
              <a:rPr lang="cs-CZ" dirty="0" smtClean="0"/>
              <a:t>rocvičeno </a:t>
            </a:r>
            <a:r>
              <a:rPr lang="cs-CZ" dirty="0" smtClean="0"/>
              <a:t>psaní i, y po </a:t>
            </a:r>
            <a:r>
              <a:rPr lang="cs-CZ" dirty="0" smtClean="0"/>
              <a:t>b</a:t>
            </a:r>
          </a:p>
          <a:p>
            <a:pPr marL="0" indent="0">
              <a:buNone/>
            </a:pPr>
            <a:r>
              <a:rPr lang="cs-CZ" dirty="0" smtClean="0"/>
              <a:t>a </a:t>
            </a:r>
            <a:r>
              <a:rPr lang="cs-CZ" dirty="0"/>
              <a:t>na závěr byl využit poslední </a:t>
            </a:r>
            <a:r>
              <a:rPr lang="cs-CZ" dirty="0" err="1"/>
              <a:t>slide</a:t>
            </a:r>
            <a:r>
              <a:rPr lang="cs-CZ" dirty="0"/>
              <a:t> jako pracovní list, kde žáci samostatně doplňovali i</a:t>
            </a:r>
            <a:r>
              <a:rPr lang="cs-CZ" dirty="0" smtClean="0"/>
              <a:t> </a:t>
            </a:r>
            <a:r>
              <a:rPr lang="cs-CZ" dirty="0"/>
              <a:t>nebo </a:t>
            </a:r>
            <a:r>
              <a:rPr lang="cs-CZ" dirty="0" smtClean="0"/>
              <a:t>y do </a:t>
            </a:r>
            <a:r>
              <a:rPr lang="cs-CZ" dirty="0"/>
              <a:t>slov.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2119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Zopakujte si vyjmenovaná slova po b a vysvětlete jejich význam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800" b="1" dirty="0" smtClean="0"/>
          </a:p>
          <a:p>
            <a:pPr marL="0" indent="0">
              <a:buNone/>
            </a:pPr>
            <a:r>
              <a:rPr lang="cs-CZ" sz="4800" b="1" dirty="0" smtClean="0"/>
              <a:t>BÝT   BYDLIT    OBYVATEL      BYT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070C0"/>
                </a:solidFill>
              </a:rPr>
              <a:t>PŘÍBYTEK   NÁBYTEK   DOBYTEK</a:t>
            </a:r>
          </a:p>
          <a:p>
            <a:pPr marL="0" indent="0">
              <a:buNone/>
            </a:pPr>
            <a:r>
              <a:rPr lang="cs-CZ" sz="4800" b="1" dirty="0" smtClean="0"/>
              <a:t>OBYČEJ       BYSTRÝ       BYLINA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070C0"/>
                </a:solidFill>
              </a:rPr>
              <a:t>KOBYLA        BÝK       PŘIBYSLAV</a:t>
            </a:r>
            <a:endParaRPr lang="cs-CZ" sz="4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00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Přesuňte slova příbuzná ke správnému vyjmenovanému slovu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dirty="0" smtClean="0"/>
              <a:t>BYDLIT</a:t>
            </a:r>
          </a:p>
          <a:p>
            <a:pPr marL="0" indent="0">
              <a:buNone/>
            </a:pPr>
            <a:r>
              <a:rPr lang="cs-CZ" sz="3200" dirty="0" smtClean="0"/>
              <a:t>BYT</a:t>
            </a:r>
          </a:p>
          <a:p>
            <a:pPr marL="0" indent="0">
              <a:buNone/>
            </a:pPr>
            <a:r>
              <a:rPr lang="cs-CZ" sz="3200" dirty="0" smtClean="0"/>
              <a:t>NÁBYTEK</a:t>
            </a:r>
          </a:p>
          <a:p>
            <a:pPr marL="0" indent="0">
              <a:buNone/>
            </a:pPr>
            <a:r>
              <a:rPr lang="cs-CZ" sz="3200" dirty="0" smtClean="0"/>
              <a:t>OBYČEJ</a:t>
            </a:r>
          </a:p>
          <a:p>
            <a:pPr marL="0" indent="0">
              <a:buNone/>
            </a:pPr>
            <a:r>
              <a:rPr lang="cs-CZ" sz="3200" dirty="0" smtClean="0"/>
              <a:t>BYSTRÝ</a:t>
            </a:r>
          </a:p>
          <a:p>
            <a:pPr marL="0" indent="0">
              <a:buNone/>
            </a:pPr>
            <a:r>
              <a:rPr lang="cs-CZ" sz="3200" dirty="0" smtClean="0"/>
              <a:t>BYLINA</a:t>
            </a:r>
          </a:p>
          <a:p>
            <a:pPr marL="0" indent="0">
              <a:buNone/>
            </a:pPr>
            <a:r>
              <a:rPr lang="cs-CZ" sz="3200" dirty="0" smtClean="0"/>
              <a:t>KOBYLA</a:t>
            </a:r>
          </a:p>
          <a:p>
            <a:pPr marL="0" indent="0">
              <a:buNone/>
            </a:pPr>
            <a:r>
              <a:rPr lang="cs-CZ" sz="3200" dirty="0" smtClean="0"/>
              <a:t>BÝK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4572000" y="3009528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bylinkový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220072" y="2323728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bystřina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686966" y="3542928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obydlí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411760" y="4047875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bydliště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975537" y="1508658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kobylka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7382335" y="2839438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bytost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4622304" y="4259529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zbytek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286872" y="4488129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nábytkářský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7494240" y="5280929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bystře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585587" y="5263983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bylinářka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2843808" y="5908073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byteček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5626701" y="5877272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bytový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2843808" y="5035383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neobyčejně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7048872" y="1955839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býčí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2627784" y="3296638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Bystřice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3059832" y="2132856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obyčejný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510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Ze slabik složte vyjmenovaná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067944" y="5626968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li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185226" y="5626968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707904" y="4255484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va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851920" y="2453680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tek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556113" y="5169768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545266" y="4921099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572000" y="4692499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4427984" y="3817640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byd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572000" y="3014789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4427984" y="1941062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588224" y="2557589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7677797" y="2606793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453839" y="4463899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čej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7524328" y="4941168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ko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084168" y="3360440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489848" y="2606080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pří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545266" y="4198640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tek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508104" y="1608553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lit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7308304" y="3665240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6948264" y="1836440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491880" y="3188684"/>
            <a:ext cx="72008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98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Vysvětlete si rozdíl mezi slovy BÝT a BÍT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BÝT – jsem, budu ( byl, byla, bylo, byli, byly )</a:t>
            </a:r>
          </a:p>
          <a:p>
            <a:pPr marL="0" indent="0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/>
              <a:t>Tento úkol jsi velmi odbyl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BÍT – bije, tluče ( bil, bila, bilo, bili, bily )</a:t>
            </a:r>
          </a:p>
          <a:p>
            <a:pPr marL="0" indent="0">
              <a:buNone/>
            </a:pPr>
            <a:endParaRPr lang="cs-CZ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 smtClean="0"/>
              <a:t>Hodiny odbily desátou hodinu.</a:t>
            </a:r>
          </a:p>
          <a:p>
            <a:pPr marL="0" indent="0">
              <a:buNone/>
            </a:pP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86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Spojte dvojice, které k sobě patří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4300" dirty="0" smtClean="0"/>
              <a:t>bila          </a:t>
            </a:r>
            <a:r>
              <a:rPr lang="cs-CZ" sz="4300" dirty="0" smtClean="0">
                <a:solidFill>
                  <a:srgbClr val="0070C0"/>
                </a:solidFill>
              </a:rPr>
              <a:t>nový žák</a:t>
            </a:r>
          </a:p>
          <a:p>
            <a:pPr marL="0" indent="0">
              <a:buNone/>
            </a:pPr>
            <a:r>
              <a:rPr lang="cs-CZ" sz="4300" dirty="0"/>
              <a:t>p</a:t>
            </a:r>
            <a:r>
              <a:rPr lang="cs-CZ" sz="4300" dirty="0" smtClean="0"/>
              <a:t>řibyl      </a:t>
            </a:r>
            <a:r>
              <a:rPr lang="cs-CZ" sz="4300" dirty="0" smtClean="0">
                <a:solidFill>
                  <a:srgbClr val="0070C0"/>
                </a:solidFill>
              </a:rPr>
              <a:t>psa</a:t>
            </a:r>
          </a:p>
          <a:p>
            <a:pPr marL="0" indent="0">
              <a:buNone/>
            </a:pPr>
            <a:r>
              <a:rPr lang="cs-CZ" sz="4300" dirty="0"/>
              <a:t>b</a:t>
            </a:r>
            <a:r>
              <a:rPr lang="cs-CZ" sz="4300" dirty="0" smtClean="0"/>
              <a:t>ýt          </a:t>
            </a:r>
            <a:r>
              <a:rPr lang="cs-CZ" sz="4300" dirty="0" smtClean="0">
                <a:solidFill>
                  <a:srgbClr val="0070C0"/>
                </a:solidFill>
              </a:rPr>
              <a:t>hřebík</a:t>
            </a:r>
          </a:p>
          <a:p>
            <a:pPr marL="0" indent="0">
              <a:buNone/>
            </a:pPr>
            <a:r>
              <a:rPr lang="cs-CZ" sz="4300" dirty="0"/>
              <a:t>b</a:t>
            </a:r>
            <a:r>
              <a:rPr lang="cs-CZ" sz="4300" dirty="0" smtClean="0"/>
              <a:t>yla        </a:t>
            </a:r>
            <a:r>
              <a:rPr lang="cs-CZ" sz="4300" dirty="0" smtClean="0">
                <a:solidFill>
                  <a:srgbClr val="0070C0"/>
                </a:solidFill>
              </a:rPr>
              <a:t>kamaráda</a:t>
            </a:r>
          </a:p>
          <a:p>
            <a:pPr marL="0" indent="0">
              <a:buNone/>
            </a:pPr>
            <a:r>
              <a:rPr lang="cs-CZ" sz="4300" dirty="0" smtClean="0"/>
              <a:t>Přibil      </a:t>
            </a:r>
            <a:r>
              <a:rPr lang="cs-CZ" sz="4300" dirty="0" smtClean="0">
                <a:solidFill>
                  <a:srgbClr val="0070C0"/>
                </a:solidFill>
              </a:rPr>
              <a:t>doma</a:t>
            </a:r>
          </a:p>
          <a:p>
            <a:pPr marL="0" indent="0">
              <a:buNone/>
            </a:pPr>
            <a:r>
              <a:rPr lang="cs-CZ" sz="4300" dirty="0"/>
              <a:t>b</a:t>
            </a:r>
            <a:r>
              <a:rPr lang="cs-CZ" sz="4300" dirty="0" smtClean="0"/>
              <a:t>ít           </a:t>
            </a:r>
            <a:r>
              <a:rPr lang="cs-CZ" sz="4300" dirty="0" smtClean="0">
                <a:solidFill>
                  <a:srgbClr val="0070C0"/>
                </a:solidFill>
              </a:rPr>
              <a:t>ve škole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4000" dirty="0"/>
              <a:t>o</a:t>
            </a:r>
            <a:r>
              <a:rPr lang="cs-CZ" sz="4000" dirty="0" smtClean="0"/>
              <a:t>dbyl        </a:t>
            </a:r>
            <a:r>
              <a:rPr lang="cs-CZ" sz="4000" dirty="0" smtClean="0">
                <a:solidFill>
                  <a:srgbClr val="0070C0"/>
                </a:solidFill>
              </a:rPr>
              <a:t>bohatství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d</a:t>
            </a:r>
            <a:r>
              <a:rPr lang="cs-CZ" sz="4000" dirty="0" smtClean="0"/>
              <a:t>obil         </a:t>
            </a:r>
            <a:r>
              <a:rPr lang="cs-CZ" sz="4000" dirty="0" smtClean="0">
                <a:solidFill>
                  <a:srgbClr val="0070C0"/>
                </a:solidFill>
              </a:rPr>
              <a:t>hrad</a:t>
            </a:r>
          </a:p>
          <a:p>
            <a:pPr marL="0" indent="0">
              <a:buNone/>
            </a:pPr>
            <a:r>
              <a:rPr lang="cs-CZ" sz="4000" dirty="0"/>
              <a:t>n</a:t>
            </a:r>
            <a:r>
              <a:rPr lang="cs-CZ" sz="4000" dirty="0" smtClean="0"/>
              <a:t>abyl        </a:t>
            </a:r>
            <a:r>
              <a:rPr lang="cs-CZ" sz="4000" dirty="0" smtClean="0">
                <a:solidFill>
                  <a:srgbClr val="0070C0"/>
                </a:solidFill>
              </a:rPr>
              <a:t>baterii</a:t>
            </a:r>
          </a:p>
          <a:p>
            <a:pPr marL="0" indent="0">
              <a:buNone/>
            </a:pPr>
            <a:r>
              <a:rPr lang="cs-CZ" sz="4000" dirty="0"/>
              <a:t>o</a:t>
            </a:r>
            <a:r>
              <a:rPr lang="cs-CZ" sz="4000" dirty="0" smtClean="0"/>
              <a:t>dbila       </a:t>
            </a:r>
            <a:r>
              <a:rPr lang="cs-CZ" sz="4000" dirty="0" smtClean="0">
                <a:solidFill>
                  <a:srgbClr val="0070C0"/>
                </a:solidFill>
              </a:rPr>
              <a:t>úkol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d</a:t>
            </a:r>
            <a:r>
              <a:rPr lang="cs-CZ" sz="4000" dirty="0" smtClean="0"/>
              <a:t>obyl        </a:t>
            </a:r>
            <a:r>
              <a:rPr lang="cs-CZ" sz="4000" dirty="0" smtClean="0">
                <a:solidFill>
                  <a:srgbClr val="0070C0"/>
                </a:solidFill>
              </a:rPr>
              <a:t>pušku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o</a:t>
            </a:r>
            <a:r>
              <a:rPr lang="cs-CZ" sz="4000" dirty="0" smtClean="0"/>
              <a:t>dbyl        </a:t>
            </a:r>
            <a:r>
              <a:rPr lang="cs-CZ" sz="4000" dirty="0" smtClean="0">
                <a:solidFill>
                  <a:srgbClr val="0070C0"/>
                </a:solidFill>
              </a:rPr>
              <a:t>půlnoc</a:t>
            </a:r>
            <a:endParaRPr lang="cs-CZ" sz="4000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4499992" y="1628800"/>
            <a:ext cx="0" cy="4752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762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Doplň i, í, y, ý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Letní b….t, teplé ob….dlí, milá bab….</a:t>
            </a:r>
            <a:r>
              <a:rPr lang="cs-CZ" dirty="0" err="1" smtClean="0"/>
              <a:t>čka</a:t>
            </a:r>
            <a:r>
              <a:rPr lang="cs-CZ" dirty="0" smtClean="0"/>
              <a:t>, starob….</a:t>
            </a:r>
            <a:r>
              <a:rPr lang="cs-CZ" dirty="0" err="1" smtClean="0"/>
              <a:t>lý</a:t>
            </a:r>
            <a:r>
              <a:rPr lang="cs-CZ" dirty="0" smtClean="0"/>
              <a:t> zvyk, první </a:t>
            </a:r>
            <a:r>
              <a:rPr lang="cs-CZ" dirty="0" err="1" smtClean="0"/>
              <a:t>slab</a:t>
            </a:r>
            <a:r>
              <a:rPr lang="cs-CZ" dirty="0" smtClean="0"/>
              <a:t>….</a:t>
            </a:r>
            <a:r>
              <a:rPr lang="cs-CZ" dirty="0" err="1" smtClean="0"/>
              <a:t>kář</a:t>
            </a:r>
            <a:r>
              <a:rPr lang="cs-CZ" dirty="0" smtClean="0"/>
              <a:t>, vaječný b….</a:t>
            </a:r>
            <a:r>
              <a:rPr lang="cs-CZ" dirty="0" err="1" smtClean="0"/>
              <a:t>lek,úb</a:t>
            </a:r>
            <a:r>
              <a:rPr lang="cs-CZ" dirty="0" smtClean="0"/>
              <a:t>….tek potravy, </a:t>
            </a:r>
            <a:r>
              <a:rPr lang="cs-CZ" dirty="0" err="1" smtClean="0"/>
              <a:t>ub</a:t>
            </a:r>
            <a:r>
              <a:rPr lang="cs-CZ" dirty="0" smtClean="0"/>
              <a:t>….té zvíře, nový </a:t>
            </a:r>
            <a:r>
              <a:rPr lang="cs-CZ" dirty="0" err="1" smtClean="0"/>
              <a:t>náb</a:t>
            </a:r>
            <a:r>
              <a:rPr lang="cs-CZ" dirty="0" smtClean="0"/>
              <a:t>….tek, b….linková směs, </a:t>
            </a:r>
            <a:r>
              <a:rPr lang="cs-CZ" dirty="0" err="1" smtClean="0"/>
              <a:t>rozb</a:t>
            </a:r>
            <a:r>
              <a:rPr lang="cs-CZ" dirty="0" smtClean="0"/>
              <a:t>….</a:t>
            </a:r>
            <a:r>
              <a:rPr lang="cs-CZ" dirty="0" err="1" smtClean="0"/>
              <a:t>tá</a:t>
            </a:r>
            <a:r>
              <a:rPr lang="cs-CZ" dirty="0" smtClean="0"/>
              <a:t> krab….</a:t>
            </a:r>
            <a:r>
              <a:rPr lang="cs-CZ" dirty="0" err="1" smtClean="0"/>
              <a:t>čka</a:t>
            </a:r>
            <a:r>
              <a:rPr lang="cs-CZ" dirty="0" smtClean="0"/>
              <a:t>, b….t přesný, reagovat b….stře, hrát </a:t>
            </a:r>
            <a:r>
              <a:rPr lang="cs-CZ" dirty="0" err="1" smtClean="0"/>
              <a:t>vyb</a:t>
            </a:r>
            <a:r>
              <a:rPr lang="cs-CZ" dirty="0" smtClean="0"/>
              <a:t>….</a:t>
            </a:r>
            <a:r>
              <a:rPr lang="cs-CZ" dirty="0" err="1" smtClean="0"/>
              <a:t>jenou</a:t>
            </a:r>
            <a:r>
              <a:rPr lang="cs-CZ" dirty="0" smtClean="0"/>
              <a:t>, </a:t>
            </a:r>
            <a:r>
              <a:rPr lang="cs-CZ" dirty="0" err="1" smtClean="0"/>
              <a:t>zb</a:t>
            </a:r>
            <a:r>
              <a:rPr lang="cs-CZ" dirty="0" smtClean="0"/>
              <a:t>….tek od oběda, práskat b….čem, b….</a:t>
            </a:r>
            <a:r>
              <a:rPr lang="cs-CZ" dirty="0" err="1" smtClean="0"/>
              <a:t>lá</a:t>
            </a:r>
            <a:r>
              <a:rPr lang="cs-CZ" dirty="0" smtClean="0"/>
              <a:t> barva, kob….</a:t>
            </a:r>
            <a:r>
              <a:rPr lang="cs-CZ" dirty="0" err="1" smtClean="0"/>
              <a:t>lí</a:t>
            </a:r>
            <a:r>
              <a:rPr lang="cs-CZ" dirty="0" smtClean="0"/>
              <a:t> mládě, malý b….</a:t>
            </a:r>
            <a:r>
              <a:rPr lang="cs-CZ" dirty="0" err="1" smtClean="0"/>
              <a:t>ček</a:t>
            </a:r>
            <a:r>
              <a:rPr lang="cs-CZ" dirty="0" smtClean="0"/>
              <a:t>, přib….t hřeb….k, dobré b….</a:t>
            </a:r>
            <a:r>
              <a:rPr lang="cs-CZ" dirty="0" err="1" smtClean="0"/>
              <a:t>dlo</a:t>
            </a:r>
            <a:r>
              <a:rPr lang="cs-CZ" dirty="0" smtClean="0"/>
              <a:t>, </a:t>
            </a:r>
            <a:r>
              <a:rPr lang="cs-CZ" dirty="0" err="1" smtClean="0"/>
              <a:t>nab</a:t>
            </a:r>
            <a:r>
              <a:rPr lang="cs-CZ" dirty="0" smtClean="0"/>
              <a:t>….zet zboží, dřevěný </a:t>
            </a:r>
            <a:r>
              <a:rPr lang="cs-CZ" dirty="0" err="1" smtClean="0"/>
              <a:t>příb</a:t>
            </a:r>
            <a:r>
              <a:rPr lang="cs-CZ" dirty="0" smtClean="0"/>
              <a:t>….tek.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567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/>
              <a:t>Texty:</a:t>
            </a:r>
            <a:br>
              <a:rPr lang="cs-CZ" sz="2400" dirty="0"/>
            </a:br>
            <a:r>
              <a:rPr lang="cs-CZ" sz="2400" dirty="0" smtClean="0"/>
              <a:t>1. MŰHLHAUSEROVÁ, Hana. </a:t>
            </a:r>
            <a:r>
              <a:rPr lang="cs-CZ" sz="2400" i="1" dirty="0" smtClean="0"/>
              <a:t>Vyjmenovaná slova hravě</a:t>
            </a:r>
            <a:r>
              <a:rPr lang="cs-CZ" sz="2400" dirty="0" smtClean="0"/>
              <a:t>. Brno</a:t>
            </a:r>
            <a:r>
              <a:rPr lang="cs-CZ" sz="2400" dirty="0"/>
              <a:t> : </a:t>
            </a:r>
            <a:r>
              <a:rPr lang="cs-CZ" sz="2400" dirty="0" smtClean="0"/>
              <a:t>Nová škola, </a:t>
            </a:r>
            <a:r>
              <a:rPr lang="cs-CZ" sz="2400" dirty="0"/>
              <a:t>1997.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2.  BOREJOVÁ</a:t>
            </a:r>
            <a:r>
              <a:rPr lang="cs-CZ" sz="2400" dirty="0"/>
              <a:t>, </a:t>
            </a:r>
            <a:r>
              <a:rPr lang="cs-CZ" sz="2400" dirty="0" smtClean="0"/>
              <a:t>Stanislava. </a:t>
            </a:r>
            <a:r>
              <a:rPr lang="cs-CZ" sz="2400" i="1" dirty="0" smtClean="0"/>
              <a:t>Český jazyk pro 5. ročník zvláštní školy</a:t>
            </a:r>
            <a:r>
              <a:rPr lang="cs-CZ" sz="2400" dirty="0" smtClean="0"/>
              <a:t>. Praha</a:t>
            </a:r>
            <a:r>
              <a:rPr lang="cs-CZ" sz="2400" dirty="0"/>
              <a:t> </a:t>
            </a:r>
            <a:r>
              <a:rPr lang="cs-CZ" sz="2400"/>
              <a:t>: </a:t>
            </a:r>
            <a:r>
              <a:rPr lang="cs-CZ" sz="2400" smtClean="0"/>
              <a:t>Septima, 1995. </a:t>
            </a:r>
            <a:endParaRPr lang="cs-CZ" sz="24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136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401</Words>
  <Application>Microsoft Office PowerPoint</Application>
  <PresentationFormat>Předvádění na obrazovce (4:3)</PresentationFormat>
  <Paragraphs>90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Zopakujte si vyjmenovaná slova po b a vysvětlete jejich význam</vt:lpstr>
      <vt:lpstr>Přesuňte slova příbuzná ke správnému vyjmenovanému slovu</vt:lpstr>
      <vt:lpstr>Ze slabik složte vyjmenovaná slova</vt:lpstr>
      <vt:lpstr>Vysvětlete si rozdíl mezi slovy BÝT a BÍT</vt:lpstr>
      <vt:lpstr>Spojte dvojice, které k sobě patří</vt:lpstr>
      <vt:lpstr>Doplň i, í, y, ý</vt:lpstr>
      <vt:lpstr>Citace a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PC-08MK</dc:creator>
  <cp:lastModifiedBy>PC-08M7</cp:lastModifiedBy>
  <cp:revision>12</cp:revision>
  <dcterms:created xsi:type="dcterms:W3CDTF">2012-06-25T15:17:42Z</dcterms:created>
  <dcterms:modified xsi:type="dcterms:W3CDTF">2013-06-01T16:26:51Z</dcterms:modified>
</cp:coreProperties>
</file>