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9" r:id="rId13"/>
    <p:sldId id="266" r:id="rId14"/>
    <p:sldId id="267" r:id="rId15"/>
    <p:sldId id="271" r:id="rId16"/>
    <p:sldId id="272" r:id="rId17"/>
    <p:sldId id="273" r:id="rId18"/>
    <p:sldId id="26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70" d="100"/>
          <a:sy n="70" d="100"/>
        </p:scale>
        <p:origin x="-516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ABCCD-94DC-47EA-A07E-693FD3EF26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7BC1C-E401-432A-A16C-16FEAE4182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DCD01-8ECA-45F5-9D0C-B63981A4AD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8124F-F482-483E-BD57-76CCFDB9E3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D3191-744C-4FB2-BD42-7BE491382F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640BD-0997-4B65-903F-C7E55A86AD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28B29-0A5D-45DB-9526-093DCC197D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132A3-848E-4711-9375-6E89F44F46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6DB50-9BFC-48AE-A86C-03D6B33906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98F3F-942C-4CDB-8343-18D73BDFBE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A0EDC-2825-4B6F-AB7A-6F5882A118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EA5AE-39B5-4214-96F3-CF56103A96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53950-512D-40DF-BA30-65070EF3EA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E2A9C-0D0C-400F-B95E-E5CFFF1EF3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DFD34-1F75-4AB8-9C78-BE3D1B1B42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80BE8-7AC4-41B1-A71A-ED99D9569F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06F34-C017-4BDA-AD4B-CD4382918E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1724B-377C-4CC8-9888-56FB0B2282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C8043-3607-4B1A-A57D-41F444C8C3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F3E58-37EE-403A-BE8A-D4094307D9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17016-7946-43CE-9B64-72FF9D040E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BBEF3-F1FE-4934-88A3-D4372EA497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2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029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30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2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Zástupný symbol pro zápatí 18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26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0C61C6-912D-4F4B-A856-E99DD7DA4D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pull dir="ru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5pPr>
      <a:lvl6pPr marL="1919288" indent="-209550" algn="l" rtl="0" fontAlgn="base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6pPr>
      <a:lvl7pPr marL="2376488" indent="-209550" algn="l" rtl="0" fontAlgn="base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7pPr>
      <a:lvl8pPr marL="2833688" indent="-209550" algn="l" rtl="0" fontAlgn="base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8pPr>
      <a:lvl9pPr marL="3290888" indent="-209550" algn="l" rtl="0" fontAlgn="base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2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053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2054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149367-8833-4C7F-BA48-CEFFAE9630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pull dir="ru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5pPr>
      <a:lvl6pPr marL="19192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6pPr>
      <a:lvl7pPr marL="23764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7pPr>
      <a:lvl8pPr marL="28336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8pPr>
      <a:lvl9pPr marL="32908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eg"/><Relationship Id="rId5" Type="http://schemas.openxmlformats.org/officeDocument/2006/relationships/image" Target="../media/image14.jpeg"/><Relationship Id="rId4" Type="http://schemas.openxmlformats.org/officeDocument/2006/relationships/image" Target="../media/image19.jpe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eg"/><Relationship Id="rId11" Type="http://schemas.openxmlformats.org/officeDocument/2006/relationships/image" Target="../media/image21.png"/><Relationship Id="rId5" Type="http://schemas.openxmlformats.org/officeDocument/2006/relationships/image" Target="../media/image14.jpeg"/><Relationship Id="rId10" Type="http://schemas.openxmlformats.org/officeDocument/2006/relationships/image" Target="../media/image11.jpeg"/><Relationship Id="rId4" Type="http://schemas.openxmlformats.org/officeDocument/2006/relationships/image" Target="../media/image19.jpeg"/><Relationship Id="rId9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5600" b="1" kern="1200" dirty="0" smtClean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Plody a semena</a:t>
            </a:r>
            <a:endParaRPr lang="cs-CZ" sz="5600" b="1" kern="1200" dirty="0"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28852" y="3248036"/>
            <a:ext cx="6400800" cy="1752600"/>
          </a:xfrm>
        </p:spPr>
        <p:txBody>
          <a:bodyPr/>
          <a:lstStyle/>
          <a:p>
            <a:pPr algn="r"/>
            <a:r>
              <a:rPr lang="cs-CZ" dirty="0" smtClean="0"/>
              <a:t>generativní rostlinné orgány</a:t>
            </a:r>
            <a:endParaRPr lang="cs-CZ" dirty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94" name="Group 26"/>
          <p:cNvGraphicFramePr>
            <a:graphicFrameLocks noGrp="1"/>
          </p:cNvGraphicFramePr>
          <p:nvPr>
            <p:ph idx="4294967295"/>
          </p:nvPr>
        </p:nvGraphicFramePr>
        <p:xfrm>
          <a:off x="285750" y="1643063"/>
          <a:ext cx="8572500" cy="2600325"/>
        </p:xfrm>
        <a:graphic>
          <a:graphicData uri="http://schemas.openxmlformats.org/drawingml/2006/table">
            <a:tbl>
              <a:tblPr/>
              <a:tblGrid>
                <a:gridCol w="85725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NÁZEV ŠKOLY: Gymnázium Lovosice, Sady p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i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onýrů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 600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/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6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E7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ČÍSLO PROJEKTU: CZ.1.07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/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1.5.00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/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34.1073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CCCD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NÁZEV MATERIÁLU: VY_32_INOVACE_1B_</a:t>
                      </a:r>
                      <a:r>
                        <a:rPr kumimoji="0" lang="cs-CZ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  <a:ea typeface="+mn-ea"/>
                          <a:cs typeface="+mn-cs"/>
                        </a:rPr>
                        <a:t>14_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Plody a semena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E7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TÉMA SADY: Botanika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CCCD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ROČNÍK: sekunda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E7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DATUM VZNIKU: duben 2013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CCCD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AUTOR: Mgr. Dagmar Ročková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A3171E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E7E8"/>
                    </a:solidFill>
                  </a:tcPr>
                </a:tc>
              </a:tr>
            </a:tbl>
          </a:graphicData>
        </a:graphic>
      </p:graphicFrame>
      <p:pic>
        <p:nvPicPr>
          <p:cNvPr id="4116" name="Picture 5" descr="GYMLOVO_logo BR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8" y="500063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sz="1800" dirty="0" smtClean="0"/>
              <a:t>Výklad na 2 vyučovací hodiny.</a:t>
            </a:r>
          </a:p>
          <a:p>
            <a:pPr eaLnBrk="1" hangingPunct="1"/>
            <a:r>
              <a:rPr lang="cs-CZ" sz="1800" dirty="0" smtClean="0"/>
              <a:t>Prezentace obsahuje učivo – základní charakteristika plodů a semen, typy plodů dužnatých, typy plodů suchých pukavých i nepukavých, vznik plodenství a souplodí, možnosti rozšiřování semen a plodů, význam plodů.</a:t>
            </a:r>
          </a:p>
          <a:p>
            <a:pPr eaLnBrk="1" hangingPunct="1"/>
            <a:r>
              <a:rPr lang="cs-CZ" sz="1800" dirty="0" smtClean="0"/>
              <a:t>Procvičování na konci formou práce s interaktivní tabulí.</a:t>
            </a:r>
          </a:p>
          <a:p>
            <a:pPr eaLnBrk="1" hangingPunct="1">
              <a:buFont typeface="Wingdings 2" pitchFamily="18" charset="2"/>
              <a:buNone/>
            </a:pPr>
            <a:endParaRPr lang="cs-CZ" sz="1800" dirty="0" smtClean="0"/>
          </a:p>
          <a:p>
            <a:pPr eaLnBrk="1" hangingPunct="1"/>
            <a:r>
              <a:rPr lang="cs-CZ" sz="1800" dirty="0" smtClean="0"/>
              <a:t>Pro přechod snímků použita animace – odkrýt doprava nahoru, některé snímky žákům skryty.</a:t>
            </a:r>
          </a:p>
          <a:p>
            <a:pPr eaLnBrk="1" hangingPunct="1"/>
            <a:r>
              <a:rPr lang="cs-CZ" sz="1800" dirty="0" smtClean="0"/>
              <a:t>Text je rolován po odstavcích, případně po jednotlivých odrážkách – dle potřeby k výuce.</a:t>
            </a:r>
          </a:p>
          <a:p>
            <a:pPr eaLnBrk="1" hangingPunct="1"/>
            <a:r>
              <a:rPr lang="cs-CZ" sz="1800" dirty="0" smtClean="0"/>
              <a:t>U obrázků použita animace – zmizení.</a:t>
            </a:r>
          </a:p>
          <a:p>
            <a:pPr eaLnBrk="1" hangingPunct="1"/>
            <a:r>
              <a:rPr lang="cs-CZ" sz="1800" dirty="0" smtClean="0"/>
              <a:t>Procvičování – zápis na interaktivní tabuli.</a:t>
            </a:r>
          </a:p>
          <a:p>
            <a:pPr eaLnBrk="1" hangingPunct="1"/>
            <a:r>
              <a:rPr lang="cs-CZ" sz="1800" dirty="0" smtClean="0"/>
              <a:t>Přílet řešení.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mtClean="0"/>
              <a:t>Plody a semena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přeměnou semeníku vzniká plod</a:t>
            </a:r>
          </a:p>
          <a:p>
            <a:r>
              <a:rPr lang="cs-CZ" dirty="0" smtClean="0"/>
              <a:t>v plodu uložen různý počet semen</a:t>
            </a:r>
          </a:p>
          <a:p>
            <a:r>
              <a:rPr lang="cs-CZ" dirty="0" smtClean="0"/>
              <a:t>funkce plodu 	semena</a:t>
            </a:r>
          </a:p>
          <a:p>
            <a:pPr lvl="1"/>
            <a:r>
              <a:rPr lang="cs-CZ" dirty="0" smtClean="0"/>
              <a:t>ochrana</a:t>
            </a:r>
          </a:p>
          <a:p>
            <a:pPr lvl="1"/>
            <a:r>
              <a:rPr lang="cs-CZ" dirty="0" smtClean="0"/>
              <a:t>výživa</a:t>
            </a:r>
          </a:p>
          <a:p>
            <a:pPr lvl="1"/>
            <a:r>
              <a:rPr lang="cs-CZ" dirty="0" smtClean="0"/>
              <a:t>rozšiřování</a:t>
            </a:r>
          </a:p>
          <a:p>
            <a:r>
              <a:rPr lang="cs-CZ" dirty="0" smtClean="0"/>
              <a:t>plody vznikají:</a:t>
            </a:r>
          </a:p>
          <a:p>
            <a:pPr lvl="1"/>
            <a:r>
              <a:rPr lang="cs-CZ" dirty="0" smtClean="0"/>
              <a:t>jen u krytosemenných rostl.</a:t>
            </a:r>
          </a:p>
          <a:p>
            <a:pPr lvl="1"/>
            <a:r>
              <a:rPr lang="cs-CZ" dirty="0" smtClean="0"/>
              <a:t>přeměnou pestíku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>
            <a:off x="2771775" y="3141663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smtClean="0"/>
              <a:t>Plody dužnaté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cs-CZ" dirty="0" smtClean="0"/>
              <a:t>oplodí je 3-vrstevné</a:t>
            </a:r>
          </a:p>
          <a:p>
            <a:pPr lvl="1"/>
            <a:r>
              <a:rPr lang="cs-CZ" dirty="0" smtClean="0"/>
              <a:t>vnější tenká vrstva</a:t>
            </a:r>
          </a:p>
          <a:p>
            <a:pPr lvl="1"/>
            <a:r>
              <a:rPr lang="cs-CZ" dirty="0" smtClean="0"/>
              <a:t>střední dužnatá</a:t>
            </a:r>
          </a:p>
          <a:p>
            <a:pPr lvl="1"/>
            <a:r>
              <a:rPr lang="cs-CZ" dirty="0" smtClean="0"/>
              <a:t>vnitřní blanitá nebo ztvrdlá</a:t>
            </a:r>
          </a:p>
          <a:p>
            <a:r>
              <a:rPr lang="cs-CZ" dirty="0" smtClean="0"/>
              <a:t>typy:</a:t>
            </a:r>
          </a:p>
          <a:p>
            <a:pPr lvl="1"/>
            <a:r>
              <a:rPr lang="cs-CZ" dirty="0" smtClean="0"/>
              <a:t>bobule</a:t>
            </a:r>
          </a:p>
          <a:p>
            <a:pPr lvl="1"/>
            <a:r>
              <a:rPr lang="cs-CZ" dirty="0" smtClean="0"/>
              <a:t>peckovice</a:t>
            </a:r>
          </a:p>
          <a:p>
            <a:pPr lvl="1"/>
            <a:r>
              <a:rPr lang="cs-CZ" dirty="0" smtClean="0"/>
              <a:t>malvice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797" y="1746250"/>
            <a:ext cx="3584575" cy="477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ovéPole 14"/>
          <p:cNvSpPr txBox="1">
            <a:spLocks noChangeArrowheads="1"/>
          </p:cNvSpPr>
          <p:nvPr/>
        </p:nvSpPr>
        <p:spPr bwMode="auto">
          <a:xfrm>
            <a:off x="500034" y="1389051"/>
            <a:ext cx="3643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1.: Bobule </a:t>
            </a: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</a:t>
            </a:r>
            <a:r>
              <a:rPr lang="cs-CZ" sz="2000" dirty="0">
                <a:latin typeface="Constantia" pitchFamily="18" charset="0"/>
              </a:rPr>
              <a:t>rajče</a:t>
            </a:r>
          </a:p>
        </p:txBody>
      </p:sp>
      <p:sp>
        <p:nvSpPr>
          <p:cNvPr id="8196" name="TextovéPole 14"/>
          <p:cNvSpPr txBox="1">
            <a:spLocks noChangeArrowheads="1"/>
          </p:cNvSpPr>
          <p:nvPr/>
        </p:nvSpPr>
        <p:spPr bwMode="auto">
          <a:xfrm>
            <a:off x="5143530" y="3789363"/>
            <a:ext cx="3643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3.: Malvice </a:t>
            </a: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</a:t>
            </a:r>
            <a:r>
              <a:rPr lang="cs-CZ" sz="2000" dirty="0">
                <a:latin typeface="Constantia" pitchFamily="18" charset="0"/>
              </a:rPr>
              <a:t>hruška</a:t>
            </a:r>
          </a:p>
        </p:txBody>
      </p:sp>
      <p:sp>
        <p:nvSpPr>
          <p:cNvPr id="8197" name="TextovéPole 14"/>
          <p:cNvSpPr txBox="1">
            <a:spLocks noChangeArrowheads="1"/>
          </p:cNvSpPr>
          <p:nvPr/>
        </p:nvSpPr>
        <p:spPr bwMode="auto">
          <a:xfrm>
            <a:off x="5000653" y="692150"/>
            <a:ext cx="3643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2.: Peckovice </a:t>
            </a: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</a:t>
            </a:r>
            <a:r>
              <a:rPr lang="cs-CZ" sz="2000" dirty="0">
                <a:latin typeface="Constantia" pitchFamily="18" charset="0"/>
              </a:rPr>
              <a:t>třešeň</a:t>
            </a:r>
          </a:p>
        </p:txBody>
      </p:sp>
      <p:pic>
        <p:nvPicPr>
          <p:cNvPr id="8198" name="Picture 12"/>
          <p:cNvPicPr>
            <a:picLocks noChangeAspect="1" noChangeArrowheads="1"/>
          </p:cNvPicPr>
          <p:nvPr/>
        </p:nvPicPr>
        <p:blipFill>
          <a:blip r:embed="rId3"/>
          <a:srcRect t="41167"/>
          <a:stretch>
            <a:fillRect/>
          </a:stretch>
        </p:blipFill>
        <p:spPr bwMode="auto">
          <a:xfrm>
            <a:off x="5003800" y="1052513"/>
            <a:ext cx="3494088" cy="274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3"/>
          <p:cNvPicPr>
            <a:picLocks noChangeAspect="1" noChangeArrowheads="1"/>
          </p:cNvPicPr>
          <p:nvPr/>
        </p:nvPicPr>
        <p:blipFill>
          <a:blip r:embed="rId4"/>
          <a:srcRect t="17195" r="2246" b="22232"/>
          <a:stretch>
            <a:fillRect/>
          </a:stretch>
        </p:blipFill>
        <p:spPr bwMode="auto">
          <a:xfrm>
            <a:off x="5219700" y="4149725"/>
            <a:ext cx="3384550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Nadpis 1"/>
          <p:cNvSpPr>
            <a:spLocks noGrp="1"/>
          </p:cNvSpPr>
          <p:nvPr>
            <p:ph type="title" idx="4294967295"/>
          </p:nvPr>
        </p:nvSpPr>
        <p:spPr>
          <a:xfrm>
            <a:off x="928694" y="571464"/>
            <a:ext cx="4286248" cy="642958"/>
          </a:xfrm>
        </p:spPr>
        <p:txBody>
          <a:bodyPr/>
          <a:lstStyle/>
          <a:p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Plody dužnaté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dirty="0" smtClean="0"/>
              <a:t>Plody suché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cs-CZ" dirty="0" smtClean="0"/>
              <a:t>oplodí je tvrdé – kožovité nebo dřevnaté</a:t>
            </a:r>
          </a:p>
          <a:p>
            <a:r>
              <a:rPr lang="cs-CZ" dirty="0" smtClean="0"/>
              <a:t>dělí se na:</a:t>
            </a:r>
          </a:p>
          <a:p>
            <a:pPr lvl="1"/>
            <a:r>
              <a:rPr lang="cs-CZ" dirty="0" smtClean="0"/>
              <a:t>pukavé</a:t>
            </a:r>
          </a:p>
          <a:p>
            <a:pPr lvl="1"/>
            <a:r>
              <a:rPr lang="cs-CZ" dirty="0" smtClean="0"/>
              <a:t>nepukavé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pukavé</a:t>
            </a:r>
            <a:r>
              <a:rPr lang="cs-CZ" dirty="0" smtClean="0"/>
              <a:t> – po dozrání se otevírají a semena se uvolňují</a:t>
            </a:r>
          </a:p>
          <a:p>
            <a:pPr lvl="1"/>
            <a:r>
              <a:rPr lang="cs-CZ" dirty="0" smtClean="0"/>
              <a:t>lusk</a:t>
            </a:r>
          </a:p>
          <a:p>
            <a:pPr lvl="1"/>
            <a:r>
              <a:rPr lang="cs-CZ" dirty="0" smtClean="0"/>
              <a:t>měchýřek</a:t>
            </a:r>
          </a:p>
          <a:p>
            <a:pPr lvl="1"/>
            <a:r>
              <a:rPr lang="cs-CZ" dirty="0" smtClean="0"/>
              <a:t>tobolka</a:t>
            </a:r>
          </a:p>
          <a:p>
            <a:pPr lvl="1"/>
            <a:r>
              <a:rPr lang="cs-CZ" dirty="0" smtClean="0"/>
              <a:t>šešule</a:t>
            </a:r>
          </a:p>
          <a:p>
            <a:pPr lvl="1"/>
            <a:r>
              <a:rPr lang="cs-CZ" dirty="0" smtClean="0"/>
              <a:t>tvrdka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File:Brassica napus - Köhler–s Medizinal-Pflanzen-169.jpg"/>
          <p:cNvPicPr>
            <a:picLocks noChangeAspect="1" noChangeArrowheads="1"/>
          </p:cNvPicPr>
          <p:nvPr/>
        </p:nvPicPr>
        <p:blipFill>
          <a:blip r:embed="rId2"/>
          <a:srcRect l="72900" t="49745" r="5857" b="9438"/>
          <a:stretch>
            <a:fillRect/>
          </a:stretch>
        </p:blipFill>
        <p:spPr bwMode="auto">
          <a:xfrm>
            <a:off x="7215206" y="1571612"/>
            <a:ext cx="1571635" cy="3714776"/>
          </a:xfrm>
          <a:prstGeom prst="rect">
            <a:avLst/>
          </a:prstGeom>
          <a:noFill/>
        </p:spPr>
      </p:pic>
      <p:pic>
        <p:nvPicPr>
          <p:cNvPr id="1024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74690">
            <a:off x="-291562" y="1449435"/>
            <a:ext cx="3611556" cy="182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File:Slaapbol R0017601.JPG"/>
          <p:cNvPicPr>
            <a:picLocks noChangeAspect="1" noChangeArrowheads="1"/>
          </p:cNvPicPr>
          <p:nvPr/>
        </p:nvPicPr>
        <p:blipFill>
          <a:blip r:embed="rId4"/>
          <a:srcRect l="10000" t="8750" r="8333"/>
          <a:stretch>
            <a:fillRect/>
          </a:stretch>
        </p:blipFill>
        <p:spPr bwMode="auto">
          <a:xfrm>
            <a:off x="285720" y="3429000"/>
            <a:ext cx="1870124" cy="2786082"/>
          </a:xfrm>
          <a:prstGeom prst="rect">
            <a:avLst/>
          </a:prstGeom>
          <a:noFill/>
        </p:spPr>
      </p:pic>
      <p:sp>
        <p:nvSpPr>
          <p:cNvPr id="10243" name="TextovéPole 14"/>
          <p:cNvSpPr txBox="1">
            <a:spLocks noChangeArrowheads="1"/>
          </p:cNvSpPr>
          <p:nvPr/>
        </p:nvSpPr>
        <p:spPr bwMode="auto">
          <a:xfrm>
            <a:off x="71406" y="857232"/>
            <a:ext cx="3643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4.: Lusk </a:t>
            </a: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</a:t>
            </a:r>
            <a:r>
              <a:rPr lang="cs-CZ" sz="2000" dirty="0">
                <a:latin typeface="Constantia" pitchFamily="18" charset="0"/>
              </a:rPr>
              <a:t>hrách setý</a:t>
            </a:r>
          </a:p>
        </p:txBody>
      </p:sp>
      <p:sp>
        <p:nvSpPr>
          <p:cNvPr id="10244" name="TextovéPole 14"/>
          <p:cNvSpPr txBox="1">
            <a:spLocks noChangeArrowheads="1"/>
          </p:cNvSpPr>
          <p:nvPr/>
        </p:nvSpPr>
        <p:spPr bwMode="auto">
          <a:xfrm>
            <a:off x="0" y="6286520"/>
            <a:ext cx="3643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6.: Tobolka </a:t>
            </a: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</a:t>
            </a:r>
            <a:r>
              <a:rPr lang="cs-CZ" sz="2000" dirty="0">
                <a:latin typeface="Constantia" pitchFamily="18" charset="0"/>
              </a:rPr>
              <a:t>mák setý</a:t>
            </a:r>
          </a:p>
        </p:txBody>
      </p:sp>
      <p:sp>
        <p:nvSpPr>
          <p:cNvPr id="10245" name="TextovéPole 14"/>
          <p:cNvSpPr txBox="1">
            <a:spLocks noChangeArrowheads="1"/>
          </p:cNvSpPr>
          <p:nvPr/>
        </p:nvSpPr>
        <p:spPr bwMode="auto">
          <a:xfrm>
            <a:off x="3428993" y="3228945"/>
            <a:ext cx="235745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5.: </a:t>
            </a:r>
            <a:r>
              <a:rPr lang="cs-CZ" sz="2000" dirty="0" smtClean="0">
                <a:latin typeface="Constantia" pitchFamily="18" charset="0"/>
              </a:rPr>
              <a:t>Měchýřek</a:t>
            </a:r>
            <a:br>
              <a:rPr lang="cs-CZ" sz="2000" dirty="0" smtClean="0">
                <a:latin typeface="Constantia" pitchFamily="18" charset="0"/>
              </a:rPr>
            </a:b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blatouch bahenní</a:t>
            </a:r>
            <a:endParaRPr lang="cs-CZ" sz="2000" dirty="0">
              <a:latin typeface="Constantia" pitchFamily="18" charset="0"/>
            </a:endParaRPr>
          </a:p>
        </p:txBody>
      </p:sp>
      <p:pic>
        <p:nvPicPr>
          <p:cNvPr id="5122" name="Picture 2" descr="File:Caltha palustris Samenstand.jpg"/>
          <p:cNvPicPr>
            <a:picLocks noChangeAspect="1" noChangeArrowheads="1"/>
          </p:cNvPicPr>
          <p:nvPr/>
        </p:nvPicPr>
        <p:blipFill>
          <a:blip r:embed="rId5"/>
          <a:srcRect l="18125" t="12500" r="25625" b="17499"/>
          <a:stretch>
            <a:fillRect/>
          </a:stretch>
        </p:blipFill>
        <p:spPr bwMode="auto">
          <a:xfrm>
            <a:off x="3500430" y="857232"/>
            <a:ext cx="2449302" cy="2286016"/>
          </a:xfrm>
          <a:prstGeom prst="rect">
            <a:avLst/>
          </a:prstGeom>
          <a:noFill/>
        </p:spPr>
      </p:pic>
      <p:sp>
        <p:nvSpPr>
          <p:cNvPr id="8" name="TextovéPole 14"/>
          <p:cNvSpPr txBox="1">
            <a:spLocks noChangeArrowheads="1"/>
          </p:cNvSpPr>
          <p:nvPr/>
        </p:nvSpPr>
        <p:spPr bwMode="auto">
          <a:xfrm>
            <a:off x="6858016" y="857232"/>
            <a:ext cx="21431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7.: Šešule</a:t>
            </a:r>
            <a:br>
              <a:rPr lang="cs-CZ" sz="2000" dirty="0" smtClean="0">
                <a:latin typeface="Constantia" pitchFamily="18" charset="0"/>
              </a:rPr>
            </a:b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řepka olejka</a:t>
            </a:r>
            <a:endParaRPr lang="cs-CZ" sz="2000" dirty="0">
              <a:latin typeface="Constantia" pitchFamily="18" charset="0"/>
            </a:endParaRPr>
          </a:p>
        </p:txBody>
      </p:sp>
      <p:sp>
        <p:nvSpPr>
          <p:cNvPr id="9" name="TextovéPole 14"/>
          <p:cNvSpPr txBox="1">
            <a:spLocks noChangeArrowheads="1"/>
          </p:cNvSpPr>
          <p:nvPr/>
        </p:nvSpPr>
        <p:spPr bwMode="auto">
          <a:xfrm>
            <a:off x="4857752" y="5929330"/>
            <a:ext cx="214314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8.: Tvrdka</a:t>
            </a:r>
            <a:br>
              <a:rPr lang="cs-CZ" sz="2000" dirty="0" smtClean="0">
                <a:latin typeface="Constantia" pitchFamily="18" charset="0"/>
              </a:rPr>
            </a:b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hluchavka bílá</a:t>
            </a:r>
            <a:endParaRPr lang="cs-CZ" sz="2000" dirty="0">
              <a:latin typeface="Constantia" pitchFamily="18" charset="0"/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title" idx="4294967295"/>
          </p:nvPr>
        </p:nvSpPr>
        <p:spPr>
          <a:xfrm>
            <a:off x="285752" y="0"/>
            <a:ext cx="4286248" cy="642958"/>
          </a:xfrm>
        </p:spPr>
        <p:txBody>
          <a:bodyPr/>
          <a:lstStyle/>
          <a:p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Plody suché pukavé</a:t>
            </a:r>
          </a:p>
        </p:txBody>
      </p:sp>
      <p:pic>
        <p:nvPicPr>
          <p:cNvPr id="5128" name="Picture 8" descr="File:Lamium album vitplister.jpg"/>
          <p:cNvPicPr>
            <a:picLocks noChangeAspect="1" noChangeArrowheads="1"/>
          </p:cNvPicPr>
          <p:nvPr/>
        </p:nvPicPr>
        <p:blipFill>
          <a:blip r:embed="rId6"/>
          <a:srcRect l="7958" t="86395" r="72148"/>
          <a:stretch>
            <a:fillRect/>
          </a:stretch>
        </p:blipFill>
        <p:spPr bwMode="auto">
          <a:xfrm>
            <a:off x="5000628" y="4357694"/>
            <a:ext cx="1428760" cy="155250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285860"/>
            <a:ext cx="8229600" cy="4389437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nepukavé</a:t>
            </a:r>
            <a:r>
              <a:rPr lang="cs-CZ" dirty="0" smtClean="0"/>
              <a:t> – po dozrání se uvolňují z rostlin vcelku, mají jen 1 semeno</a:t>
            </a:r>
          </a:p>
          <a:p>
            <a:pPr lvl="1"/>
            <a:r>
              <a:rPr lang="cs-CZ" dirty="0" smtClean="0"/>
              <a:t>nažka</a:t>
            </a:r>
          </a:p>
          <a:p>
            <a:pPr lvl="1"/>
            <a:r>
              <a:rPr lang="cs-CZ" dirty="0" smtClean="0"/>
              <a:t>oříšek</a:t>
            </a:r>
          </a:p>
          <a:p>
            <a:pPr lvl="1"/>
            <a:r>
              <a:rPr lang="cs-CZ" dirty="0" smtClean="0"/>
              <a:t>obilka</a:t>
            </a:r>
          </a:p>
          <a:p>
            <a:pPr lvl="1"/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ovéPole 14"/>
          <p:cNvSpPr txBox="1">
            <a:spLocks noChangeArrowheads="1"/>
          </p:cNvSpPr>
          <p:nvPr/>
        </p:nvSpPr>
        <p:spPr bwMode="auto">
          <a:xfrm>
            <a:off x="71406" y="857232"/>
            <a:ext cx="450059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9.: Nažka </a:t>
            </a: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slunečnice roční</a:t>
            </a:r>
            <a:endParaRPr lang="cs-CZ" sz="2000" dirty="0">
              <a:latin typeface="Constantia" pitchFamily="18" charset="0"/>
            </a:endParaRPr>
          </a:p>
        </p:txBody>
      </p:sp>
      <p:sp>
        <p:nvSpPr>
          <p:cNvPr id="10245" name="TextovéPole 14"/>
          <p:cNvSpPr txBox="1">
            <a:spLocks noChangeArrowheads="1"/>
          </p:cNvSpPr>
          <p:nvPr/>
        </p:nvSpPr>
        <p:spPr bwMode="auto">
          <a:xfrm>
            <a:off x="3428993" y="3228945"/>
            <a:ext cx="235745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10.: Oříšek</a:t>
            </a:r>
            <a:br>
              <a:rPr lang="cs-CZ" sz="2000" dirty="0" smtClean="0">
                <a:latin typeface="Constantia" pitchFamily="18" charset="0"/>
              </a:rPr>
            </a:b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líska obecná</a:t>
            </a:r>
            <a:endParaRPr lang="cs-CZ" sz="2000" dirty="0">
              <a:latin typeface="Constantia" pitchFamily="18" charset="0"/>
            </a:endParaRPr>
          </a:p>
        </p:txBody>
      </p:sp>
      <p:sp>
        <p:nvSpPr>
          <p:cNvPr id="8" name="TextovéPole 14"/>
          <p:cNvSpPr txBox="1">
            <a:spLocks noChangeArrowheads="1"/>
          </p:cNvSpPr>
          <p:nvPr/>
        </p:nvSpPr>
        <p:spPr bwMode="auto">
          <a:xfrm>
            <a:off x="6858016" y="857232"/>
            <a:ext cx="21431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11.: Obilka</a:t>
            </a:r>
            <a:br>
              <a:rPr lang="cs-CZ" sz="2000" dirty="0" smtClean="0">
                <a:latin typeface="Constantia" pitchFamily="18" charset="0"/>
              </a:rPr>
            </a:br>
            <a:r>
              <a:rPr lang="cs-CZ" sz="2000" dirty="0" smtClean="0"/>
              <a:t>–</a:t>
            </a:r>
            <a:r>
              <a:rPr lang="cs-CZ" sz="2000" dirty="0" smtClean="0">
                <a:latin typeface="Constantia" pitchFamily="18" charset="0"/>
              </a:rPr>
              <a:t> pšenice setá</a:t>
            </a:r>
            <a:endParaRPr lang="cs-CZ" sz="2000" dirty="0">
              <a:latin typeface="Constantia" pitchFamily="18" charset="0"/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title" idx="4294967295"/>
          </p:nvPr>
        </p:nvSpPr>
        <p:spPr>
          <a:xfrm>
            <a:off x="285752" y="0"/>
            <a:ext cx="4857752" cy="642958"/>
          </a:xfrm>
        </p:spPr>
        <p:txBody>
          <a:bodyPr/>
          <a:lstStyle/>
          <a:p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Plody suché nepukavé</a:t>
            </a:r>
          </a:p>
        </p:txBody>
      </p:sp>
      <p:pic>
        <p:nvPicPr>
          <p:cNvPr id="37890" name="Picture 2" descr="File:Sunflower Seeds Kaldari.jpg"/>
          <p:cNvPicPr>
            <a:picLocks noChangeAspect="1" noChangeArrowheads="1"/>
          </p:cNvPicPr>
          <p:nvPr/>
        </p:nvPicPr>
        <p:blipFill>
          <a:blip r:embed="rId2"/>
          <a:srcRect l="47187" t="16229" r="7812" b="19043"/>
          <a:stretch>
            <a:fillRect/>
          </a:stretch>
        </p:blipFill>
        <p:spPr bwMode="auto">
          <a:xfrm>
            <a:off x="583896" y="1357298"/>
            <a:ext cx="2609040" cy="2500330"/>
          </a:xfrm>
          <a:prstGeom prst="rect">
            <a:avLst/>
          </a:prstGeom>
          <a:noFill/>
        </p:spPr>
      </p:pic>
      <p:pic>
        <p:nvPicPr>
          <p:cNvPr id="37892" name="Picture 4" descr="File:Haselnuss Gr 99.jpg"/>
          <p:cNvPicPr>
            <a:picLocks noChangeAspect="1" noChangeArrowheads="1"/>
          </p:cNvPicPr>
          <p:nvPr/>
        </p:nvPicPr>
        <p:blipFill>
          <a:blip r:embed="rId3"/>
          <a:srcRect r="46033" b="17338"/>
          <a:stretch>
            <a:fillRect/>
          </a:stretch>
        </p:blipFill>
        <p:spPr bwMode="auto">
          <a:xfrm>
            <a:off x="2928926" y="3929066"/>
            <a:ext cx="2286016" cy="2403248"/>
          </a:xfrm>
          <a:prstGeom prst="rect">
            <a:avLst/>
          </a:prstGeom>
          <a:noFill/>
        </p:spPr>
      </p:pic>
      <p:pic>
        <p:nvPicPr>
          <p:cNvPr id="37894" name="Picture 6" descr="File:Tarwe korrels Triticum aestivum.jpg"/>
          <p:cNvPicPr>
            <a:picLocks noChangeAspect="1" noChangeArrowheads="1"/>
          </p:cNvPicPr>
          <p:nvPr/>
        </p:nvPicPr>
        <p:blipFill>
          <a:blip r:embed="rId4"/>
          <a:srcRect l="17813" t="46186" r="39062" b="18220"/>
          <a:stretch>
            <a:fillRect/>
          </a:stretch>
        </p:blipFill>
        <p:spPr bwMode="auto">
          <a:xfrm>
            <a:off x="5643570" y="1643050"/>
            <a:ext cx="3286148" cy="200026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714357"/>
            <a:ext cx="8686800" cy="1143008"/>
          </a:xfrm>
        </p:spPr>
        <p:txBody>
          <a:bodyPr/>
          <a:lstStyle/>
          <a:p>
            <a:r>
              <a:rPr lang="cs-CZ" dirty="0" smtClean="0"/>
              <a:t>květenství se přemění v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plodenství</a:t>
            </a:r>
            <a:r>
              <a:rPr lang="cs-CZ" dirty="0" smtClean="0"/>
              <a:t> – hrozen vinné révy</a:t>
            </a:r>
          </a:p>
          <a:p>
            <a:r>
              <a:rPr lang="cs-CZ" dirty="0" smtClean="0"/>
              <a:t>z 1 květu vznikne více plodů =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souplodí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TextovéPole 14"/>
          <p:cNvSpPr txBox="1">
            <a:spLocks noChangeArrowheads="1"/>
          </p:cNvSpPr>
          <p:nvPr/>
        </p:nvSpPr>
        <p:spPr bwMode="auto">
          <a:xfrm>
            <a:off x="428596" y="1857364"/>
            <a:ext cx="257176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12.: </a:t>
            </a:r>
            <a:r>
              <a:rPr lang="cs-CZ" sz="2200" dirty="0" smtClean="0">
                <a:latin typeface="Constantia" pitchFamily="18" charset="0"/>
              </a:rPr>
              <a:t>Plodenství</a:t>
            </a:r>
            <a:br>
              <a:rPr lang="cs-CZ" sz="2200" dirty="0" smtClean="0">
                <a:latin typeface="Constantia" pitchFamily="18" charset="0"/>
              </a:rPr>
            </a:br>
            <a:r>
              <a:rPr lang="cs-CZ" sz="2200" dirty="0" smtClean="0"/>
              <a:t>–</a:t>
            </a:r>
            <a:r>
              <a:rPr lang="cs-CZ" sz="2200" dirty="0" smtClean="0">
                <a:latin typeface="Constantia" pitchFamily="18" charset="0"/>
              </a:rPr>
              <a:t> vinná réva</a:t>
            </a:r>
            <a:endParaRPr lang="cs-CZ" sz="2200" dirty="0">
              <a:latin typeface="Constantia" pitchFamily="18" charset="0"/>
            </a:endParaRPr>
          </a:p>
        </p:txBody>
      </p:sp>
      <p:sp>
        <p:nvSpPr>
          <p:cNvPr id="5" name="TextovéPole 14"/>
          <p:cNvSpPr txBox="1">
            <a:spLocks noChangeArrowheads="1"/>
          </p:cNvSpPr>
          <p:nvPr/>
        </p:nvSpPr>
        <p:spPr bwMode="auto">
          <a:xfrm>
            <a:off x="3214678" y="2143116"/>
            <a:ext cx="385765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13.: </a:t>
            </a:r>
            <a:r>
              <a:rPr lang="cs-CZ" sz="2200" dirty="0" smtClean="0">
                <a:latin typeface="Constantia" pitchFamily="18" charset="0"/>
              </a:rPr>
              <a:t>Souplodí peckoviček</a:t>
            </a:r>
            <a:br>
              <a:rPr lang="cs-CZ" sz="2200" dirty="0" smtClean="0">
                <a:latin typeface="Constantia" pitchFamily="18" charset="0"/>
              </a:rPr>
            </a:br>
            <a:r>
              <a:rPr lang="cs-CZ" sz="2200" dirty="0" smtClean="0"/>
              <a:t>–</a:t>
            </a:r>
            <a:r>
              <a:rPr lang="cs-CZ" sz="2200" dirty="0" smtClean="0">
                <a:latin typeface="Constantia" pitchFamily="18" charset="0"/>
              </a:rPr>
              <a:t> maliník</a:t>
            </a:r>
            <a:endParaRPr lang="cs-CZ" sz="2200" dirty="0">
              <a:latin typeface="Constantia" pitchFamily="18" charset="0"/>
            </a:endParaRPr>
          </a:p>
        </p:txBody>
      </p:sp>
      <p:sp>
        <p:nvSpPr>
          <p:cNvPr id="6" name="TextovéPole 14"/>
          <p:cNvSpPr txBox="1">
            <a:spLocks noChangeArrowheads="1"/>
          </p:cNvSpPr>
          <p:nvPr/>
        </p:nvSpPr>
        <p:spPr bwMode="auto">
          <a:xfrm>
            <a:off x="6072198" y="2802435"/>
            <a:ext cx="307180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14.: </a:t>
            </a:r>
            <a:r>
              <a:rPr lang="cs-CZ" sz="2200" dirty="0" smtClean="0">
                <a:latin typeface="Constantia" pitchFamily="18" charset="0"/>
              </a:rPr>
              <a:t>Souplodí nažek</a:t>
            </a:r>
            <a:br>
              <a:rPr lang="cs-CZ" sz="2200" dirty="0" smtClean="0">
                <a:latin typeface="Constantia" pitchFamily="18" charset="0"/>
              </a:rPr>
            </a:br>
            <a:r>
              <a:rPr lang="cs-CZ" sz="2200" dirty="0" smtClean="0"/>
              <a:t>–</a:t>
            </a:r>
            <a:r>
              <a:rPr lang="cs-CZ" sz="2200" dirty="0" smtClean="0">
                <a:latin typeface="Constantia" pitchFamily="18" charset="0"/>
              </a:rPr>
              <a:t> jahodník</a:t>
            </a:r>
            <a:endParaRPr lang="cs-CZ" sz="2200" dirty="0">
              <a:latin typeface="Constantia" pitchFamily="18" charset="0"/>
            </a:endParaRPr>
          </a:p>
        </p:txBody>
      </p:sp>
      <p:pic>
        <p:nvPicPr>
          <p:cNvPr id="38914" name="Picture 2" descr="File:Guignardia bidwellii 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571744"/>
            <a:ext cx="2643206" cy="3815134"/>
          </a:xfrm>
          <a:prstGeom prst="rect">
            <a:avLst/>
          </a:prstGeom>
          <a:noFill/>
        </p:spPr>
      </p:pic>
      <p:pic>
        <p:nvPicPr>
          <p:cNvPr id="38916" name="Picture 4" descr="File:Framboise Margy 3.jpg"/>
          <p:cNvPicPr>
            <a:picLocks noChangeAspect="1" noChangeArrowheads="1"/>
          </p:cNvPicPr>
          <p:nvPr/>
        </p:nvPicPr>
        <p:blipFill>
          <a:blip r:embed="rId3"/>
          <a:srcRect l="34351" t="12500" r="6106" b="4999"/>
          <a:stretch>
            <a:fillRect/>
          </a:stretch>
        </p:blipFill>
        <p:spPr bwMode="auto">
          <a:xfrm>
            <a:off x="3370543" y="2857496"/>
            <a:ext cx="2701655" cy="3429024"/>
          </a:xfrm>
          <a:prstGeom prst="rect">
            <a:avLst/>
          </a:prstGeom>
          <a:noFill/>
        </p:spPr>
      </p:pic>
      <p:pic>
        <p:nvPicPr>
          <p:cNvPr id="38918" name="Picture 6" descr="File:Strawberry444.jpg"/>
          <p:cNvPicPr>
            <a:picLocks noChangeAspect="1" noChangeArrowheads="1"/>
          </p:cNvPicPr>
          <p:nvPr/>
        </p:nvPicPr>
        <p:blipFill>
          <a:blip r:embed="rId4"/>
          <a:srcRect l="21667" t="31250" r="26666" b="20000"/>
          <a:stretch>
            <a:fillRect/>
          </a:stretch>
        </p:blipFill>
        <p:spPr bwMode="auto">
          <a:xfrm>
            <a:off x="6357950" y="3500438"/>
            <a:ext cx="2214578" cy="278608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Rozšiřování plodů a semen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cs-CZ" dirty="0" smtClean="0"/>
              <a:t>větrem</a:t>
            </a:r>
          </a:p>
          <a:p>
            <a:pPr lvl="1"/>
            <a:r>
              <a:rPr lang="cs-CZ" dirty="0" smtClean="0"/>
              <a:t>chmýr – pampeliška</a:t>
            </a:r>
          </a:p>
          <a:p>
            <a:pPr lvl="1"/>
            <a:r>
              <a:rPr lang="cs-CZ" dirty="0" smtClean="0"/>
              <a:t>křídla – nažky javorů</a:t>
            </a:r>
          </a:p>
          <a:p>
            <a:pPr lvl="1"/>
            <a:r>
              <a:rPr lang="cs-CZ" dirty="0" smtClean="0"/>
              <a:t>nízká hmotnost semen</a:t>
            </a:r>
          </a:p>
          <a:p>
            <a:r>
              <a:rPr lang="cs-CZ" dirty="0" smtClean="0"/>
              <a:t>přichycení na tělo živočichů</a:t>
            </a:r>
          </a:p>
          <a:p>
            <a:pPr lvl="1"/>
            <a:r>
              <a:rPr lang="cs-CZ" dirty="0" smtClean="0"/>
              <a:t>háčky</a:t>
            </a:r>
          </a:p>
          <a:p>
            <a:r>
              <a:rPr lang="cs-CZ" dirty="0" smtClean="0"/>
              <a:t>přes TS živočichů</a:t>
            </a:r>
          </a:p>
          <a:p>
            <a:r>
              <a:rPr lang="cs-CZ" dirty="0" smtClean="0"/>
              <a:t>člověkem</a:t>
            </a:r>
          </a:p>
          <a:p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Význam plodů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cs-CZ" dirty="0" smtClean="0"/>
              <a:t>konzumace – ovoce, zelenina</a:t>
            </a:r>
          </a:p>
          <a:p>
            <a:r>
              <a:rPr lang="cs-CZ" dirty="0" smtClean="0"/>
              <a:t>zdroj oleje – olivový, řepkový</a:t>
            </a:r>
          </a:p>
          <a:p>
            <a:r>
              <a:rPr lang="cs-CZ" dirty="0" smtClean="0"/>
              <a:t>textilní průmysl – bavlník</a:t>
            </a:r>
          </a:p>
          <a:p>
            <a:r>
              <a:rPr lang="cs-CZ" dirty="0" smtClean="0"/>
              <a:t>výroba nápojů – kávovník, kakaovník, chmel</a:t>
            </a:r>
          </a:p>
          <a:p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 bwMode="auto">
          <a:xfrm>
            <a:off x="1000100" y="714340"/>
            <a:ext cx="7286644" cy="642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+mj-lt"/>
                <a:ea typeface="+mj-ea"/>
                <a:cs typeface="+mj-cs"/>
              </a:rPr>
              <a:t>Roztřiď plody do skupin: spoj čarou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357158" y="1500174"/>
            <a:ext cx="2071702" cy="64294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DUŽNATÉ</a:t>
            </a:r>
            <a:endParaRPr lang="cs-CZ" sz="2800" dirty="0"/>
          </a:p>
        </p:txBody>
      </p:sp>
      <p:sp>
        <p:nvSpPr>
          <p:cNvPr id="4" name="Zaoblený obdélník 3"/>
          <p:cNvSpPr/>
          <p:nvPr/>
        </p:nvSpPr>
        <p:spPr>
          <a:xfrm>
            <a:off x="3357554" y="1500174"/>
            <a:ext cx="2071702" cy="85725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SUCHÉ PUKAVÉ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6286512" y="1428736"/>
            <a:ext cx="2286016" cy="928694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SUCHÉ NEPUKAVÉ</a:t>
            </a:r>
            <a:endParaRPr lang="cs-CZ" sz="2800" dirty="0"/>
          </a:p>
        </p:txBody>
      </p:sp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2"/>
          <a:srcRect l="12242" t="33411" r="40302" b="22232"/>
          <a:stretch>
            <a:fillRect/>
          </a:stretch>
        </p:blipFill>
        <p:spPr bwMode="auto">
          <a:xfrm>
            <a:off x="5643570" y="4857760"/>
            <a:ext cx="1643074" cy="1936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/>
          <a:srcRect l="8325" t="18771" r="49823" b="36378"/>
          <a:stretch>
            <a:fillRect/>
          </a:stretch>
        </p:blipFill>
        <p:spPr bwMode="auto">
          <a:xfrm>
            <a:off x="214282" y="4786322"/>
            <a:ext cx="1250165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File:Sunflower Seeds Kaldari.jpg"/>
          <p:cNvPicPr>
            <a:picLocks noChangeAspect="1" noChangeArrowheads="1"/>
          </p:cNvPicPr>
          <p:nvPr/>
        </p:nvPicPr>
        <p:blipFill>
          <a:blip r:embed="rId4" cstate="print"/>
          <a:srcRect l="47187" t="16229" r="7812" b="19043"/>
          <a:stretch>
            <a:fillRect/>
          </a:stretch>
        </p:blipFill>
        <p:spPr bwMode="auto">
          <a:xfrm>
            <a:off x="1500166" y="3429000"/>
            <a:ext cx="1192704" cy="1143008"/>
          </a:xfrm>
          <a:prstGeom prst="rect">
            <a:avLst/>
          </a:prstGeom>
          <a:noFill/>
        </p:spPr>
      </p:pic>
      <p:pic>
        <p:nvPicPr>
          <p:cNvPr id="16" name="Picture 4" descr="File:Haselnuss Gr 99.jpg"/>
          <p:cNvPicPr>
            <a:picLocks noChangeAspect="1" noChangeArrowheads="1"/>
          </p:cNvPicPr>
          <p:nvPr/>
        </p:nvPicPr>
        <p:blipFill>
          <a:blip r:embed="rId5"/>
          <a:srcRect r="46033" b="17338"/>
          <a:stretch>
            <a:fillRect/>
          </a:stretch>
        </p:blipFill>
        <p:spPr bwMode="auto">
          <a:xfrm>
            <a:off x="7786710" y="3429000"/>
            <a:ext cx="1000132" cy="1051421"/>
          </a:xfrm>
          <a:prstGeom prst="rect">
            <a:avLst/>
          </a:prstGeom>
          <a:noFill/>
        </p:spPr>
      </p:pic>
      <p:pic>
        <p:nvPicPr>
          <p:cNvPr id="19" name="Picture 6" descr="File:Brassica napus - Köhler–s Medizinal-Pflanzen-169.jpg"/>
          <p:cNvPicPr>
            <a:picLocks noChangeAspect="1" noChangeArrowheads="1"/>
          </p:cNvPicPr>
          <p:nvPr/>
        </p:nvPicPr>
        <p:blipFill>
          <a:blip r:embed="rId6"/>
          <a:srcRect l="73866" t="55240" r="9719" b="9438"/>
          <a:stretch>
            <a:fillRect/>
          </a:stretch>
        </p:blipFill>
        <p:spPr bwMode="auto">
          <a:xfrm>
            <a:off x="3214678" y="4214818"/>
            <a:ext cx="917581" cy="2428892"/>
          </a:xfrm>
          <a:prstGeom prst="rect">
            <a:avLst/>
          </a:prstGeom>
          <a:noFill/>
        </p:spPr>
      </p:pic>
      <p:pic>
        <p:nvPicPr>
          <p:cNvPr id="24" name="Picture 8" descr="File:Lamium album vitplister.jpg"/>
          <p:cNvPicPr>
            <a:picLocks noChangeAspect="1" noChangeArrowheads="1"/>
          </p:cNvPicPr>
          <p:nvPr/>
        </p:nvPicPr>
        <p:blipFill>
          <a:blip r:embed="rId7"/>
          <a:srcRect l="7958" t="86395" r="72148"/>
          <a:stretch>
            <a:fillRect/>
          </a:stretch>
        </p:blipFill>
        <p:spPr bwMode="auto">
          <a:xfrm>
            <a:off x="7500958" y="4929198"/>
            <a:ext cx="1428760" cy="1552508"/>
          </a:xfrm>
          <a:prstGeom prst="rect">
            <a:avLst/>
          </a:prstGeom>
          <a:noFill/>
        </p:spPr>
      </p:pic>
      <p:pic>
        <p:nvPicPr>
          <p:cNvPr id="27" name="Picture 4" descr="File:Slaapbol R0017601.JPG"/>
          <p:cNvPicPr>
            <a:picLocks noChangeAspect="1" noChangeArrowheads="1"/>
          </p:cNvPicPr>
          <p:nvPr/>
        </p:nvPicPr>
        <p:blipFill>
          <a:blip r:embed="rId8"/>
          <a:srcRect l="10000" t="8750" r="8333"/>
          <a:stretch>
            <a:fillRect/>
          </a:stretch>
        </p:blipFill>
        <p:spPr bwMode="auto">
          <a:xfrm>
            <a:off x="1643042" y="4786322"/>
            <a:ext cx="1150846" cy="1714512"/>
          </a:xfrm>
          <a:prstGeom prst="rect">
            <a:avLst/>
          </a:prstGeom>
          <a:noFill/>
        </p:spPr>
      </p:pic>
      <p:pic>
        <p:nvPicPr>
          <p:cNvPr id="31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3721001" y="5280132"/>
            <a:ext cx="2000241" cy="1012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4" name="Skupina 33"/>
          <p:cNvGrpSpPr/>
          <p:nvPr/>
        </p:nvGrpSpPr>
        <p:grpSpPr>
          <a:xfrm>
            <a:off x="964381" y="7643842"/>
            <a:ext cx="7215238" cy="2714644"/>
            <a:chOff x="785786" y="2214554"/>
            <a:chExt cx="7215238" cy="2714644"/>
          </a:xfrm>
        </p:grpSpPr>
        <p:cxnSp>
          <p:nvCxnSpPr>
            <p:cNvPr id="8" name="Přímá spojovací čára 7"/>
            <p:cNvCxnSpPr/>
            <p:nvPr/>
          </p:nvCxnSpPr>
          <p:spPr>
            <a:xfrm>
              <a:off x="1357290" y="2214554"/>
              <a:ext cx="4214842" cy="2714644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 rot="5400000">
              <a:off x="-392147" y="3463925"/>
              <a:ext cx="2356660" cy="794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 flipV="1">
              <a:off x="2714612" y="2571744"/>
              <a:ext cx="4000528" cy="1071570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 rot="16200000" flipH="1">
              <a:off x="7429520" y="2857496"/>
              <a:ext cx="857256" cy="285752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 flipV="1">
              <a:off x="3036084" y="3178970"/>
              <a:ext cx="1643073" cy="28574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>
              <a:off x="5000628" y="2500306"/>
              <a:ext cx="2714644" cy="2286016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rot="5400000">
              <a:off x="2107389" y="2964653"/>
              <a:ext cx="2143140" cy="1214446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 rot="16200000" flipH="1">
              <a:off x="3679025" y="3607595"/>
              <a:ext cx="2143140" cy="71438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2748 L 0 -0.783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 bwMode="auto">
          <a:xfrm>
            <a:off x="1000100" y="714340"/>
            <a:ext cx="7286644" cy="642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40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Zapiš název plodu</a:t>
            </a:r>
            <a:endParaRPr kumimoji="0" lang="cs-CZ" sz="40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13"/>
          <p:cNvPicPr>
            <a:picLocks noChangeAspect="1" noChangeArrowheads="1"/>
          </p:cNvPicPr>
          <p:nvPr/>
        </p:nvPicPr>
        <p:blipFill>
          <a:blip r:embed="rId2"/>
          <a:srcRect l="12242" t="33411" r="40302" b="22232"/>
          <a:stretch>
            <a:fillRect/>
          </a:stretch>
        </p:blipFill>
        <p:spPr bwMode="auto">
          <a:xfrm>
            <a:off x="214282" y="1571612"/>
            <a:ext cx="1279438" cy="15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/>
          <a:srcRect l="8325" t="18771" r="49823" b="36378"/>
          <a:stretch>
            <a:fillRect/>
          </a:stretch>
        </p:blipFill>
        <p:spPr bwMode="auto">
          <a:xfrm>
            <a:off x="7393801" y="1428736"/>
            <a:ext cx="1250165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ile:Sunflower Seeds Kaldari.jpg"/>
          <p:cNvPicPr>
            <a:picLocks noChangeAspect="1" noChangeArrowheads="1"/>
          </p:cNvPicPr>
          <p:nvPr/>
        </p:nvPicPr>
        <p:blipFill>
          <a:blip r:embed="rId4" cstate="print"/>
          <a:srcRect l="47187" t="16229" r="7812" b="19043"/>
          <a:stretch>
            <a:fillRect/>
          </a:stretch>
        </p:blipFill>
        <p:spPr bwMode="auto">
          <a:xfrm>
            <a:off x="3786182" y="4143380"/>
            <a:ext cx="1192704" cy="1143008"/>
          </a:xfrm>
          <a:prstGeom prst="rect">
            <a:avLst/>
          </a:prstGeom>
          <a:noFill/>
        </p:spPr>
      </p:pic>
      <p:pic>
        <p:nvPicPr>
          <p:cNvPr id="6" name="Picture 4" descr="File:Haselnuss Gr 99.jpg"/>
          <p:cNvPicPr>
            <a:picLocks noChangeAspect="1" noChangeArrowheads="1"/>
          </p:cNvPicPr>
          <p:nvPr/>
        </p:nvPicPr>
        <p:blipFill>
          <a:blip r:embed="rId5"/>
          <a:srcRect r="46033" b="17338"/>
          <a:stretch>
            <a:fillRect/>
          </a:stretch>
        </p:blipFill>
        <p:spPr bwMode="auto">
          <a:xfrm>
            <a:off x="1928794" y="1500174"/>
            <a:ext cx="1000132" cy="1051421"/>
          </a:xfrm>
          <a:prstGeom prst="rect">
            <a:avLst/>
          </a:prstGeom>
          <a:noFill/>
        </p:spPr>
      </p:pic>
      <p:pic>
        <p:nvPicPr>
          <p:cNvPr id="7" name="Picture 6" descr="File:Brassica napus - Köhler–s Medizinal-Pflanzen-169.jpg"/>
          <p:cNvPicPr>
            <a:picLocks noChangeAspect="1" noChangeArrowheads="1"/>
          </p:cNvPicPr>
          <p:nvPr/>
        </p:nvPicPr>
        <p:blipFill>
          <a:blip r:embed="rId6"/>
          <a:srcRect l="73866" t="55240" r="9719" b="9438"/>
          <a:stretch>
            <a:fillRect/>
          </a:stretch>
        </p:blipFill>
        <p:spPr bwMode="auto">
          <a:xfrm>
            <a:off x="2368535" y="3857628"/>
            <a:ext cx="917581" cy="2428892"/>
          </a:xfrm>
          <a:prstGeom prst="rect">
            <a:avLst/>
          </a:prstGeom>
          <a:noFill/>
        </p:spPr>
      </p:pic>
      <p:pic>
        <p:nvPicPr>
          <p:cNvPr id="8" name="Picture 8" descr="File:Lamium album vitplister.jpg"/>
          <p:cNvPicPr>
            <a:picLocks noChangeAspect="1" noChangeArrowheads="1"/>
          </p:cNvPicPr>
          <p:nvPr/>
        </p:nvPicPr>
        <p:blipFill>
          <a:blip r:embed="rId7"/>
          <a:srcRect l="7958" t="86395" r="72148"/>
          <a:stretch>
            <a:fillRect/>
          </a:stretch>
        </p:blipFill>
        <p:spPr bwMode="auto">
          <a:xfrm>
            <a:off x="7358082" y="4429132"/>
            <a:ext cx="1428760" cy="1552508"/>
          </a:xfrm>
          <a:prstGeom prst="rect">
            <a:avLst/>
          </a:prstGeom>
          <a:noFill/>
        </p:spPr>
      </p:pic>
      <p:pic>
        <p:nvPicPr>
          <p:cNvPr id="9" name="Picture 4" descr="File:Slaapbol R0017601.JPG"/>
          <p:cNvPicPr>
            <a:picLocks noChangeAspect="1" noChangeArrowheads="1"/>
          </p:cNvPicPr>
          <p:nvPr/>
        </p:nvPicPr>
        <p:blipFill>
          <a:blip r:embed="rId8"/>
          <a:srcRect l="10000" t="8750" r="8333"/>
          <a:stretch>
            <a:fillRect/>
          </a:stretch>
        </p:blipFill>
        <p:spPr bwMode="auto">
          <a:xfrm>
            <a:off x="5635732" y="1500174"/>
            <a:ext cx="1150846" cy="1714512"/>
          </a:xfrm>
          <a:prstGeom prst="rect">
            <a:avLst/>
          </a:prstGeom>
          <a:noFill/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5078322" y="4565752"/>
            <a:ext cx="2000241" cy="1012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File:Caltha palustris Samenstand.jpg"/>
          <p:cNvPicPr>
            <a:picLocks noChangeAspect="1" noChangeArrowheads="1"/>
          </p:cNvPicPr>
          <p:nvPr/>
        </p:nvPicPr>
        <p:blipFill>
          <a:blip r:embed="rId10"/>
          <a:srcRect l="18125" t="12500" r="25625" b="17499"/>
          <a:stretch>
            <a:fillRect/>
          </a:stretch>
        </p:blipFill>
        <p:spPr bwMode="auto">
          <a:xfrm>
            <a:off x="3393274" y="1571612"/>
            <a:ext cx="1607354" cy="1500198"/>
          </a:xfrm>
          <a:prstGeom prst="rect">
            <a:avLst/>
          </a:prstGeom>
          <a:noFill/>
        </p:spPr>
      </p:pic>
      <p:pic>
        <p:nvPicPr>
          <p:cNvPr id="12" name="Picture 12"/>
          <p:cNvPicPr>
            <a:picLocks noChangeAspect="1" noChangeArrowheads="1"/>
          </p:cNvPicPr>
          <p:nvPr/>
        </p:nvPicPr>
        <p:blipFill>
          <a:blip r:embed="rId11" cstate="print"/>
          <a:srcRect t="41167"/>
          <a:stretch>
            <a:fillRect/>
          </a:stretch>
        </p:blipFill>
        <p:spPr bwMode="auto">
          <a:xfrm>
            <a:off x="285720" y="4357694"/>
            <a:ext cx="1584480" cy="1243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aoblený obdélník 12"/>
          <p:cNvSpPr/>
          <p:nvPr/>
        </p:nvSpPr>
        <p:spPr>
          <a:xfrm>
            <a:off x="142844" y="3286124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1571604" y="2571744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3357554" y="3143248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5357818" y="3286124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7215206" y="3286124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214282" y="5715016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2000232" y="6215082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3500430" y="5286388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5143504" y="6072206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7215206" y="6072206"/>
            <a:ext cx="1714512" cy="571504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500034" y="-1357346"/>
            <a:ext cx="8143932" cy="114300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malvice, oříšek, měchýřek, tobolka, bobule</a:t>
            </a:r>
          </a:p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peckovice, šešule, nažka, lusk, tvrdka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0.226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 bwMode="auto">
          <a:xfrm>
            <a:off x="1000100" y="714340"/>
            <a:ext cx="7286644" cy="642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40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Doplň</a:t>
            </a:r>
            <a:endParaRPr kumimoji="0" lang="cs-CZ" sz="40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42844" y="1357298"/>
            <a:ext cx="6357982" cy="4752988"/>
          </a:xfrm>
        </p:spPr>
        <p:txBody>
          <a:bodyPr/>
          <a:lstStyle/>
          <a:p>
            <a:r>
              <a:rPr lang="cs-CZ" dirty="0" smtClean="0"/>
              <a:t>přeměnou …………………. vzniká plod</a:t>
            </a:r>
          </a:p>
          <a:p>
            <a:r>
              <a:rPr lang="cs-CZ" dirty="0" smtClean="0"/>
              <a:t>v plodu jsou uložena ………………….</a:t>
            </a:r>
          </a:p>
          <a:p>
            <a:r>
              <a:rPr lang="cs-CZ" dirty="0" smtClean="0"/>
              <a:t>plody vznikají jen u …………………. rostlin</a:t>
            </a:r>
          </a:p>
          <a:p>
            <a:r>
              <a:rPr lang="cs-CZ" dirty="0" smtClean="0"/>
              <a:t>mezi dužnaté plody se řadí …………………., …………………., ………………….</a:t>
            </a:r>
          </a:p>
          <a:p>
            <a:r>
              <a:rPr lang="cs-CZ" dirty="0" smtClean="0"/>
              <a:t>tobolka, lusk a tvrdka patří mezi ………………….…………… plody</a:t>
            </a:r>
          </a:p>
          <a:p>
            <a:r>
              <a:rPr lang="cs-CZ" dirty="0" smtClean="0"/>
              <a:t>přeměnou květenství vznikne ………………….</a:t>
            </a:r>
          </a:p>
          <a:p>
            <a:r>
              <a:rPr lang="cs-CZ" dirty="0" smtClean="0"/>
              <a:t>z 1 květu vznikne více plodů = ………………….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9572660" y="1214422"/>
            <a:ext cx="2857520" cy="492922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000" dirty="0" smtClean="0"/>
              <a:t> 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semeníku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semena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krytosemenných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bobule, peckovice, malvice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suché pukavé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plodenství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souplodí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56152E-6 L -0.36459 0.005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 idx="4294967295"/>
          </p:nvPr>
        </p:nvSpPr>
        <p:spPr>
          <a:xfrm>
            <a:off x="457200" y="404813"/>
            <a:ext cx="8229600" cy="566737"/>
          </a:xfrm>
        </p:spPr>
        <p:txBody>
          <a:bodyPr/>
          <a:lstStyle/>
          <a:p>
            <a:pPr eaLnBrk="1" hangingPunct="1"/>
            <a:r>
              <a:rPr lang="cs-CZ" sz="4600" smtClean="0"/>
              <a:t>Citace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4294967295"/>
          </p:nvPr>
        </p:nvSpPr>
        <p:spPr>
          <a:xfrm>
            <a:off x="144463" y="981075"/>
            <a:ext cx="8964612" cy="5876925"/>
          </a:xfrm>
        </p:spPr>
        <p:txBody>
          <a:bodyPr/>
          <a:lstStyle/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ČABRADOVÁ, Věra; HASCH, František; SEJPKA, Jaroslav</a:t>
            </a:r>
            <a:r>
              <a:rPr lang="en-US" sz="1100" dirty="0" smtClean="0"/>
              <a:t>;</a:t>
            </a:r>
            <a:r>
              <a:rPr lang="cs-CZ" sz="1100" dirty="0" smtClean="0"/>
              <a:t> VANĚČKOVÁ, Ivana. </a:t>
            </a:r>
            <a:r>
              <a:rPr lang="cs-CZ" sz="1100" i="1" dirty="0" smtClean="0"/>
              <a:t>Přírodopis 7 učebnice pro základní školy a víceletá gymnázia</a:t>
            </a:r>
            <a:r>
              <a:rPr lang="cs-CZ" sz="1100" dirty="0" smtClean="0"/>
              <a:t>. Plzeň: </a:t>
            </a:r>
            <a:r>
              <a:rPr lang="cs-CZ" sz="1100" dirty="0" err="1" smtClean="0"/>
              <a:t>Fraus</a:t>
            </a:r>
            <a:r>
              <a:rPr lang="cs-CZ" sz="1100" dirty="0" smtClean="0"/>
              <a:t>, 2005, ISBN 80-7238-424-4.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1.:</a:t>
            </a:r>
            <a:r>
              <a:rPr lang="cs-CZ" sz="1100" dirty="0" smtClean="0">
                <a:latin typeface="Arial" charset="0"/>
              </a:rPr>
              <a:t> </a:t>
            </a:r>
            <a:r>
              <a:rPr lang="cs-CZ" sz="1100" dirty="0" smtClean="0"/>
              <a:t>BÖHRINGER, Friedrich. </a:t>
            </a:r>
            <a:r>
              <a:rPr lang="cs-CZ" sz="1100" i="1" dirty="0" err="1" smtClean="0">
                <a:solidFill>
                  <a:srgbClr val="000000"/>
                </a:solidFill>
              </a:rPr>
              <a:t>Wikimedia</a:t>
            </a:r>
            <a:r>
              <a:rPr lang="cs-CZ" sz="1100" i="1" dirty="0" smtClean="0">
                <a:solidFill>
                  <a:srgbClr val="000000"/>
                </a:solidFill>
              </a:rPr>
              <a:t> </a:t>
            </a:r>
            <a:r>
              <a:rPr lang="cs-CZ" sz="1100" i="1" dirty="0" err="1" smtClean="0">
                <a:solidFill>
                  <a:srgbClr val="000000"/>
                </a:solidFill>
              </a:rPr>
              <a:t>Commons</a:t>
            </a:r>
            <a:r>
              <a:rPr lang="cs-CZ" sz="1100" dirty="0" smtClean="0"/>
              <a:t> [online]. [cit. 15.4.2013]. Dostupný na WWW: http://commons.wikimedia.org/wiki/File:Solanum_lycopersicum,_Tomate_3.JPG?uselang=cs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2.: </a:t>
            </a:r>
            <a:r>
              <a:rPr lang="cs-CZ" sz="1100" dirty="0" smtClean="0">
                <a:solidFill>
                  <a:srgbClr val="000000"/>
                </a:solidFill>
              </a:rPr>
              <a:t>4028MDK09. </a:t>
            </a:r>
            <a:r>
              <a:rPr lang="cs-CZ" sz="1100" i="1" dirty="0" err="1" smtClean="0">
                <a:solidFill>
                  <a:srgbClr val="000000"/>
                </a:solidFill>
              </a:rPr>
              <a:t>Wikimedia</a:t>
            </a:r>
            <a:r>
              <a:rPr lang="cs-CZ" sz="1100" i="1" dirty="0" smtClean="0">
                <a:solidFill>
                  <a:srgbClr val="000000"/>
                </a:solidFill>
              </a:rPr>
              <a:t> </a:t>
            </a:r>
            <a:r>
              <a:rPr lang="cs-CZ" sz="1100" i="1" dirty="0" err="1" smtClean="0">
                <a:solidFill>
                  <a:srgbClr val="000000"/>
                </a:solidFill>
              </a:rPr>
              <a:t>Commons</a:t>
            </a:r>
            <a:r>
              <a:rPr lang="cs-CZ" sz="1100" dirty="0" smtClean="0">
                <a:solidFill>
                  <a:srgbClr val="000000"/>
                </a:solidFill>
              </a:rPr>
              <a:t> [online]. [cit. 15.4.2013]. Dostupný na WWW: http://commons.wikimedia.org/wiki/File:Italienische_S%C3%BC%C3%9Fkirschen.JPG</a:t>
            </a:r>
            <a:r>
              <a:rPr lang="cs-CZ" sz="1100" dirty="0" smtClean="0"/>
              <a:t>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3.: </a:t>
            </a:r>
            <a:r>
              <a:rPr lang="cs-CZ" sz="1100" dirty="0" smtClean="0">
                <a:solidFill>
                  <a:srgbClr val="000000"/>
                </a:solidFill>
              </a:rPr>
              <a:t>ULYSSES, </a:t>
            </a:r>
            <a:r>
              <a:rPr lang="cs-CZ" sz="1100" dirty="0" err="1" smtClean="0">
                <a:solidFill>
                  <a:srgbClr val="000000"/>
                </a:solidFill>
              </a:rPr>
              <a:t>Prentiss</a:t>
            </a:r>
            <a:r>
              <a:rPr lang="cs-CZ" sz="1100" dirty="0" smtClean="0">
                <a:solidFill>
                  <a:srgbClr val="000000"/>
                </a:solidFill>
              </a:rPr>
              <a:t> </a:t>
            </a:r>
            <a:r>
              <a:rPr lang="cs-CZ" sz="1100" dirty="0" err="1" smtClean="0">
                <a:solidFill>
                  <a:srgbClr val="000000"/>
                </a:solidFill>
              </a:rPr>
              <a:t>Hedrick</a:t>
            </a:r>
            <a:r>
              <a:rPr lang="cs-CZ" sz="1100" dirty="0" smtClean="0">
                <a:solidFill>
                  <a:srgbClr val="000000"/>
                </a:solidFill>
              </a:rPr>
              <a:t>. </a:t>
            </a:r>
            <a:r>
              <a:rPr lang="cs-CZ" sz="1100" i="1" dirty="0" err="1" smtClean="0">
                <a:solidFill>
                  <a:srgbClr val="000000"/>
                </a:solidFill>
              </a:rPr>
              <a:t>Wikimedia</a:t>
            </a:r>
            <a:r>
              <a:rPr lang="cs-CZ" sz="1100" i="1" dirty="0" smtClean="0">
                <a:solidFill>
                  <a:srgbClr val="000000"/>
                </a:solidFill>
              </a:rPr>
              <a:t> </a:t>
            </a:r>
            <a:r>
              <a:rPr lang="cs-CZ" sz="1100" i="1" dirty="0" err="1" smtClean="0">
                <a:solidFill>
                  <a:srgbClr val="000000"/>
                </a:solidFill>
              </a:rPr>
              <a:t>Commons</a:t>
            </a:r>
            <a:r>
              <a:rPr lang="cs-CZ" sz="1100" dirty="0" smtClean="0">
                <a:solidFill>
                  <a:srgbClr val="000000"/>
                </a:solidFill>
              </a:rPr>
              <a:t> [online]. [cit. 15.4.2013]. Dostupný na WWW: http://commons.wikimedia.org/wiki/File:Hedrick_%281921%29_-_Guyot.jpg</a:t>
            </a:r>
            <a:r>
              <a:rPr lang="cs-CZ" sz="1100" dirty="0" smtClean="0">
                <a:latin typeface="Arial" charset="0"/>
              </a:rPr>
              <a:t>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4.: </a:t>
            </a:r>
            <a:r>
              <a:rPr lang="cs-CZ" sz="1100" dirty="0" smtClean="0">
                <a:solidFill>
                  <a:srgbClr val="000000"/>
                </a:solidFill>
              </a:rPr>
              <a:t>COMET, </a:t>
            </a:r>
            <a:r>
              <a:rPr lang="cs-CZ" sz="1100" dirty="0" err="1" smtClean="0">
                <a:solidFill>
                  <a:srgbClr val="000000"/>
                </a:solidFill>
              </a:rPr>
              <a:t>Renee</a:t>
            </a:r>
            <a:r>
              <a:rPr lang="cs-CZ" sz="1100" dirty="0" smtClean="0">
                <a:solidFill>
                  <a:srgbClr val="000000"/>
                </a:solidFill>
              </a:rPr>
              <a:t>. </a:t>
            </a:r>
            <a:r>
              <a:rPr lang="cs-CZ" sz="1100" i="1" dirty="0" err="1" smtClean="0">
                <a:solidFill>
                  <a:srgbClr val="000000"/>
                </a:solidFill>
              </a:rPr>
              <a:t>Wikimedia</a:t>
            </a:r>
            <a:r>
              <a:rPr lang="cs-CZ" sz="1100" i="1" dirty="0" smtClean="0">
                <a:solidFill>
                  <a:srgbClr val="000000"/>
                </a:solidFill>
              </a:rPr>
              <a:t> </a:t>
            </a:r>
            <a:r>
              <a:rPr lang="cs-CZ" sz="1100" i="1" dirty="0" err="1" smtClean="0">
                <a:solidFill>
                  <a:srgbClr val="000000"/>
                </a:solidFill>
              </a:rPr>
              <a:t>Commons</a:t>
            </a:r>
            <a:r>
              <a:rPr lang="cs-CZ" sz="1100" dirty="0" smtClean="0">
                <a:solidFill>
                  <a:srgbClr val="000000"/>
                </a:solidFill>
              </a:rPr>
              <a:t> [online]. [cit. 15.4.2013]. Dostupný na WWW: http://commons.wikimedia.org/wiki/File:NCI_peas_in_pod.jpg</a:t>
            </a:r>
            <a:r>
              <a:rPr lang="cs-CZ" sz="1100" dirty="0" smtClean="0"/>
              <a:t>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5.: WICKTEL.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15.4.2013]. Dostupný na WWW: http://commons.wikimedia.org/wiki/File:Caltha_palustris_Samenstand.jpg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6.: ME.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15.4.2013]. Dostupný na WWW: http://commons.wikimedia.org/wiki/File:Slaapbol_R0017601.JPG 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7.: KÖHLER, </a:t>
            </a:r>
            <a:r>
              <a:rPr lang="cs-CZ" sz="1100" dirty="0" err="1" smtClean="0"/>
              <a:t>Franz</a:t>
            </a:r>
            <a:r>
              <a:rPr lang="cs-CZ" sz="1100" dirty="0" smtClean="0"/>
              <a:t> </a:t>
            </a:r>
            <a:r>
              <a:rPr lang="cs-CZ" sz="1100" dirty="0" err="1" smtClean="0"/>
              <a:t>Eugen</a:t>
            </a:r>
            <a:r>
              <a:rPr lang="cs-CZ" sz="1100" dirty="0" smtClean="0"/>
              <a:t>. </a:t>
            </a:r>
            <a:r>
              <a:rPr lang="cs-CZ" sz="1100" i="1" dirty="0" err="1" smtClean="0"/>
              <a:t>Wikispecies</a:t>
            </a:r>
            <a:r>
              <a:rPr lang="cs-CZ" sz="1100" dirty="0" smtClean="0"/>
              <a:t> [online]. [cit. 15.4.2013]. Dostupný na WWW: http://species.</a:t>
            </a:r>
            <a:r>
              <a:rPr lang="cs-CZ" sz="1100" dirty="0" err="1" smtClean="0"/>
              <a:t>wikimedia.org</a:t>
            </a:r>
            <a:r>
              <a:rPr lang="cs-CZ" sz="1100" dirty="0" smtClean="0"/>
              <a:t>/</a:t>
            </a:r>
            <a:r>
              <a:rPr lang="cs-CZ" sz="1100" dirty="0" err="1" smtClean="0"/>
              <a:t>wiki</a:t>
            </a:r>
            <a:r>
              <a:rPr lang="cs-CZ" sz="1100" dirty="0" smtClean="0"/>
              <a:t>/</a:t>
            </a:r>
            <a:r>
              <a:rPr lang="cs-CZ" sz="1100" dirty="0" err="1" smtClean="0"/>
              <a:t>File</a:t>
            </a:r>
            <a:r>
              <a:rPr lang="cs-CZ" sz="1100" dirty="0" smtClean="0"/>
              <a:t>:</a:t>
            </a:r>
            <a:r>
              <a:rPr lang="cs-CZ" sz="1100" dirty="0" err="1" smtClean="0"/>
              <a:t>Brassica</a:t>
            </a:r>
            <a:r>
              <a:rPr lang="cs-CZ" sz="1100" dirty="0" smtClean="0"/>
              <a:t>_</a:t>
            </a:r>
            <a:r>
              <a:rPr lang="cs-CZ" sz="1100" dirty="0" err="1" smtClean="0"/>
              <a:t>napus</a:t>
            </a:r>
            <a:r>
              <a:rPr lang="cs-CZ" sz="1100" dirty="0" smtClean="0"/>
              <a:t>_-_K%C3%B6hler%E2%80%93s_</a:t>
            </a:r>
            <a:r>
              <a:rPr lang="cs-CZ" sz="1100" dirty="0" err="1" smtClean="0"/>
              <a:t>Medizinal</a:t>
            </a:r>
            <a:r>
              <a:rPr lang="cs-CZ" sz="1100" dirty="0" smtClean="0"/>
              <a:t>-</a:t>
            </a:r>
            <a:r>
              <a:rPr lang="cs-CZ" sz="1100" dirty="0" err="1" smtClean="0"/>
              <a:t>Pflanzen</a:t>
            </a:r>
            <a:r>
              <a:rPr lang="cs-CZ" sz="1100" dirty="0" smtClean="0"/>
              <a:t>-169.jpg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8.: LINDMAN, </a:t>
            </a:r>
            <a:r>
              <a:rPr lang="cs-CZ" sz="1100" dirty="0" err="1" smtClean="0"/>
              <a:t>Carl</a:t>
            </a:r>
            <a:r>
              <a:rPr lang="cs-CZ" sz="1100" dirty="0" smtClean="0"/>
              <a:t> Axel </a:t>
            </a:r>
            <a:r>
              <a:rPr lang="cs-CZ" sz="1100" dirty="0" err="1" smtClean="0"/>
              <a:t>Magnus</a:t>
            </a:r>
            <a:r>
              <a:rPr lang="cs-CZ" sz="1100" dirty="0" smtClean="0"/>
              <a:t>. </a:t>
            </a:r>
            <a:r>
              <a:rPr lang="cs-CZ" sz="1100" i="1" dirty="0" err="1" smtClean="0"/>
              <a:t>Wikispecies</a:t>
            </a:r>
            <a:r>
              <a:rPr lang="cs-CZ" sz="1100" dirty="0" smtClean="0"/>
              <a:t> [online]. [cit. 15.4.2013]. Dostupný na WWW: http://species.</a:t>
            </a:r>
            <a:r>
              <a:rPr lang="cs-CZ" sz="1100" dirty="0" err="1" smtClean="0"/>
              <a:t>wikimedia.org</a:t>
            </a:r>
            <a:r>
              <a:rPr lang="cs-CZ" sz="1100" dirty="0" smtClean="0"/>
              <a:t>/</a:t>
            </a:r>
            <a:r>
              <a:rPr lang="cs-CZ" sz="1100" dirty="0" err="1" smtClean="0"/>
              <a:t>wiki</a:t>
            </a:r>
            <a:r>
              <a:rPr lang="cs-CZ" sz="1100" dirty="0" smtClean="0"/>
              <a:t>/</a:t>
            </a:r>
            <a:r>
              <a:rPr lang="cs-CZ" sz="1100" dirty="0" err="1" smtClean="0"/>
              <a:t>File</a:t>
            </a:r>
            <a:r>
              <a:rPr lang="cs-CZ" sz="1100" dirty="0" smtClean="0"/>
              <a:t>:</a:t>
            </a:r>
            <a:r>
              <a:rPr lang="cs-CZ" sz="1100" dirty="0" err="1" smtClean="0"/>
              <a:t>Lamium</a:t>
            </a:r>
            <a:r>
              <a:rPr lang="cs-CZ" sz="1100" dirty="0" smtClean="0"/>
              <a:t>_album_</a:t>
            </a:r>
            <a:r>
              <a:rPr lang="cs-CZ" sz="1100" dirty="0" err="1" smtClean="0"/>
              <a:t>vitplister.jpg</a:t>
            </a:r>
            <a:r>
              <a:rPr lang="cs-CZ" sz="1100" dirty="0" smtClean="0"/>
              <a:t>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9.: KALDARI.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15.4.2013]. Dostupný na WWW: http://commons.wikimedia.org/wiki/File:Sunflower_Seeds_Kaldari.jpg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10.: FRANK, </a:t>
            </a:r>
            <a:r>
              <a:rPr lang="cs-CZ" sz="1100" dirty="0" err="1" smtClean="0"/>
              <a:t>Horst</a:t>
            </a:r>
            <a:r>
              <a:rPr lang="cs-CZ" sz="1100" dirty="0" smtClean="0"/>
              <a:t>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15.4.2013]. Dostupný na WWW: http://commons.wikimedia.org/wiki/File:Haselnuss_Gr_99.jpg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11.: AUTOR NEUVEDEN.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15.4.2013]. Dostupný na WWW: http://commons.wikimedia.org/wiki/File:Tarwe_korrels_Triticum_aestivum.jpg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12.: MOLITOR, Daniel.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15.4.2013]. Dostupný na WWW: http://commons.wikimedia.org/wiki/File:Guignardia_bidwellii_01.jpg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13.: VASSIL.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15.4.2013]. Dostupný na WWW: http://commons.wikimedia.org/wiki/File:Framboise_Margy_3.jpg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100" dirty="0" smtClean="0"/>
              <a:t>Obr. 14.: BENJAMINT444.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15.4.2013]. Dostupný na WWW: http://commons.wikimedia.org/wiki/File:Strawberry444.jpg 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ok">
      <a:majorFont>
        <a:latin typeface="Calibri"/>
        <a:ea typeface=""/>
        <a:cs typeface=""/>
      </a:majorFont>
      <a:minorFont>
        <a:latin typeface="Constanti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ok 1">
        <a:dk1>
          <a:srgbClr val="464646"/>
        </a:dk1>
        <a:lt1>
          <a:srgbClr val="FFFFFF"/>
        </a:lt1>
        <a:dk2>
          <a:srgbClr val="000000"/>
        </a:dk2>
        <a:lt2>
          <a:srgbClr val="DEF5FA"/>
        </a:lt2>
        <a:accent1>
          <a:srgbClr val="2DA2BF"/>
        </a:accent1>
        <a:accent2>
          <a:srgbClr val="DA1F28"/>
        </a:accent2>
        <a:accent3>
          <a:srgbClr val="AAAAAA"/>
        </a:accent3>
        <a:accent4>
          <a:srgbClr val="DADADA"/>
        </a:accent4>
        <a:accent5>
          <a:srgbClr val="ADCEDC"/>
        </a:accent5>
        <a:accent6>
          <a:srgbClr val="C51B23"/>
        </a:accent6>
        <a:hlink>
          <a:srgbClr val="FF8119"/>
        </a:hlink>
        <a:folHlink>
          <a:srgbClr val="44B9E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o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1_Tok">
      <a:majorFont>
        <a:latin typeface="Calibri"/>
        <a:ea typeface=""/>
        <a:cs typeface=""/>
      </a:majorFont>
      <a:minorFont>
        <a:latin typeface="Constanti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ok 1">
        <a:dk1>
          <a:srgbClr val="000000"/>
        </a:dk1>
        <a:lt1>
          <a:srgbClr val="FFFFFF"/>
        </a:lt1>
        <a:dk2>
          <a:srgbClr val="464646"/>
        </a:dk2>
        <a:lt2>
          <a:srgbClr val="DEF5FA"/>
        </a:lt2>
        <a:accent1>
          <a:srgbClr val="2DA2BF"/>
        </a:accent1>
        <a:accent2>
          <a:srgbClr val="DA1F28"/>
        </a:accent2>
        <a:accent3>
          <a:srgbClr val="FFFFFF"/>
        </a:accent3>
        <a:accent4>
          <a:srgbClr val="000000"/>
        </a:accent4>
        <a:accent5>
          <a:srgbClr val="ADCEDC"/>
        </a:accent5>
        <a:accent6>
          <a:srgbClr val="C51B23"/>
        </a:accent6>
        <a:hlink>
          <a:srgbClr val="FF8119"/>
        </a:hlink>
        <a:folHlink>
          <a:srgbClr val="44B9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872</Words>
  <Application>Microsoft Office PowerPoint</Application>
  <PresentationFormat>Předvádění na obrazovce (4:3)</PresentationFormat>
  <Paragraphs>147</Paragraphs>
  <Slides>17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Tok</vt:lpstr>
      <vt:lpstr>1_Tok</vt:lpstr>
      <vt:lpstr>Plody a semena</vt:lpstr>
      <vt:lpstr>Snímek 2</vt:lpstr>
      <vt:lpstr>Anotace</vt:lpstr>
      <vt:lpstr>Plody a semena</vt:lpstr>
      <vt:lpstr>Plody dužnaté</vt:lpstr>
      <vt:lpstr>Plody dužnaté</vt:lpstr>
      <vt:lpstr>Plody suché</vt:lpstr>
      <vt:lpstr>Plody suché pukavé</vt:lpstr>
      <vt:lpstr>Snímek 9</vt:lpstr>
      <vt:lpstr>Plody suché nepukavé</vt:lpstr>
      <vt:lpstr>Snímek 11</vt:lpstr>
      <vt:lpstr>Rozšiřování plodů a semen</vt:lpstr>
      <vt:lpstr>Význam plodů</vt:lpstr>
      <vt:lpstr>Snímek 14</vt:lpstr>
      <vt:lpstr>Snímek 15</vt:lpstr>
      <vt:lpstr>Snímek 16</vt:lpstr>
      <vt:lpstr>Citace</vt:lpstr>
    </vt:vector>
  </TitlesOfParts>
  <Company>gym_lovo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Plody a semena</dc:title>
  <dc:creator>dasa</dc:creator>
  <cp:lastModifiedBy>dasa</cp:lastModifiedBy>
  <cp:revision>32</cp:revision>
  <dcterms:created xsi:type="dcterms:W3CDTF">2013-04-15T16:41:23Z</dcterms:created>
  <dcterms:modified xsi:type="dcterms:W3CDTF">2013-06-05T10:54:17Z</dcterms:modified>
</cp:coreProperties>
</file>