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Default Extension="wav" ContentType="audio/wav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4" r:id="rId3"/>
    <p:sldId id="258" r:id="rId4"/>
    <p:sldId id="263" r:id="rId5"/>
    <p:sldId id="259" r:id="rId6"/>
    <p:sldId id="260" r:id="rId7"/>
    <p:sldId id="261" r:id="rId8"/>
    <p:sldId id="257" r:id="rId9"/>
    <p:sldId id="262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6" autoAdjust="0"/>
    <p:restoredTop sz="94671" autoAdjust="0"/>
  </p:normalViewPr>
  <p:slideViewPr>
    <p:cSldViewPr>
      <p:cViewPr>
        <p:scale>
          <a:sx n="100" d="100"/>
          <a:sy n="100" d="100"/>
        </p:scale>
        <p:origin x="-294" y="-16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 _matematika_13_Moravskoslezský kraj, ZŠ praktická, 5.r. -</a:t>
          </a:r>
          <a:r>
            <a:rPr lang="cs-CZ" sz="2000" dirty="0" smtClean="0"/>
            <a:t>TEMA</a:t>
          </a:r>
          <a:r>
            <a:rPr lang="cs-CZ" sz="2000" dirty="0" smtClean="0"/>
            <a:t>: procvičování </a:t>
          </a:r>
          <a:r>
            <a:rPr lang="cs-CZ" sz="2000" dirty="0" smtClean="0"/>
            <a:t>násobilky 6 a 7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Příbor, Dukelská 1346,příspěvková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Ing. Petr </a:t>
          </a:r>
          <a:r>
            <a:rPr lang="cs-CZ" sz="2000" dirty="0" err="1" smtClean="0"/>
            <a:t>Klauda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 CZ. 1. 07 /1.4.00/21.1737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4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4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4"/>
      <dgm:spPr/>
    </dgm:pt>
    <dgm:pt modelId="{A52A0455-90FF-4808-ABD0-F02540D31D5A}" type="pres">
      <dgm:prSet presAssocID="{D1B46980-6531-4606-95E6-44980827E919}" presName="circle2" presStyleLbl="node1" presStyleIdx="1" presStyleCnt="4"/>
      <dgm:spPr/>
    </dgm:pt>
    <dgm:pt modelId="{6140AFEC-043D-4C43-A2F9-D0F5331DF3A3}" type="pres">
      <dgm:prSet presAssocID="{D1B46980-6531-4606-95E6-44980827E919}" presName="rect2" presStyleLbl="alignAcc1" presStyleIdx="1" presStyleCnt="4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4"/>
      <dgm:spPr/>
    </dgm:pt>
    <dgm:pt modelId="{313FC574-E1CD-4FB4-B054-0B805CE0447D}" type="pres">
      <dgm:prSet presAssocID="{B651F6E3-6281-48DB-9319-2AEAFDAE7572}" presName="circle3" presStyleLbl="node1" presStyleIdx="2" presStyleCnt="4"/>
      <dgm:spPr/>
    </dgm:pt>
    <dgm:pt modelId="{619D679B-A015-4ECF-8348-D1034C574F40}" type="pres">
      <dgm:prSet presAssocID="{B651F6E3-6281-48DB-9319-2AEAFDAE7572}" presName="rect3" presStyleLbl="alignAcc1" presStyleIdx="2" presStyleCnt="4"/>
      <dgm:spPr/>
      <dgm:t>
        <a:bodyPr/>
        <a:lstStyle/>
        <a:p>
          <a:endParaRPr lang="cs-CZ"/>
        </a:p>
      </dgm:t>
    </dgm:pt>
    <dgm:pt modelId="{E7F14C03-D67D-4A82-8887-4A41904268DD}" type="pres">
      <dgm:prSet presAssocID="{4C35D32F-0EAB-4CD7-82EE-45574DC2A586}" presName="vertSpace4" presStyleLbl="node1" presStyleIdx="2" presStyleCnt="4"/>
      <dgm:spPr/>
    </dgm:pt>
    <dgm:pt modelId="{D699FC7A-A1D1-4730-93D3-51E197A3376C}" type="pres">
      <dgm:prSet presAssocID="{4C35D32F-0EAB-4CD7-82EE-45574DC2A586}" presName="circle4" presStyleLbl="node1" presStyleIdx="3" presStyleCnt="4"/>
      <dgm:spPr/>
    </dgm:pt>
    <dgm:pt modelId="{66FE7F87-EA69-4EF8-86F8-F43548846DDB}" type="pres">
      <dgm:prSet presAssocID="{4C35D32F-0EAB-4CD7-82EE-45574DC2A586}" presName="rect4" presStyleLbl="alignAcc1" presStyleIdx="3" presStyleCnt="4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F902384-A84A-417E-997B-6A372FB09A33}" type="pres">
      <dgm:prSet presAssocID="{4C35D32F-0EAB-4CD7-82EE-45574DC2A586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221FB34-310D-4638-ACAE-9ACC709E4926}" srcId="{757F3AB3-0718-4624-B441-E567A8F0AB56}" destId="{4C35D32F-0EAB-4CD7-82EE-45574DC2A586}" srcOrd="3" destOrd="0" parTransId="{A15F02C0-547C-48B3-9D05-E7F145EBF3C4}" sibTransId="{8C5711BF-38F0-4590-B6BC-B3119A33CA2E}"/>
    <dgm:cxn modelId="{435294F9-8A6F-4CC8-AB77-B29E0D9748A7}" type="presOf" srcId="{B651F6E3-6281-48DB-9319-2AEAFDAE7572}" destId="{619D679B-A015-4ECF-8348-D1034C574F40}" srcOrd="0" destOrd="0" presId="urn:microsoft.com/office/officeart/2005/8/layout/target3"/>
    <dgm:cxn modelId="{FDBEA17A-EC65-491B-B2C5-87ACB9D5DDC5}" type="presOf" srcId="{D1D4F407-5343-4D3F-B5B9-D407B03CAEB4}" destId="{AED2198E-93D5-4001-81B4-73124B309672}" srcOrd="1" destOrd="0" presId="urn:microsoft.com/office/officeart/2005/8/layout/target3"/>
    <dgm:cxn modelId="{AD128518-3AD4-4E11-92B1-BC8CE8F0A102}" type="presOf" srcId="{D1D4F407-5343-4D3F-B5B9-D407B03CAEB4}" destId="{D005CE8C-CC26-4C3E-AC11-E15060ECD759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9FD84922-842A-414D-BBEE-661F18C8FB6F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BBCF4F14-ABB0-4A0D-B78C-8FA5939279D0}" type="presOf" srcId="{4C35D32F-0EAB-4CD7-82EE-45574DC2A586}" destId="{66FE7F87-EA69-4EF8-86F8-F43548846DDB}" srcOrd="0" destOrd="0" presId="urn:microsoft.com/office/officeart/2005/8/layout/target3"/>
    <dgm:cxn modelId="{668E2351-453A-4E48-9243-502C94F01A7C}" type="presOf" srcId="{D1B46980-6531-4606-95E6-44980827E919}" destId="{2BE915AB-18AA-4053-B92C-3BFC9ED204BB}" srcOrd="1" destOrd="0" presId="urn:microsoft.com/office/officeart/2005/8/layout/target3"/>
    <dgm:cxn modelId="{097D7571-74CA-4A0D-899C-3C49D703918F}" type="presOf" srcId="{4C35D32F-0EAB-4CD7-82EE-45574DC2A586}" destId="{4F902384-A84A-417E-997B-6A372FB09A33}" srcOrd="1" destOrd="0" presId="urn:microsoft.com/office/officeart/2005/8/layout/target3"/>
    <dgm:cxn modelId="{F1CCA59E-3B45-4F7A-B95C-79859733D57F}" type="presOf" srcId="{D1B46980-6531-4606-95E6-44980827E919}" destId="{6140AFEC-043D-4C43-A2F9-D0F5331DF3A3}" srcOrd="0" destOrd="0" presId="urn:microsoft.com/office/officeart/2005/8/layout/target3"/>
    <dgm:cxn modelId="{D89865D5-C347-4538-85D8-F9894D72561F}" type="presOf" srcId="{757F3AB3-0718-4624-B441-E567A8F0AB56}" destId="{333A1088-737F-45CB-B68E-254E46348037}" srcOrd="0" destOrd="0" presId="urn:microsoft.com/office/officeart/2005/8/layout/target3"/>
    <dgm:cxn modelId="{B59A0A7C-879F-418D-B7C6-00D77E21A08E}" type="presParOf" srcId="{333A1088-737F-45CB-B68E-254E46348037}" destId="{F5ABB229-8D3B-4694-996A-96F23CF14429}" srcOrd="0" destOrd="0" presId="urn:microsoft.com/office/officeart/2005/8/layout/target3"/>
    <dgm:cxn modelId="{CE28D37C-C1E3-47E9-BD9F-B8F883938FFE}" type="presParOf" srcId="{333A1088-737F-45CB-B68E-254E46348037}" destId="{F41139FD-01EE-4571-8B17-4FB00FC51163}" srcOrd="1" destOrd="0" presId="urn:microsoft.com/office/officeart/2005/8/layout/target3"/>
    <dgm:cxn modelId="{D0142EDF-B211-4F8E-A2D2-C213BAE8918C}" type="presParOf" srcId="{333A1088-737F-45CB-B68E-254E46348037}" destId="{D005CE8C-CC26-4C3E-AC11-E15060ECD759}" srcOrd="2" destOrd="0" presId="urn:microsoft.com/office/officeart/2005/8/layout/target3"/>
    <dgm:cxn modelId="{EA165FA5-F752-441C-80BA-F0F0B7DDD100}" type="presParOf" srcId="{333A1088-737F-45CB-B68E-254E46348037}" destId="{2C702D82-9B77-49B7-9568-BB8EB47C3372}" srcOrd="3" destOrd="0" presId="urn:microsoft.com/office/officeart/2005/8/layout/target3"/>
    <dgm:cxn modelId="{84A87286-4E27-42CB-9904-91FFB6A15B44}" type="presParOf" srcId="{333A1088-737F-45CB-B68E-254E46348037}" destId="{A52A0455-90FF-4808-ABD0-F02540D31D5A}" srcOrd="4" destOrd="0" presId="urn:microsoft.com/office/officeart/2005/8/layout/target3"/>
    <dgm:cxn modelId="{14EA8962-10C3-4E97-8B72-87FDAEBE080F}" type="presParOf" srcId="{333A1088-737F-45CB-B68E-254E46348037}" destId="{6140AFEC-043D-4C43-A2F9-D0F5331DF3A3}" srcOrd="5" destOrd="0" presId="urn:microsoft.com/office/officeart/2005/8/layout/target3"/>
    <dgm:cxn modelId="{17F048A1-AEE4-440A-B8E6-3197C471DC4B}" type="presParOf" srcId="{333A1088-737F-45CB-B68E-254E46348037}" destId="{9358AC05-5D7D-4327-9F80-1AD486AEA664}" srcOrd="6" destOrd="0" presId="urn:microsoft.com/office/officeart/2005/8/layout/target3"/>
    <dgm:cxn modelId="{325C49A9-20C5-47FA-A2BF-D5683264BD04}" type="presParOf" srcId="{333A1088-737F-45CB-B68E-254E46348037}" destId="{313FC574-E1CD-4FB4-B054-0B805CE0447D}" srcOrd="7" destOrd="0" presId="urn:microsoft.com/office/officeart/2005/8/layout/target3"/>
    <dgm:cxn modelId="{0158EDA0-80BB-4A1B-B998-D203C0B60DB6}" type="presParOf" srcId="{333A1088-737F-45CB-B68E-254E46348037}" destId="{619D679B-A015-4ECF-8348-D1034C574F40}" srcOrd="8" destOrd="0" presId="urn:microsoft.com/office/officeart/2005/8/layout/target3"/>
    <dgm:cxn modelId="{52F2E15A-C9B0-42AC-BB38-30FB95AE777B}" type="presParOf" srcId="{333A1088-737F-45CB-B68E-254E46348037}" destId="{E7F14C03-D67D-4A82-8887-4A41904268DD}" srcOrd="9" destOrd="0" presId="urn:microsoft.com/office/officeart/2005/8/layout/target3"/>
    <dgm:cxn modelId="{4BC83D45-7035-40C1-A67C-EB574D24A557}" type="presParOf" srcId="{333A1088-737F-45CB-B68E-254E46348037}" destId="{D699FC7A-A1D1-4730-93D3-51E197A3376C}" srcOrd="10" destOrd="0" presId="urn:microsoft.com/office/officeart/2005/8/layout/target3"/>
    <dgm:cxn modelId="{ACFF5CA6-682C-45C3-AD00-242BE93A372E}" type="presParOf" srcId="{333A1088-737F-45CB-B68E-254E46348037}" destId="{66FE7F87-EA69-4EF8-86F8-F43548846DDB}" srcOrd="11" destOrd="0" presId="urn:microsoft.com/office/officeart/2005/8/layout/target3"/>
    <dgm:cxn modelId="{3F13BF81-D692-4F4A-BD6D-B53D748B45C6}" type="presParOf" srcId="{333A1088-737F-45CB-B68E-254E46348037}" destId="{AED2198E-93D5-4001-81B4-73124B309672}" srcOrd="12" destOrd="0" presId="urn:microsoft.com/office/officeart/2005/8/layout/target3"/>
    <dgm:cxn modelId="{ED109298-87FB-45E8-AA16-AAEF4F3FB273}" type="presParOf" srcId="{333A1088-737F-45CB-B68E-254E46348037}" destId="{2BE915AB-18AA-4053-B92C-3BFC9ED204BB}" srcOrd="13" destOrd="0" presId="urn:microsoft.com/office/officeart/2005/8/layout/target3"/>
    <dgm:cxn modelId="{1CBED21B-71C3-4D67-B01B-EFE1BD7D3B52}" type="presParOf" srcId="{333A1088-737F-45CB-B68E-254E46348037}" destId="{6BB5E863-4638-4E1D-BFDE-399D028AC4ED}" srcOrd="14" destOrd="0" presId="urn:microsoft.com/office/officeart/2005/8/layout/target3"/>
    <dgm:cxn modelId="{70F235D2-0FAB-43CF-B085-FE9A3FA7D335}" type="presParOf" srcId="{333A1088-737F-45CB-B68E-254E46348037}" destId="{4F902384-A84A-417E-997B-6A372FB09A33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Příbor, Dukelská 1346,příspěvková organizace</a:t>
          </a:r>
          <a:endParaRPr lang="cs-CZ" sz="2000" kern="1200" dirty="0"/>
        </a:p>
      </dsp:txBody>
      <dsp:txXfrm>
        <a:off x="1258000" y="0"/>
        <a:ext cx="6498543" cy="541389"/>
      </dsp:txXfrm>
    </dsp:sp>
    <dsp:sp modelId="{A52A0455-90FF-4808-ABD0-F02540D31D5A}">
      <dsp:nvSpPr>
        <dsp:cNvPr id="0" name=""/>
        <dsp:cNvSpPr/>
      </dsp:nvSpPr>
      <dsp:spPr>
        <a:xfrm>
          <a:off x="334387" y="541389"/>
          <a:ext cx="1878939" cy="187893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541389"/>
          <a:ext cx="6498543" cy="187893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Ing. Petr </a:t>
          </a:r>
          <a:r>
            <a:rPr lang="cs-CZ" sz="2000" kern="1200" dirty="0" err="1" smtClean="0"/>
            <a:t>Klauda</a:t>
          </a:r>
          <a:endParaRPr lang="cs-CZ" sz="2000" kern="1200" dirty="0"/>
        </a:p>
      </dsp:txBody>
      <dsp:txXfrm>
        <a:off x="1273857" y="541389"/>
        <a:ext cx="6498543" cy="541389"/>
      </dsp:txXfrm>
    </dsp:sp>
    <dsp:sp modelId="{313FC574-E1CD-4FB4-B054-0B805CE0447D}">
      <dsp:nvSpPr>
        <dsp:cNvPr id="0" name=""/>
        <dsp:cNvSpPr/>
      </dsp:nvSpPr>
      <dsp:spPr>
        <a:xfrm>
          <a:off x="668774" y="1082778"/>
          <a:ext cx="1210164" cy="121016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1082778"/>
          <a:ext cx="6498543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 _matematika_13_Moravskoslezský kraj, ZŠ praktická, 5.r. -</a:t>
          </a:r>
          <a:r>
            <a:rPr lang="cs-CZ" sz="2000" kern="1200" dirty="0" smtClean="0"/>
            <a:t>TEMA</a:t>
          </a:r>
          <a:r>
            <a:rPr lang="cs-CZ" sz="2000" kern="1200" dirty="0" smtClean="0"/>
            <a:t>: procvičování </a:t>
          </a:r>
          <a:r>
            <a:rPr lang="cs-CZ" sz="2000" kern="1200" dirty="0" smtClean="0"/>
            <a:t>násobilky 6 a 7</a:t>
          </a:r>
          <a:endParaRPr lang="cs-CZ" sz="2000" kern="1200" dirty="0"/>
        </a:p>
      </dsp:txBody>
      <dsp:txXfrm>
        <a:off x="1273857" y="1082778"/>
        <a:ext cx="6498543" cy="541389"/>
      </dsp:txXfrm>
    </dsp:sp>
    <dsp:sp modelId="{D699FC7A-A1D1-4730-93D3-51E197A3376C}">
      <dsp:nvSpPr>
        <dsp:cNvPr id="0" name=""/>
        <dsp:cNvSpPr/>
      </dsp:nvSpPr>
      <dsp:spPr>
        <a:xfrm>
          <a:off x="1003162" y="1624167"/>
          <a:ext cx="541389" cy="54138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6FE7F87-EA69-4EF8-86F8-F43548846DDB}">
      <dsp:nvSpPr>
        <dsp:cNvPr id="0" name=""/>
        <dsp:cNvSpPr/>
      </dsp:nvSpPr>
      <dsp:spPr>
        <a:xfrm>
          <a:off x="1273857" y="1624167"/>
          <a:ext cx="6498543" cy="54138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 CZ. 1. 07 /1.4.00/21.1737 </a:t>
          </a:r>
          <a:endParaRPr lang="cs-CZ" sz="2000" kern="1200" dirty="0"/>
        </a:p>
      </dsp:txBody>
      <dsp:txXfrm>
        <a:off x="1273857" y="1624167"/>
        <a:ext cx="6498543" cy="54138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2B635D-4EE0-4FFD-85B3-1FD8B3320F1C}" type="datetimeFigureOut">
              <a:rPr lang="cs-CZ" smtClean="0"/>
              <a:pPr/>
              <a:t>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771E79-5F17-4BA5-BBBC-26638FC8FE6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4720017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2B635D-4EE0-4FFD-85B3-1FD8B3320F1C}" type="datetimeFigureOut">
              <a:rPr lang="cs-CZ" smtClean="0"/>
              <a:pPr/>
              <a:t>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771E79-5F17-4BA5-BBBC-26638FC8FE6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8433764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2B635D-4EE0-4FFD-85B3-1FD8B3320F1C}" type="datetimeFigureOut">
              <a:rPr lang="cs-CZ" smtClean="0"/>
              <a:pPr/>
              <a:t>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771E79-5F17-4BA5-BBBC-26638FC8FE6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5940768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2B635D-4EE0-4FFD-85B3-1FD8B3320F1C}" type="datetimeFigureOut">
              <a:rPr lang="cs-CZ" smtClean="0"/>
              <a:pPr/>
              <a:t>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771E79-5F17-4BA5-BBBC-26638FC8FE6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575169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2B635D-4EE0-4FFD-85B3-1FD8B3320F1C}" type="datetimeFigureOut">
              <a:rPr lang="cs-CZ" smtClean="0"/>
              <a:pPr/>
              <a:t>7.6.2013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771E79-5F17-4BA5-BBBC-26638FC8FE6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2375602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2B635D-4EE0-4FFD-85B3-1FD8B3320F1C}" type="datetimeFigureOut">
              <a:rPr lang="cs-CZ" smtClean="0"/>
              <a:pPr/>
              <a:t>7.6.2013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771E79-5F17-4BA5-BBBC-26638FC8FE6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6034777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2B635D-4EE0-4FFD-85B3-1FD8B3320F1C}" type="datetimeFigureOut">
              <a:rPr lang="cs-CZ" smtClean="0"/>
              <a:pPr/>
              <a:t>7.6.2013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771E79-5F17-4BA5-BBBC-26638FC8FE6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907281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2B635D-4EE0-4FFD-85B3-1FD8B3320F1C}" type="datetimeFigureOut">
              <a:rPr lang="cs-CZ" smtClean="0"/>
              <a:pPr/>
              <a:t>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771E79-5F17-4BA5-BBBC-26638FC8FE6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5841406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2B635D-4EE0-4FFD-85B3-1FD8B3320F1C}" type="datetimeFigureOut">
              <a:rPr lang="cs-CZ" smtClean="0"/>
              <a:pPr/>
              <a:t>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771E79-5F17-4BA5-BBBC-26638FC8FE6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4025384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2B635D-4EE0-4FFD-85B3-1FD8B3320F1C}" type="datetimeFigureOut">
              <a:rPr lang="cs-CZ" smtClean="0"/>
              <a:pPr/>
              <a:t>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771E79-5F17-4BA5-BBBC-26638FC8FE6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5734110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2B635D-4EE0-4FFD-85B3-1FD8B3320F1C}" type="datetimeFigureOut">
              <a:rPr lang="cs-CZ" smtClean="0"/>
              <a:pPr/>
              <a:t>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771E79-5F17-4BA5-BBBC-26638FC8FE6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2554517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A2B635D-4EE0-4FFD-85B3-1FD8B3320F1C}" type="datetimeFigureOut">
              <a:rPr lang="cs-CZ" smtClean="0"/>
              <a:pPr/>
              <a:t>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9771E79-5F17-4BA5-BBBC-26638FC8FE6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4739864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jpeg"/><Relationship Id="rId3" Type="http://schemas.openxmlformats.org/officeDocument/2006/relationships/image" Target="../media/image5.jpeg"/><Relationship Id="rId7" Type="http://schemas.openxmlformats.org/officeDocument/2006/relationships/image" Target="../media/image9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8.jpeg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8.xml.rels><?xml version="1.0" encoding="UTF-8" standalone="yes"?>
<Relationships xmlns="http://schemas.openxmlformats.org/package/2006/relationships"><Relationship Id="rId3" Type="http://schemas.microsoft.com/office/2007/relationships/media" Target="../media/media1.wav"/><Relationship Id="rId2" Type="http://schemas.openxmlformats.org/officeDocument/2006/relationships/slideLayout" Target="../slideLayouts/slideLayout2.xml"/><Relationship Id="rId1" Type="http://schemas.openxmlformats.org/officeDocument/2006/relationships/audio" Target="../media/media1.wav"/><Relationship Id="rId4" Type="http://schemas.openxmlformats.org/officeDocument/2006/relationships/image" Target="../media/image11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3508578396"/>
              </p:ext>
            </p:extLst>
          </p:nvPr>
        </p:nvGraphicFramePr>
        <p:xfrm>
          <a:off x="755576" y="764704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0" name="Podnadpis 1"/>
          <p:cNvSpPr>
            <a:spLocks noGrp="1"/>
          </p:cNvSpPr>
          <p:nvPr>
            <p:ph type="subTitle" idx="1"/>
          </p:nvPr>
        </p:nvSpPr>
        <p:spPr bwMode="auto"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 dirty="0" smtClean="0"/>
          </a:p>
          <a:p>
            <a:endParaRPr lang="cs-CZ" dirty="0"/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0044124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800" dirty="0" smtClean="0"/>
              <a:t>Anotace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2400" dirty="0"/>
              <a:t>Žáci procvičují násobení a dělení číslem </a:t>
            </a:r>
            <a:r>
              <a:rPr lang="cs-CZ" sz="2400" dirty="0" smtClean="0"/>
              <a:t>6, 7.</a:t>
            </a:r>
            <a:endParaRPr lang="cs-CZ" sz="2400" dirty="0"/>
          </a:p>
          <a:p>
            <a:pPr marL="0" indent="0">
              <a:buNone/>
            </a:pPr>
            <a:r>
              <a:rPr lang="cs-CZ" sz="2400" dirty="0"/>
              <a:t>Žáci řeší slovní úlohy znázorněné obrázky,</a:t>
            </a:r>
          </a:p>
          <a:p>
            <a:pPr marL="0" indent="0">
              <a:buNone/>
            </a:pPr>
            <a:r>
              <a:rPr lang="cs-CZ" sz="2400" dirty="0"/>
              <a:t>přiřazují výsledky a ověřují si správnost výsledků.</a:t>
            </a:r>
          </a:p>
          <a:p>
            <a:pPr marL="0" indent="0">
              <a:buNone/>
            </a:pPr>
            <a:r>
              <a:rPr lang="cs-CZ" sz="2400" dirty="0" smtClean="0"/>
              <a:t>Při </a:t>
            </a:r>
            <a:r>
              <a:rPr lang="cs-CZ" sz="2400" dirty="0"/>
              <a:t>pilotáži žáky nejvíce bavilo </a:t>
            </a:r>
            <a:r>
              <a:rPr lang="cs-CZ" sz="2400" dirty="0" smtClean="0"/>
              <a:t>řešení</a:t>
            </a:r>
            <a:endParaRPr lang="cs-CZ" sz="2400" dirty="0"/>
          </a:p>
          <a:p>
            <a:pPr marL="0" indent="0">
              <a:buNone/>
            </a:pPr>
            <a:r>
              <a:rPr lang="cs-CZ" sz="2400" dirty="0"/>
              <a:t>obrázkových slovních úloh.</a:t>
            </a:r>
          </a:p>
          <a:p>
            <a:pPr marL="0" indent="0">
              <a:buNone/>
            </a:pPr>
            <a:endParaRPr lang="cs-CZ" sz="2400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091000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accent6"/>
                </a:solidFill>
              </a:rPr>
              <a:t>Najdi násobky čísla 6 </a:t>
            </a:r>
            <a:br>
              <a:rPr lang="cs-CZ" dirty="0" smtClean="0">
                <a:solidFill>
                  <a:schemeClr val="accent6"/>
                </a:solidFill>
              </a:rPr>
            </a:br>
            <a:r>
              <a:rPr lang="cs-CZ" dirty="0" smtClean="0">
                <a:solidFill>
                  <a:schemeClr val="accent6"/>
                </a:solidFill>
              </a:rPr>
              <a:t>(chybí některé???)</a:t>
            </a:r>
            <a:endParaRPr lang="cs-CZ" dirty="0">
              <a:solidFill>
                <a:schemeClr val="accent6"/>
              </a:solidFill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4245608020"/>
              </p:ext>
            </p:extLst>
          </p:nvPr>
        </p:nvGraphicFramePr>
        <p:xfrm>
          <a:off x="457200" y="1600200"/>
          <a:ext cx="8229600" cy="413305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45920"/>
                <a:gridCol w="1645920"/>
                <a:gridCol w="1645920"/>
                <a:gridCol w="1645920"/>
                <a:gridCol w="1645920"/>
              </a:tblGrid>
              <a:tr h="1377685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pPr algn="ctr"/>
                      <a:r>
                        <a:rPr lang="cs-CZ" sz="3200" dirty="0" smtClean="0"/>
                        <a:t>25</a:t>
                      </a:r>
                      <a:endParaRPr lang="cs-CZ" sz="3200" dirty="0"/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pPr algn="ctr"/>
                      <a:r>
                        <a:rPr lang="cs-CZ" sz="3200" dirty="0" smtClean="0"/>
                        <a:t>30</a:t>
                      </a:r>
                      <a:endParaRPr lang="cs-CZ" sz="3200" dirty="0"/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pPr algn="ctr"/>
                      <a:r>
                        <a:rPr lang="cs-CZ" sz="3200" dirty="0" smtClean="0"/>
                        <a:t>13</a:t>
                      </a:r>
                      <a:endParaRPr lang="cs-CZ" sz="3200" dirty="0"/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pPr algn="ctr"/>
                      <a:r>
                        <a:rPr lang="cs-CZ" sz="3200" dirty="0" smtClean="0"/>
                        <a:t>18</a:t>
                      </a:r>
                      <a:endParaRPr lang="cs-CZ" sz="3200" dirty="0"/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pPr algn="ctr"/>
                      <a:r>
                        <a:rPr lang="cs-CZ" sz="3200" dirty="0" smtClean="0"/>
                        <a:t>49</a:t>
                      </a:r>
                      <a:endParaRPr lang="cs-CZ" sz="3200" dirty="0"/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</a:tr>
              <a:tr h="1377685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</a:rPr>
                        <a:t>42</a:t>
                      </a:r>
                      <a:endParaRPr lang="cs-CZ" sz="32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</a:rPr>
                        <a:t>17</a:t>
                      </a:r>
                      <a:endParaRPr lang="cs-CZ" sz="32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</a:rPr>
                        <a:t>24</a:t>
                      </a:r>
                      <a:endParaRPr lang="cs-CZ" sz="32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</a:rPr>
                        <a:t>28</a:t>
                      </a:r>
                      <a:endParaRPr lang="cs-CZ" sz="32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</a:rPr>
                        <a:t>36</a:t>
                      </a:r>
                      <a:endParaRPr lang="cs-CZ" sz="32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</a:tr>
              <a:tr h="1377685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</a:rPr>
                        <a:t>6</a:t>
                      </a:r>
                      <a:endParaRPr lang="cs-CZ" sz="32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</a:rPr>
                        <a:t>51</a:t>
                      </a:r>
                      <a:endParaRPr lang="cs-CZ" sz="32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</a:rPr>
                        <a:t>54</a:t>
                      </a:r>
                      <a:endParaRPr lang="cs-CZ" sz="32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</a:rPr>
                        <a:t>19</a:t>
                      </a:r>
                      <a:endParaRPr lang="cs-CZ" sz="32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</a:rPr>
                        <a:t>11</a:t>
                      </a:r>
                      <a:endParaRPr lang="cs-CZ" sz="32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38590892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5865515"/>
          </a:xfrm>
          <a:solidFill>
            <a:schemeClr val="accent2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8000" dirty="0" smtClean="0"/>
              <a:t>Dnes půjdeme společně </a:t>
            </a:r>
            <a:r>
              <a:rPr lang="cs-CZ" sz="8000" dirty="0" smtClean="0"/>
              <a:t>                       na </a:t>
            </a:r>
            <a:r>
              <a:rPr lang="cs-CZ" sz="8000" dirty="0" smtClean="0"/>
              <a:t>nákupy</a:t>
            </a:r>
            <a:endParaRPr lang="cs-CZ" sz="8000" dirty="0"/>
          </a:p>
        </p:txBody>
      </p:sp>
    </p:spTree>
    <p:extLst>
      <p:ext uri="{BB962C8B-B14F-4D97-AF65-F5344CB8AC3E}">
        <p14:creationId xmlns:p14="http://schemas.microsoft.com/office/powerpoint/2010/main" xmlns="" val="15599413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7" name="Picture 3" descr="C:\Users\PC-08MK\AppData\Local\Microsoft\Windows\Temporary Internet Files\Content.IE5\AM1I8PN9\MC900112366[1].wmf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 bwMode="auto">
          <a:xfrm>
            <a:off x="539552" y="1700808"/>
            <a:ext cx="1070039" cy="13967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1547664" y="2564904"/>
            <a:ext cx="5681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 Kč</a:t>
            </a:r>
            <a:endParaRPr lang="cs-CZ" dirty="0"/>
          </a:p>
        </p:txBody>
      </p:sp>
      <p:pic>
        <p:nvPicPr>
          <p:cNvPr id="1028" name="Picture 4" descr="C:\Users\PC-08MK\AppData\Local\Microsoft\Windows\Temporary Internet Files\Content.IE5\AM1I8PN9\MC90011236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5927" y="2934236"/>
            <a:ext cx="1020447" cy="133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4" descr="C:\Users\PC-08MK\AppData\Local\Microsoft\Windows\Temporary Internet Files\Content.IE5\AM1I8PN9\MC90011236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96787" y="3040455"/>
            <a:ext cx="1020447" cy="133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4" descr="C:\Users\PC-08MK\AppData\Local\Microsoft\Windows\Temporary Internet Files\Content.IE5\AM1I8PN9\MC90011236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47913" y="3098621"/>
            <a:ext cx="1020447" cy="133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4" descr="C:\Users\PC-08MK\AppData\Local\Microsoft\Windows\Temporary Internet Files\Content.IE5\AM1I8PN9\MC90011236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17234" y="3059291"/>
            <a:ext cx="1020447" cy="133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4" descr="C:\Users\PC-08MK\AppData\Local\Microsoft\Windows\Temporary Internet Files\Content.IE5\AM1I8PN9\MC90011236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711" y="4281164"/>
            <a:ext cx="1020447" cy="133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4" descr="C:\Users\PC-08MK\AppData\Local\Microsoft\Windows\Temporary Internet Files\Content.IE5\AM1I8PN9\MC90011236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95321" y="4266236"/>
            <a:ext cx="1020447" cy="133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4" descr="C:\Users\PC-08MK\AppData\Local\Microsoft\Windows\Temporary Internet Files\Content.IE5\AM1I8PN9\MC90011236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89827" y="4372455"/>
            <a:ext cx="1020447" cy="133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4" descr="C:\Users\PC-08MK\AppData\Local\Microsoft\Windows\Temporary Internet Files\Content.IE5\AM1I8PN9\MC90011236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10342" y="4479083"/>
            <a:ext cx="1020447" cy="133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4" descr="C:\Users\PC-08MK\AppData\Local\Microsoft\Windows\Temporary Internet Files\Content.IE5\AM1I8PN9\MC90011236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915816" y="4392251"/>
            <a:ext cx="1020447" cy="133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Zástupný symbol pro obsah 8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lvl="2" algn="ctr"/>
            <a:r>
              <a:rPr lang="cs-CZ" dirty="0" smtClean="0"/>
              <a:t>Kolik  v obchodě zaplatíme?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24 Kč</a:t>
            </a:r>
          </a:p>
          <a:p>
            <a:endParaRPr lang="cs-CZ" dirty="0"/>
          </a:p>
          <a:p>
            <a:r>
              <a:rPr lang="cs-CZ" sz="1600" dirty="0" smtClean="0"/>
              <a:t>Zkontroluj správnost výpočtu</a:t>
            </a:r>
          </a:p>
          <a:p>
            <a:r>
              <a:rPr lang="cs-CZ" dirty="0" smtClean="0"/>
              <a:t>30 Kč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5040052" y="3406606"/>
            <a:ext cx="936104" cy="38726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5030502" y="4710320"/>
            <a:ext cx="1008112" cy="34793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950994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50000">
              <a:schemeClr val="accent6">
                <a:lumMod val="60000"/>
                <a:lumOff val="4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Kolik zaplatíme za limonády? (najdi správné výpočty)</a:t>
            </a:r>
            <a:endParaRPr lang="cs-CZ" sz="32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pic>
        <p:nvPicPr>
          <p:cNvPr id="2050" name="Picture 2" descr="C:\Users\PC-08MK\AppData\Local\Microsoft\Windows\Temporary Internet Files\Content.IE5\K0O7W0UI\MC900191597[1].wmf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33005" y="4581128"/>
            <a:ext cx="780105" cy="9647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C:\Users\PC-08MK\AppData\Local\Microsoft\Windows\Temporary Internet Files\Content.IE5\K0O7W0UI\MC90019159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52900" y="4581128"/>
            <a:ext cx="780105" cy="9647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C:\Users\PC-08MK\AppData\Local\Microsoft\Windows\Temporary Internet Files\Content.IE5\K0O7W0UI\MC90019159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38341" y="4581128"/>
            <a:ext cx="780105" cy="9647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 descr="C:\Users\PC-08MK\AppData\Local\Microsoft\Windows\Temporary Internet Files\Content.IE5\K0O7W0UI\MC90019159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236" y="4581128"/>
            <a:ext cx="780105" cy="9647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C:\Users\PC-08MK\AppData\Local\Microsoft\Windows\Temporary Internet Files\Content.IE5\K0O7W0UI\MC90019159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059832" y="3370362"/>
            <a:ext cx="780105" cy="9647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2" descr="C:\Users\PC-08MK\AppData\Local\Microsoft\Windows\Temporary Internet Files\Content.IE5\K0O7W0UI\MC90019159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79727" y="3358158"/>
            <a:ext cx="780105" cy="9647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" descr="C:\Users\PC-08MK\AppData\Local\Microsoft\Windows\Temporary Internet Files\Content.IE5\K0O7W0UI\MC90019159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92725" y="3370362"/>
            <a:ext cx="780105" cy="9647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2" descr="C:\Users\PC-08MK\AppData\Local\Microsoft\Windows\Temporary Internet Files\Content.IE5\K0O7W0UI\MC90019159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07870" y="3358158"/>
            <a:ext cx="780105" cy="9647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2" descr="C:\Users\PC-08MK\AppData\Local\Microsoft\Windows\Temporary Internet Files\Content.IE5\K0O7W0UI\MC90019159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3337595"/>
            <a:ext cx="780105" cy="9647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2" descr="C:\Users\PC-08MK\AppData\Local\Microsoft\Windows\Temporary Internet Files\Content.IE5\K0O7W0UI\MC90019159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7504" y="1988840"/>
            <a:ext cx="780105" cy="9647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2" descr="C:\Users\PC-08MK\AppData\Local\Microsoft\Windows\Temporary Internet Files\Content.IE5\K0O7W0UI\MC90019159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079575" y="4605882"/>
            <a:ext cx="780105" cy="9647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2" descr="C:\Users\PC-08MK\AppData\Local\Microsoft\Windows\Temporary Internet Files\Content.IE5\K0O7W0UI\MC90019159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800939" y="4581127"/>
            <a:ext cx="780105" cy="9647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807870" y="2780928"/>
            <a:ext cx="5681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7 Kč</a:t>
            </a:r>
            <a:endParaRPr lang="cs-CZ" dirty="0"/>
          </a:p>
        </p:txBody>
      </p:sp>
      <p:sp>
        <p:nvSpPr>
          <p:cNvPr id="18" name="Ovál 17"/>
          <p:cNvSpPr/>
          <p:nvPr/>
        </p:nvSpPr>
        <p:spPr>
          <a:xfrm>
            <a:off x="5115805" y="2382125"/>
            <a:ext cx="1656184" cy="1142836"/>
          </a:xfrm>
          <a:prstGeom prst="ellipse">
            <a:avLst/>
          </a:prstGeom>
          <a:effectLst>
            <a:glow rad="101600">
              <a:schemeClr val="accent2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63 Kč</a:t>
            </a:r>
            <a:endParaRPr lang="cs-CZ" dirty="0"/>
          </a:p>
        </p:txBody>
      </p:sp>
      <p:sp>
        <p:nvSpPr>
          <p:cNvPr id="20" name="Ovál 19"/>
          <p:cNvSpPr/>
          <p:nvPr/>
        </p:nvSpPr>
        <p:spPr>
          <a:xfrm>
            <a:off x="4652344" y="3620845"/>
            <a:ext cx="1656184" cy="1142836"/>
          </a:xfrm>
          <a:prstGeom prst="ellipse">
            <a:avLst/>
          </a:prstGeom>
          <a:effectLst>
            <a:glow rad="101600">
              <a:schemeClr val="accent2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42 Kč</a:t>
            </a:r>
            <a:endParaRPr lang="cs-CZ" dirty="0"/>
          </a:p>
        </p:txBody>
      </p:sp>
      <p:sp>
        <p:nvSpPr>
          <p:cNvPr id="21" name="Ovál 20"/>
          <p:cNvSpPr/>
          <p:nvPr/>
        </p:nvSpPr>
        <p:spPr>
          <a:xfrm>
            <a:off x="4067944" y="1417422"/>
            <a:ext cx="1656184" cy="1142836"/>
          </a:xfrm>
          <a:prstGeom prst="ellipse">
            <a:avLst/>
          </a:prstGeom>
          <a:effectLst>
            <a:glow rad="101600">
              <a:schemeClr val="accent2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35 Kč</a:t>
            </a:r>
            <a:endParaRPr lang="cs-CZ" dirty="0"/>
          </a:p>
        </p:txBody>
      </p:sp>
      <p:sp>
        <p:nvSpPr>
          <p:cNvPr id="22" name="Ovál 21"/>
          <p:cNvSpPr/>
          <p:nvPr/>
        </p:nvSpPr>
        <p:spPr>
          <a:xfrm>
            <a:off x="6758247" y="3591849"/>
            <a:ext cx="1656184" cy="1142836"/>
          </a:xfrm>
          <a:prstGeom prst="ellipse">
            <a:avLst/>
          </a:prstGeom>
          <a:effectLst>
            <a:glow rad="101600">
              <a:schemeClr val="accent2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16 Kč</a:t>
            </a:r>
            <a:endParaRPr lang="cs-CZ" dirty="0"/>
          </a:p>
        </p:txBody>
      </p:sp>
      <p:sp>
        <p:nvSpPr>
          <p:cNvPr id="23" name="Ovál 22"/>
          <p:cNvSpPr/>
          <p:nvPr/>
        </p:nvSpPr>
        <p:spPr>
          <a:xfrm>
            <a:off x="6947470" y="1839621"/>
            <a:ext cx="1656184" cy="1142836"/>
          </a:xfrm>
          <a:prstGeom prst="ellipse">
            <a:avLst/>
          </a:prstGeom>
          <a:effectLst>
            <a:glow rad="101600">
              <a:schemeClr val="accent2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49 Kč</a:t>
            </a:r>
            <a:endParaRPr lang="cs-CZ" dirty="0"/>
          </a:p>
        </p:txBody>
      </p:sp>
      <p:sp>
        <p:nvSpPr>
          <p:cNvPr id="24" name="Ovál 23"/>
          <p:cNvSpPr/>
          <p:nvPr/>
        </p:nvSpPr>
        <p:spPr>
          <a:xfrm>
            <a:off x="6638056" y="4972728"/>
            <a:ext cx="1656184" cy="1142836"/>
          </a:xfrm>
          <a:prstGeom prst="ellipse">
            <a:avLst/>
          </a:prstGeom>
          <a:effectLst>
            <a:glow rad="101600">
              <a:schemeClr val="accent2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28 Kč</a:t>
            </a:r>
            <a:endParaRPr lang="cs-CZ" dirty="0"/>
          </a:p>
        </p:txBody>
      </p:sp>
      <p:sp>
        <p:nvSpPr>
          <p:cNvPr id="25" name="Ovál 24"/>
          <p:cNvSpPr/>
          <p:nvPr/>
        </p:nvSpPr>
        <p:spPr>
          <a:xfrm>
            <a:off x="4604422" y="5021897"/>
            <a:ext cx="1656184" cy="1142836"/>
          </a:xfrm>
          <a:prstGeom prst="ellipse">
            <a:avLst/>
          </a:prstGeom>
          <a:effectLst>
            <a:glow rad="101600">
              <a:schemeClr val="accent2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14 Kč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34709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50000">
              <a:schemeClr val="accent6">
                <a:lumMod val="60000"/>
                <a:lumOff val="4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/>
          </a:solidFill>
        </p:spPr>
        <p:txBody>
          <a:bodyPr>
            <a:normAutofit/>
          </a:bodyPr>
          <a:lstStyle/>
          <a:p>
            <a:r>
              <a:rPr lang="cs-CZ" sz="2000" dirty="0" smtClean="0"/>
              <a:t>Každá hračka stojí v obchodě 7,- Kč. </a:t>
            </a:r>
            <a:br>
              <a:rPr lang="cs-CZ" sz="2000" dirty="0" smtClean="0"/>
            </a:br>
            <a:r>
              <a:rPr lang="cs-CZ" sz="2000" dirty="0" smtClean="0"/>
              <a:t>Kolik korun zaplatíme u pokladny?</a:t>
            </a:r>
            <a:endParaRPr lang="cs-CZ" sz="2000" dirty="0"/>
          </a:p>
        </p:txBody>
      </p:sp>
      <p:pic>
        <p:nvPicPr>
          <p:cNvPr id="3074" name="Picture 2" descr="C:\Users\PC-08MK\AppData\Local\Microsoft\Windows\Temporary Internet Files\Content.IE5\S7687CZ2\MP900401167[1]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93256" y="1863974"/>
            <a:ext cx="1589936" cy="12719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PC-08MK\AppData\Local\Microsoft\Windows\Temporary Internet Files\Content.IE5\AM1I8PN9\MP90040112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99593" y="1863974"/>
            <a:ext cx="1224136" cy="15305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PC-08MK\AppData\Local\Microsoft\Windows\Temporary Internet Files\Content.IE5\AM1I8PN9\MP900405394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27784" y="2436255"/>
            <a:ext cx="1341568" cy="9582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PC-08MK\AppData\Local\Microsoft\Windows\Temporary Internet Files\Content.IE5\S7687CZ2\MP900405496[1].jpg"/>
          <p:cNvPicPr>
            <a:picLocks noGrp="1" noChangeAspect="1" noChangeArrowheads="1"/>
          </p:cNvPicPr>
          <p:nvPr>
            <p:ph sz="half" idx="1"/>
          </p:nvPr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44479" y="3789040"/>
            <a:ext cx="1371337" cy="9795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PC-08MK\AppData\Local\Microsoft\Windows\Temporary Internet Files\Content.IE5\S7687CZ2\MP900427654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88224" y="3501008"/>
            <a:ext cx="1269141" cy="1728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C:\Users\PC-08MK\AppData\Local\Microsoft\Windows\Temporary Internet Files\Content.IE5\DE4CGPLA\MP900341688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48087" y="3394518"/>
            <a:ext cx="1160528" cy="16269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81" name="Picture 9" descr="C:\Users\PC-08MK\AppData\Local\Microsoft\Windows\Temporary Internet Files\Content.IE5\S7687CZ2\MP900405452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69351" y="1698722"/>
            <a:ext cx="1302733" cy="9305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528351" y="6021288"/>
            <a:ext cx="19158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49,- Kč</a:t>
            </a:r>
            <a:endParaRPr lang="cs-CZ" dirty="0"/>
          </a:p>
        </p:txBody>
      </p:sp>
      <p:sp>
        <p:nvSpPr>
          <p:cNvPr id="7" name="Veselý obličej 6"/>
          <p:cNvSpPr/>
          <p:nvPr/>
        </p:nvSpPr>
        <p:spPr>
          <a:xfrm>
            <a:off x="4388535" y="5568734"/>
            <a:ext cx="1440160" cy="1274440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Správný  výsledek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4260940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50000">
              <a:schemeClr val="accent6">
                <a:lumMod val="60000"/>
                <a:lumOff val="4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Vypočti příklady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5.6 = 30                                    24:6 = 4</a:t>
            </a:r>
          </a:p>
          <a:p>
            <a:r>
              <a:rPr lang="cs-CZ" dirty="0" smtClean="0"/>
              <a:t>8.6 = 48                                    42:6 = 7</a:t>
            </a:r>
          </a:p>
          <a:p>
            <a:r>
              <a:rPr lang="cs-CZ" dirty="0" smtClean="0"/>
              <a:t>4.7 = 28                                    35:7 = 5</a:t>
            </a:r>
          </a:p>
          <a:p>
            <a:r>
              <a:rPr lang="cs-CZ" dirty="0" smtClean="0"/>
              <a:t>6.7 = 42                                    49:7 = 7</a:t>
            </a:r>
          </a:p>
          <a:p>
            <a:r>
              <a:rPr lang="cs-CZ" dirty="0" smtClean="0"/>
              <a:t>9.6 = 54                                    30:6 = 5</a:t>
            </a:r>
          </a:p>
          <a:p>
            <a:r>
              <a:rPr lang="cs-CZ" dirty="0" smtClean="0"/>
              <a:t>8.7 = 56                                    54:6 = 9</a:t>
            </a:r>
          </a:p>
          <a:p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1763688" y="1484784"/>
            <a:ext cx="1656184" cy="352839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6588224" y="1470298"/>
            <a:ext cx="1728192" cy="352839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7" name="j0214098.wav">
            <a:hlinkClick r:id="" action="ppaction://media"/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xmlns="" r:embed="rId3"/>
              </p:ext>
            </p:extLst>
          </p:nvPr>
        </p:nvPicPr>
        <p:blipFill>
          <a:blip r:embed="rId4" cstate="print"/>
          <a:stretch>
            <a:fillRect/>
          </a:stretch>
        </p:blipFill>
        <p:spPr>
          <a:xfrm>
            <a:off x="3657600" y="5445224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6421186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4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1700808"/>
            <a:ext cx="75608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CITACE:</a:t>
            </a:r>
          </a:p>
          <a:p>
            <a:r>
              <a:rPr lang="cs-CZ" dirty="0" smtClean="0"/>
              <a:t>Obrázky: </a:t>
            </a:r>
            <a:r>
              <a:rPr lang="cs-CZ" dirty="0" smtClean="0"/>
              <a:t>www.office.</a:t>
            </a:r>
            <a:r>
              <a:rPr lang="cs-CZ" dirty="0" err="1" smtClean="0"/>
              <a:t>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7357603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Thatch</Template>
  <TotalTime>109</TotalTime>
  <Words>202</Words>
  <Application>Microsoft Office PowerPoint</Application>
  <PresentationFormat>Předvádění na obrazovce (4:3)</PresentationFormat>
  <Paragraphs>89</Paragraphs>
  <Slides>9</Slides>
  <Notes>0</Notes>
  <HiddenSlides>0</HiddenSlides>
  <MMClips>1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Snímek 1</vt:lpstr>
      <vt:lpstr>Anotace</vt:lpstr>
      <vt:lpstr>Najdi násobky čísla 6  (chybí některé???)</vt:lpstr>
      <vt:lpstr>Snímek 4</vt:lpstr>
      <vt:lpstr>Snímek 5</vt:lpstr>
      <vt:lpstr>Kolik zaplatíme za limonády? (najdi správné výpočty)</vt:lpstr>
      <vt:lpstr>Každá hračka stojí v obchodě 7,- Kč.  Kolik korun zaplatíme u pokladny?</vt:lpstr>
      <vt:lpstr>Vypočti příklady</vt:lpstr>
      <vt:lpstr>Snímek 9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PC-08MK</dc:creator>
  <cp:lastModifiedBy>Dum</cp:lastModifiedBy>
  <cp:revision>20</cp:revision>
  <dcterms:created xsi:type="dcterms:W3CDTF">2011-10-04T08:51:42Z</dcterms:created>
  <dcterms:modified xsi:type="dcterms:W3CDTF">2013-06-07T09:47:31Z</dcterms:modified>
</cp:coreProperties>
</file>