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79" r:id="rId3"/>
    <p:sldId id="275" r:id="rId4"/>
    <p:sldId id="257" r:id="rId5"/>
    <p:sldId id="283" r:id="rId6"/>
    <p:sldId id="280" r:id="rId7"/>
    <p:sldId id="265" r:id="rId8"/>
    <p:sldId id="258" r:id="rId9"/>
    <p:sldId id="281" r:id="rId10"/>
    <p:sldId id="287" r:id="rId11"/>
    <p:sldId id="263" r:id="rId12"/>
    <p:sldId id="286" r:id="rId13"/>
    <p:sldId id="285" r:id="rId14"/>
    <p:sldId id="269" r:id="rId15"/>
    <p:sldId id="271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61" d="100"/>
          <a:sy n="61" d="100"/>
        </p:scale>
        <p:origin x="-96" y="-912"/>
      </p:cViewPr>
      <p:guideLst>
        <p:guide orient="horz" pos="2205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5F957-9579-4DFC-91FC-42ED79021E3F}" type="datetimeFigureOut">
              <a:rPr lang="cs-CZ" smtClean="0"/>
              <a:t>7.6.2013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54DCA-4A9B-4798-9162-38005C7C17A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960092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5F957-9579-4DFC-91FC-42ED79021E3F}" type="datetimeFigureOut">
              <a:rPr lang="cs-CZ" smtClean="0"/>
              <a:t>7.6.2013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54DCA-4A9B-4798-9162-38005C7C17A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490577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5F957-9579-4DFC-91FC-42ED79021E3F}" type="datetimeFigureOut">
              <a:rPr lang="cs-CZ" smtClean="0"/>
              <a:t>7.6.2013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54DCA-4A9B-4798-9162-38005C7C17A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549501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5F957-9579-4DFC-91FC-42ED79021E3F}" type="datetimeFigureOut">
              <a:rPr lang="cs-CZ" smtClean="0"/>
              <a:t>7.6.2013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54DCA-4A9B-4798-9162-38005C7C17A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273720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5F957-9579-4DFC-91FC-42ED79021E3F}" type="datetimeFigureOut">
              <a:rPr lang="cs-CZ" smtClean="0"/>
              <a:t>7.6.2013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54DCA-4A9B-4798-9162-38005C7C17A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808391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5F957-9579-4DFC-91FC-42ED79021E3F}" type="datetimeFigureOut">
              <a:rPr lang="cs-CZ" smtClean="0"/>
              <a:t>7.6.2013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54DCA-4A9B-4798-9162-38005C7C17A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579049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5F957-9579-4DFC-91FC-42ED79021E3F}" type="datetimeFigureOut">
              <a:rPr lang="cs-CZ" smtClean="0"/>
              <a:t>7.6.2013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54DCA-4A9B-4798-9162-38005C7C17A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842062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5F957-9579-4DFC-91FC-42ED79021E3F}" type="datetimeFigureOut">
              <a:rPr lang="cs-CZ" smtClean="0"/>
              <a:t>7.6.2013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54DCA-4A9B-4798-9162-38005C7C17A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200969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5F957-9579-4DFC-91FC-42ED79021E3F}" type="datetimeFigureOut">
              <a:rPr lang="cs-CZ" smtClean="0"/>
              <a:t>7.6.2013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54DCA-4A9B-4798-9162-38005C7C17A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445850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5F957-9579-4DFC-91FC-42ED79021E3F}" type="datetimeFigureOut">
              <a:rPr lang="cs-CZ" smtClean="0"/>
              <a:t>7.6.2013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54DCA-4A9B-4798-9162-38005C7C17A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768874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5F957-9579-4DFC-91FC-42ED79021E3F}" type="datetimeFigureOut">
              <a:rPr lang="cs-CZ" smtClean="0"/>
              <a:t>7.6.2013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54DCA-4A9B-4798-9162-38005C7C17A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222214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C5F957-9579-4DFC-91FC-42ED79021E3F}" type="datetimeFigureOut">
              <a:rPr lang="cs-CZ" smtClean="0"/>
              <a:t>7.6.2013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354DCA-4A9B-4798-9162-38005C7C17A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63187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w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wmf"/><Relationship Id="rId3" Type="http://schemas.openxmlformats.org/officeDocument/2006/relationships/image" Target="../media/image15.wmf"/><Relationship Id="rId7" Type="http://schemas.openxmlformats.org/officeDocument/2006/relationships/image" Target="../media/image19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gif"/><Relationship Id="rId5" Type="http://schemas.openxmlformats.org/officeDocument/2006/relationships/image" Target="../media/image17.wmf"/><Relationship Id="rId4" Type="http://schemas.openxmlformats.org/officeDocument/2006/relationships/image" Target="../media/image16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33375"/>
            <a:ext cx="7473950" cy="142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Podnadpis 2"/>
          <p:cNvSpPr txBox="1">
            <a:spLocks/>
          </p:cNvSpPr>
          <p:nvPr/>
        </p:nvSpPr>
        <p:spPr bwMode="auto">
          <a:xfrm>
            <a:off x="107504" y="1988840"/>
            <a:ext cx="8928992" cy="4772178"/>
          </a:xfrm>
          <a:prstGeom prst="rect">
            <a:avLst/>
          </a:prstGeom>
          <a:solidFill>
            <a:schemeClr val="bg1"/>
          </a:solidFill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Název školy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:   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ZŠ </a:t>
            </a:r>
            <a:r>
              <a:rPr lang="cs-CZ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Bor, okres Tachov, příspěvková organizace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Autor: 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            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Mgr. Irena Šeneková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Vytvořeno dne: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6.6.2013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Název:         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VY_32_INOVACE_1C_AJ8_18_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ing clauses 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Číslo </a:t>
            </a: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projektu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       CZ.1.07/1.4.00/21.3534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Vzdělávací oblast: 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Angličtina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Téma: 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                   </a:t>
            </a:r>
            <a:r>
              <a:rPr lang="cs-CZ" sz="2400" dirty="0" smtClean="0"/>
              <a:t>There’s  </a:t>
            </a:r>
            <a:r>
              <a:rPr lang="cs-CZ" sz="2400" dirty="0"/>
              <a:t>someone / something   +   </a:t>
            </a:r>
            <a:r>
              <a:rPr lang="cs-CZ" sz="2400" dirty="0">
                <a:solidFill>
                  <a:schemeClr val="tx1"/>
                </a:solidFill>
              </a:rPr>
              <a:t>ing</a:t>
            </a:r>
          </a:p>
          <a:p>
            <a:pPr lvl="0"/>
            <a:r>
              <a:rPr lang="cs-CZ" sz="2400" b="1" dirty="0" smtClean="0">
                <a:solidFill>
                  <a:prstClr val="black"/>
                </a:solidFill>
              </a:rPr>
              <a:t>                                       </a:t>
            </a:r>
            <a:r>
              <a:rPr lang="cs-CZ" sz="2400" dirty="0" smtClean="0">
                <a:solidFill>
                  <a:prstClr val="black"/>
                </a:solidFill>
              </a:rPr>
              <a:t>see </a:t>
            </a:r>
            <a:r>
              <a:rPr lang="cs-CZ" sz="2400" dirty="0">
                <a:solidFill>
                  <a:prstClr val="black"/>
                </a:solidFill>
              </a:rPr>
              <a:t>/ hear  someone    +   </a:t>
            </a:r>
            <a:r>
              <a:rPr lang="cs-CZ" sz="2400" dirty="0">
                <a:solidFill>
                  <a:schemeClr val="tx1"/>
                </a:solidFill>
              </a:rPr>
              <a:t>ing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Ročník</a:t>
            </a: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               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8. </a:t>
            </a:r>
            <a:r>
              <a:rPr lang="cs-CZ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ročník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Klíčová 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slova:       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Relative clauses, - ing clauses </a:t>
            </a:r>
            <a:endParaRPr lang="cs-CZ" sz="2400" cap="all" dirty="0">
              <a:ln w="0"/>
              <a:solidFill>
                <a:schemeClr val="tx1"/>
              </a:solidFill>
              <a:effectLst>
                <a:reflection blurRad="12700" stA="50000" endPos="50000" dist="5000" dir="5400000" sy="-100000" rotWithShape="0"/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1922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ovéPole 1"/>
          <p:cNvSpPr txBox="1">
            <a:spLocks noChangeArrowheads="1"/>
          </p:cNvSpPr>
          <p:nvPr/>
        </p:nvSpPr>
        <p:spPr bwMode="auto">
          <a:xfrm>
            <a:off x="683568" y="1436277"/>
            <a:ext cx="7561212" cy="2431435"/>
          </a:xfrm>
          <a:prstGeom prst="rect">
            <a:avLst/>
          </a:prstGeom>
          <a:solidFill>
            <a:schemeClr val="bg1"/>
          </a:solidFill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cs-CZ" sz="32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Anotace</a:t>
            </a:r>
          </a:p>
          <a:p>
            <a:pPr>
              <a:defRPr/>
            </a:pPr>
            <a:endParaRPr lang="cs-CZ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cs-CZ" sz="2400" b="1" dirty="0" smtClean="0"/>
              <a:t>There’s</a:t>
            </a:r>
            <a:r>
              <a:rPr lang="cs-CZ" sz="2400" dirty="0" smtClean="0"/>
              <a:t>  someone / something   +   </a:t>
            </a:r>
            <a:r>
              <a:rPr lang="cs-CZ" sz="2400" b="1" dirty="0" smtClean="0">
                <a:solidFill>
                  <a:schemeClr val="tx1"/>
                </a:solidFill>
              </a:rPr>
              <a:t>ing</a:t>
            </a:r>
          </a:p>
          <a:p>
            <a:pPr lvl="0"/>
            <a:r>
              <a:rPr lang="cs-CZ" sz="2400" b="1" dirty="0" smtClean="0">
                <a:solidFill>
                  <a:prstClr val="black"/>
                </a:solidFill>
              </a:rPr>
              <a:t>see</a:t>
            </a:r>
            <a:r>
              <a:rPr lang="cs-CZ" sz="2400" dirty="0" smtClean="0">
                <a:solidFill>
                  <a:prstClr val="black"/>
                </a:solidFill>
              </a:rPr>
              <a:t> / </a:t>
            </a:r>
            <a:r>
              <a:rPr lang="cs-CZ" sz="2400" b="1" dirty="0" smtClean="0">
                <a:solidFill>
                  <a:prstClr val="black"/>
                </a:solidFill>
              </a:rPr>
              <a:t>hear</a:t>
            </a:r>
            <a:r>
              <a:rPr lang="cs-CZ" sz="2400" dirty="0" smtClean="0">
                <a:solidFill>
                  <a:prstClr val="black"/>
                </a:solidFill>
              </a:rPr>
              <a:t>  someone    +   </a:t>
            </a:r>
            <a:r>
              <a:rPr lang="cs-CZ" sz="2400" b="1" dirty="0" smtClean="0">
                <a:solidFill>
                  <a:schemeClr val="tx1"/>
                </a:solidFill>
              </a:rPr>
              <a:t>ing</a:t>
            </a:r>
          </a:p>
          <a:p>
            <a:pPr>
              <a:defRPr/>
            </a:pP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Exercises</a:t>
            </a:r>
            <a:endParaRPr lang="cs-CZ" sz="2400" dirty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cs-CZ" sz="2400" dirty="0" smtClean="0">
              <a:ln w="12700">
                <a:noFill/>
                <a:prstDash val="solid"/>
              </a:ln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2889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475656" y="332656"/>
            <a:ext cx="594207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cs-CZ" sz="5400" b="1" cap="all" spc="0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Vztažné věty</a:t>
            </a:r>
          </a:p>
          <a:p>
            <a:pPr algn="ctr"/>
            <a:r>
              <a:rPr lang="cs-CZ" sz="5400" b="1" cap="all" spc="0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(Relative clauses)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107504" y="4635133"/>
            <a:ext cx="90364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W</a:t>
            </a:r>
            <a:r>
              <a:rPr lang="cs-CZ" sz="2800" dirty="0" smtClean="0"/>
              <a:t>e use </a:t>
            </a:r>
            <a:r>
              <a:rPr lang="cs-CZ" sz="2800" b="1" dirty="0" smtClean="0"/>
              <a:t>– ing </a:t>
            </a:r>
            <a:r>
              <a:rPr lang="cs-CZ" sz="2800" dirty="0" smtClean="0"/>
              <a:t>clauses to say what somebody (or something)</a:t>
            </a:r>
          </a:p>
          <a:p>
            <a:r>
              <a:rPr lang="cs-CZ" sz="2800" b="1" dirty="0"/>
              <a:t> </a:t>
            </a:r>
            <a:r>
              <a:rPr lang="cs-CZ" sz="2800" b="1" dirty="0" smtClean="0"/>
              <a:t>                        is</a:t>
            </a:r>
            <a:r>
              <a:rPr lang="cs-CZ" sz="2800" dirty="0" smtClean="0"/>
              <a:t> (or </a:t>
            </a:r>
            <a:r>
              <a:rPr lang="cs-CZ" sz="2800" b="1" dirty="0" smtClean="0"/>
              <a:t>was</a:t>
            </a:r>
            <a:r>
              <a:rPr lang="cs-CZ" sz="2800" dirty="0" smtClean="0"/>
              <a:t>) doing at a particular time.</a:t>
            </a:r>
            <a:endParaRPr lang="cs-CZ" sz="2800" dirty="0"/>
          </a:p>
        </p:txBody>
      </p:sp>
      <p:sp>
        <p:nvSpPr>
          <p:cNvPr id="5" name="Obdélník 4"/>
          <p:cNvSpPr/>
          <p:nvPr/>
        </p:nvSpPr>
        <p:spPr>
          <a:xfrm>
            <a:off x="2823765" y="2780928"/>
            <a:ext cx="349647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-ing </a:t>
            </a:r>
            <a:r>
              <a:rPr lang="cs-CZ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clauses</a:t>
            </a:r>
            <a:endParaRPr lang="cs-CZ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11837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C:\Users\Uživatel\AppData\Local\Microsoft\Windows\Temporary Internet Files\Content.IE5\P491G3CX\MP90044828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65877"/>
            <a:ext cx="3347864" cy="2225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živatel\AppData\Local\Microsoft\Windows\Temporary Internet Files\Content.IE5\P491G3CX\MC90039846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2646" y="2132856"/>
            <a:ext cx="1825142" cy="796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43318" y="3429000"/>
            <a:ext cx="16613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There‘s a car.</a:t>
            </a:r>
            <a:endParaRPr lang="cs-CZ" sz="2000" dirty="0"/>
          </a:p>
        </p:txBody>
      </p:sp>
      <p:cxnSp>
        <p:nvCxnSpPr>
          <p:cNvPr id="4" name="Přímá spojnice 3"/>
          <p:cNvCxnSpPr/>
          <p:nvPr/>
        </p:nvCxnSpPr>
        <p:spPr>
          <a:xfrm>
            <a:off x="1883957" y="3629055"/>
            <a:ext cx="32669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1901207" y="4005064"/>
            <a:ext cx="3489" cy="64807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398190" y="4797152"/>
            <a:ext cx="54699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There‘s </a:t>
            </a:r>
            <a:r>
              <a:rPr lang="cs-CZ" sz="2400" dirty="0"/>
              <a:t>a car </a:t>
            </a:r>
            <a:r>
              <a:rPr lang="cs-CZ" sz="2400" b="1" dirty="0"/>
              <a:t>stopping </a:t>
            </a:r>
            <a:r>
              <a:rPr lang="cs-CZ" sz="2400" dirty="0"/>
              <a:t>by the gate.</a:t>
            </a:r>
          </a:p>
          <a:p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243318" y="2577098"/>
            <a:ext cx="47607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/>
              <a:t>There‘s a car </a:t>
            </a:r>
            <a:r>
              <a:rPr lang="cs-CZ" sz="2000" b="1" dirty="0"/>
              <a:t>which</a:t>
            </a:r>
            <a:r>
              <a:rPr lang="cs-CZ" sz="2000" dirty="0"/>
              <a:t> is </a:t>
            </a:r>
            <a:r>
              <a:rPr lang="cs-CZ" sz="2000" dirty="0" smtClean="0"/>
              <a:t>stopping </a:t>
            </a:r>
            <a:r>
              <a:rPr lang="cs-CZ" sz="2000" dirty="0"/>
              <a:t>by the gate.</a:t>
            </a:r>
          </a:p>
          <a:p>
            <a:endParaRPr lang="cs-CZ" sz="2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1763688" y="3429000"/>
            <a:ext cx="30243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prstClr val="black"/>
                </a:solidFill>
              </a:rPr>
              <a:t> </a:t>
            </a:r>
            <a:r>
              <a:rPr lang="cs-CZ" sz="2000" dirty="0">
                <a:solidFill>
                  <a:prstClr val="black"/>
                </a:solidFill>
              </a:rPr>
              <a:t>It‘s stopping by the gate.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18284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3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živatel\AppData\Local\Microsoft\Windows\Temporary Internet Files\Content.IE5\GG6MEZGA\MC900410195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8862" y="730341"/>
            <a:ext cx="3845138" cy="4259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67544" y="1660738"/>
            <a:ext cx="5184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I can see a woman who is drinking water.</a:t>
            </a:r>
            <a:endParaRPr lang="cs-CZ" sz="2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2380818"/>
            <a:ext cx="5184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I can see a woman. She‘s drinking water.</a:t>
            </a:r>
            <a:endParaRPr lang="cs-CZ" sz="2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59532" y="4206279"/>
            <a:ext cx="49325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I can see </a:t>
            </a:r>
            <a:r>
              <a:rPr lang="cs-CZ" sz="2400" dirty="0" smtClean="0"/>
              <a:t>a woman </a:t>
            </a:r>
            <a:r>
              <a:rPr lang="cs-CZ" sz="2400" b="1" dirty="0" smtClean="0"/>
              <a:t>drinking </a:t>
            </a:r>
            <a:r>
              <a:rPr lang="cs-CZ" sz="2400" dirty="0" smtClean="0"/>
              <a:t>water</a:t>
            </a:r>
            <a:r>
              <a:rPr lang="cs-CZ" sz="2400" b="1" dirty="0" smtClean="0"/>
              <a:t>.</a:t>
            </a:r>
            <a:endParaRPr lang="cs-CZ" sz="2400" b="1" dirty="0"/>
          </a:p>
        </p:txBody>
      </p:sp>
      <p:cxnSp>
        <p:nvCxnSpPr>
          <p:cNvPr id="6" name="Přímá spojnice se šipkou 5"/>
          <p:cNvCxnSpPr/>
          <p:nvPr/>
        </p:nvCxnSpPr>
        <p:spPr>
          <a:xfrm>
            <a:off x="2555776" y="2924944"/>
            <a:ext cx="0" cy="7920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2555776" y="2580873"/>
            <a:ext cx="360040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79829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57158" y="539969"/>
            <a:ext cx="76438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There’s</a:t>
            </a:r>
            <a:r>
              <a:rPr lang="cs-CZ" sz="3200" dirty="0" smtClean="0"/>
              <a:t>  someone / something   +   </a:t>
            </a:r>
            <a:r>
              <a:rPr lang="cs-CZ" sz="3200" b="1" dirty="0" smtClean="0">
                <a:solidFill>
                  <a:srgbClr val="FF0000"/>
                </a:solidFill>
              </a:rPr>
              <a:t>ing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59504" y="1467941"/>
            <a:ext cx="70248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There’s</a:t>
            </a:r>
            <a:r>
              <a:rPr lang="cs-CZ" sz="2800" dirty="0" smtClean="0"/>
              <a:t> a car stopp</a:t>
            </a:r>
            <a:r>
              <a:rPr lang="cs-CZ" sz="2800" b="1" dirty="0" smtClean="0"/>
              <a:t>ing </a:t>
            </a:r>
            <a:r>
              <a:rPr lang="cs-CZ" sz="2800" dirty="0" smtClean="0"/>
              <a:t>by the gate.</a:t>
            </a:r>
          </a:p>
          <a:p>
            <a:r>
              <a:rPr lang="cs-CZ" sz="2800" b="1" dirty="0" smtClean="0"/>
              <a:t>There are</a:t>
            </a:r>
            <a:r>
              <a:rPr lang="cs-CZ" sz="2800" dirty="0" smtClean="0"/>
              <a:t> two people look</a:t>
            </a:r>
            <a:r>
              <a:rPr lang="cs-CZ" sz="2800" b="1" dirty="0" smtClean="0"/>
              <a:t>ing</a:t>
            </a:r>
            <a:r>
              <a:rPr lang="cs-CZ" sz="2800" dirty="0" smtClean="0"/>
              <a:t> at our house.</a:t>
            </a:r>
          </a:p>
          <a:p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28596" y="3184520"/>
            <a:ext cx="771530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3200" b="1" dirty="0" smtClean="0">
                <a:solidFill>
                  <a:prstClr val="black"/>
                </a:solidFill>
              </a:rPr>
              <a:t>see</a:t>
            </a:r>
            <a:r>
              <a:rPr lang="cs-CZ" sz="3200" dirty="0" smtClean="0">
                <a:solidFill>
                  <a:prstClr val="black"/>
                </a:solidFill>
              </a:rPr>
              <a:t> / </a:t>
            </a:r>
            <a:r>
              <a:rPr lang="cs-CZ" sz="3200" b="1" dirty="0" smtClean="0">
                <a:solidFill>
                  <a:prstClr val="black"/>
                </a:solidFill>
              </a:rPr>
              <a:t>hear</a:t>
            </a:r>
            <a:r>
              <a:rPr lang="cs-CZ" sz="3200" dirty="0" smtClean="0">
                <a:solidFill>
                  <a:prstClr val="black"/>
                </a:solidFill>
              </a:rPr>
              <a:t>  someone    +   </a:t>
            </a:r>
            <a:r>
              <a:rPr lang="cs-CZ" sz="3200" b="1" dirty="0" smtClean="0">
                <a:solidFill>
                  <a:srgbClr val="FF0000"/>
                </a:solidFill>
              </a:rPr>
              <a:t>ing</a:t>
            </a:r>
          </a:p>
          <a:p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873754" y="4924325"/>
            <a:ext cx="578647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I can see </a:t>
            </a:r>
            <a:r>
              <a:rPr lang="cs-CZ" sz="2800" dirty="0" smtClean="0"/>
              <a:t>him open</a:t>
            </a:r>
            <a:r>
              <a:rPr lang="cs-CZ" sz="2800" b="1" dirty="0" smtClean="0"/>
              <a:t>ing</a:t>
            </a:r>
            <a:r>
              <a:rPr lang="cs-CZ" sz="2800" dirty="0" smtClean="0"/>
              <a:t> the window.</a:t>
            </a:r>
          </a:p>
          <a:p>
            <a:r>
              <a:rPr lang="cs-CZ" sz="2800" b="1" dirty="0" smtClean="0"/>
              <a:t>I can hear </a:t>
            </a:r>
            <a:r>
              <a:rPr lang="cs-CZ" sz="2800" dirty="0" smtClean="0"/>
              <a:t>someone shout</a:t>
            </a:r>
            <a:r>
              <a:rPr lang="cs-CZ" sz="2800" b="1" dirty="0" smtClean="0"/>
              <a:t>ing</a:t>
            </a:r>
            <a:r>
              <a:rPr lang="cs-CZ" sz="2800" dirty="0" smtClean="0"/>
              <a:t>.</a:t>
            </a:r>
          </a:p>
          <a:p>
            <a:r>
              <a:rPr lang="cs-CZ" sz="2800" dirty="0" smtClean="0"/>
              <a:t> 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559760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Users\Uživatel\AppData\Local\Microsoft\Windows\Temporary Internet Files\Content.IE5\P491G3CX\MP90044857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60648"/>
            <a:ext cx="3024336" cy="2024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95536" y="692696"/>
            <a:ext cx="70567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I can see </a:t>
            </a:r>
            <a:r>
              <a:rPr lang="cs-CZ" sz="2400" dirty="0" smtClean="0"/>
              <a:t>a dog read</a:t>
            </a:r>
            <a:r>
              <a:rPr lang="cs-CZ" sz="2400" b="1" dirty="0" smtClean="0">
                <a:solidFill>
                  <a:srgbClr val="FF0000"/>
                </a:solidFill>
              </a:rPr>
              <a:t>ing</a:t>
            </a:r>
            <a:r>
              <a:rPr lang="cs-CZ" sz="2400" dirty="0" smtClean="0"/>
              <a:t> a book.</a:t>
            </a:r>
            <a:endParaRPr lang="cs-CZ" sz="2400" dirty="0"/>
          </a:p>
        </p:txBody>
      </p:sp>
      <p:pic>
        <p:nvPicPr>
          <p:cNvPr id="4" name="Picture 5" descr="C:\Users\Uživatel\AppData\Local\Microsoft\Windows\Temporary Internet Files\Content.IE5\H2AWGNAO\MP900262747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1476" y="2564904"/>
            <a:ext cx="2974940" cy="1973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95536" y="2676027"/>
            <a:ext cx="4176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I can see </a:t>
            </a:r>
            <a:r>
              <a:rPr lang="cs-CZ" sz="2400" dirty="0" smtClean="0"/>
              <a:t>a bird fly</a:t>
            </a:r>
            <a:r>
              <a:rPr lang="cs-CZ" sz="2400" b="1" dirty="0" smtClean="0">
                <a:solidFill>
                  <a:srgbClr val="FF0000"/>
                </a:solidFill>
              </a:rPr>
              <a:t>ing</a:t>
            </a:r>
            <a:r>
              <a:rPr lang="cs-CZ" sz="2400" dirty="0" smtClean="0"/>
              <a:t> in the sky.</a:t>
            </a:r>
            <a:endParaRPr lang="cs-CZ" sz="2400" dirty="0"/>
          </a:p>
        </p:txBody>
      </p:sp>
      <p:pic>
        <p:nvPicPr>
          <p:cNvPr id="4100" name="Picture 4" descr="C:\Users\Uživatel\AppData\Local\Microsoft\Windows\Temporary Internet Files\Content.IE5\RBHF2ZLA\MP90044226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1476" y="4869160"/>
            <a:ext cx="2932875" cy="1955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95536" y="5085184"/>
            <a:ext cx="39604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There are </a:t>
            </a:r>
            <a:r>
              <a:rPr lang="cs-CZ" sz="2400" dirty="0" smtClean="0"/>
              <a:t>two women ly</a:t>
            </a:r>
            <a:r>
              <a:rPr lang="cs-CZ" sz="2400" b="1" dirty="0" smtClean="0">
                <a:solidFill>
                  <a:srgbClr val="FF0000"/>
                </a:solidFill>
              </a:rPr>
              <a:t>ing</a:t>
            </a:r>
          </a:p>
          <a:p>
            <a:r>
              <a:rPr lang="cs-CZ" sz="2400" dirty="0" smtClean="0"/>
              <a:t> on the beach.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820685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živatel\AppData\Local\Microsoft\Windows\Temporary Internet Files\Content.IE5\EL99VTNF\MC900416012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0649" y="2564904"/>
            <a:ext cx="6683351" cy="3436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živatel\AppData\Local\Microsoft\Windows\Temporary Internet Files\Content.IE5\A2D8SVAM\MC900436127[1].wmf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2170" r="62170"/>
          <a:stretch/>
        </p:blipFill>
        <p:spPr bwMode="auto">
          <a:xfrm>
            <a:off x="-900608" y="3933056"/>
            <a:ext cx="3654696" cy="2500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11560" y="1556792"/>
            <a:ext cx="6048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Who were those people </a:t>
            </a:r>
            <a:r>
              <a:rPr lang="cs-CZ" sz="2400" b="1" dirty="0" smtClean="0"/>
              <a:t>waiting</a:t>
            </a:r>
            <a:r>
              <a:rPr lang="cs-CZ" sz="2400" dirty="0" smtClean="0"/>
              <a:t> outside?.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936511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živatel\AppData\Local\Microsoft\Windows\Temporary Internet Files\Content.IE5\GG6MEZGA\MC90044055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321151"/>
            <a:ext cx="1388903" cy="2179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živatel\AppData\Local\Microsoft\Windows\Temporary Internet Files\Content.IE5\GG6MEZGA\MC90044069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4782" y="1236226"/>
            <a:ext cx="1328986" cy="2264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Uživatel\AppData\Local\Microsoft\Windows\Temporary Internet Files\Content.IE5\YKU80L6Q\MC90039837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230158"/>
            <a:ext cx="2991311" cy="2583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39552" y="652626"/>
            <a:ext cx="34563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I can see a girl jumping rope.</a:t>
            </a:r>
            <a:endParaRPr lang="cs-CZ" sz="2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971176" y="652626"/>
            <a:ext cx="38492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I can see a boy playing with a ball.</a:t>
            </a:r>
            <a:endParaRPr lang="cs-CZ" sz="2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011520" y="3657218"/>
            <a:ext cx="40249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I can see two people planting a tree.</a:t>
            </a:r>
          </a:p>
        </p:txBody>
      </p:sp>
      <p:pic>
        <p:nvPicPr>
          <p:cNvPr id="1032" name="Picture 8" descr="C:\Users\Uživatel\AppData\Local\Microsoft\Windows\Temporary Internet Files\Content.IE5\GG6MEZGA\MP900446573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428680"/>
            <a:ext cx="2994849" cy="231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39552" y="3748970"/>
            <a:ext cx="36724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I can see a dog chasing a man.</a:t>
            </a:r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1520" y="0"/>
            <a:ext cx="44644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Say what you can see.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775524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Users\Uživatel\AppData\Local\Microsoft\Windows\Temporary Internet Files\Content.IE5\EL99VTNF\MC90044053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50305"/>
            <a:ext cx="1298394" cy="1625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Program Files (x86)\Microsoft Office\MEDIA\CAGCAT10\j0285698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6943" y="402111"/>
            <a:ext cx="1546183" cy="1652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Uživatel\AppData\Local\Microsoft\Windows\Temporary Internet Files\Content.IE5\P491G3CX\MC90033170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2986" y="515709"/>
            <a:ext cx="1788059" cy="1539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Uživatel\AppData\Local\Microsoft\Windows\Temporary Internet Files\Content.IE5\GG6MEZGA\MC90044651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7176" y="718291"/>
            <a:ext cx="1621802" cy="1930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11560" y="2610176"/>
            <a:ext cx="1512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walking.</a:t>
            </a:r>
            <a:endParaRPr lang="cs-CZ" sz="2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941512" y="2649106"/>
            <a:ext cx="14401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/>
              <a:t>skiing.</a:t>
            </a:r>
          </a:p>
          <a:p>
            <a:endParaRPr lang="cs-CZ" sz="2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860032" y="2649106"/>
            <a:ext cx="17730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/>
              <a:t>playing golf.</a:t>
            </a:r>
          </a:p>
          <a:p>
            <a:endParaRPr lang="cs-CZ" sz="2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668344" y="2649106"/>
            <a:ext cx="115212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000" dirty="0">
                <a:solidFill>
                  <a:prstClr val="black"/>
                </a:solidFill>
              </a:rPr>
              <a:t>cycling.</a:t>
            </a:r>
          </a:p>
          <a:p>
            <a:endParaRPr lang="cs-CZ" dirty="0"/>
          </a:p>
        </p:txBody>
      </p:sp>
      <p:pic>
        <p:nvPicPr>
          <p:cNvPr id="14" name="Picture 4" descr="C:\Users\Uživatel\AppData\Local\Microsoft\Windows\Temporary Internet Files\Content.IE5\GG6MEZGA\MM900337031[1]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324" y="3933056"/>
            <a:ext cx="1812085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C:\Users\Uživatel\AppData\Local\Microsoft\Windows\Temporary Internet Files\Content.IE5\H2AWGNAO\MC900410225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1592" y="3788021"/>
            <a:ext cx="1595658" cy="1825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412324" y="5877272"/>
            <a:ext cx="32492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sitting on </a:t>
            </a:r>
            <a:r>
              <a:rPr lang="cs-CZ" sz="2000" dirty="0"/>
              <a:t>a</a:t>
            </a:r>
            <a:r>
              <a:rPr lang="cs-CZ" sz="2000" dirty="0" smtClean="0"/>
              <a:t> </a:t>
            </a:r>
            <a:r>
              <a:rPr lang="cs-CZ" sz="2000" dirty="0" smtClean="0"/>
              <a:t>bench and reading a newspaper.</a:t>
            </a:r>
            <a:endParaRPr lang="cs-CZ" sz="2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631745" y="5992524"/>
            <a:ext cx="25964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carrying an umbrella.</a:t>
            </a:r>
            <a:endParaRPr lang="cs-CZ" sz="2000" dirty="0"/>
          </a:p>
        </p:txBody>
      </p:sp>
      <p:pic>
        <p:nvPicPr>
          <p:cNvPr id="18" name="Picture 5" descr="C:\Users\Uživatel\AppData\Local\Microsoft\Windows\Temporary Internet Files\Content.IE5\P491G3CX\MC900424030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1781" y="3757225"/>
            <a:ext cx="1263031" cy="1658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6633126" y="5877272"/>
            <a:ext cx="24779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/>
              <a:t>taking </a:t>
            </a:r>
            <a:r>
              <a:rPr lang="cs-CZ" sz="2000" dirty="0" smtClean="0"/>
              <a:t>photographs.</a:t>
            </a:r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-1" y="0"/>
            <a:ext cx="22244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Use </a:t>
            </a:r>
            <a:r>
              <a:rPr lang="cs-CZ" sz="2400" b="1" dirty="0" smtClean="0"/>
              <a:t>I can see…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94462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9" grpId="0"/>
      <p:bldP spid="10" grpId="0"/>
      <p:bldP spid="11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59407" y="476672"/>
            <a:ext cx="37845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There‘s a man taking photographs. </a:t>
            </a:r>
            <a:endParaRPr lang="cs-CZ" sz="2000" dirty="0"/>
          </a:p>
        </p:txBody>
      </p:sp>
      <p:pic>
        <p:nvPicPr>
          <p:cNvPr id="3" name="Picture 3" descr="C:\Users\Uživatel\AppData\Local\Microsoft\Windows\Temporary Internet Files\Content.IE5\A2D8SVAM\MC90029857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1209" y="122901"/>
            <a:ext cx="1384049" cy="2555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Uživatel\AppData\Local\Microsoft\Windows\Temporary Internet Files\Content.IE5\P491G3CX\MC90028314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303" y="1400585"/>
            <a:ext cx="1440160" cy="2756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605542" y="3062863"/>
            <a:ext cx="585488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There‘s someone standing at the door</a:t>
            </a:r>
            <a:r>
              <a:rPr lang="cs-CZ" sz="2000" dirty="0" smtClean="0"/>
              <a:t>.</a:t>
            </a:r>
          </a:p>
          <a:p>
            <a:r>
              <a:rPr lang="cs-CZ" sz="2000" dirty="0" smtClean="0"/>
              <a:t>There‘s a man ringing </a:t>
            </a:r>
            <a:r>
              <a:rPr lang="cs-CZ" sz="2000" dirty="0" smtClean="0"/>
              <a:t>the doorbel</a:t>
            </a:r>
            <a:r>
              <a:rPr lang="cs-CZ" sz="2000" dirty="0" smtClean="0"/>
              <a:t>l.</a:t>
            </a: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283968" y="5757718"/>
            <a:ext cx="48600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There are  three children  swimming in the pool.</a:t>
            </a:r>
            <a:endParaRPr lang="cs-CZ" sz="2000" dirty="0"/>
          </a:p>
        </p:txBody>
      </p:sp>
      <p:pic>
        <p:nvPicPr>
          <p:cNvPr id="8194" name="Picture 2" descr="C:\Users\Uživatel\AppData\Local\Microsoft\Windows\Temporary Internet Files\Content.IE5\GG6MEZGA\MC90009018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303" y="4500829"/>
            <a:ext cx="2989601" cy="2292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23528" y="0"/>
            <a:ext cx="3240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Use    </a:t>
            </a:r>
            <a:r>
              <a:rPr lang="cs-CZ" sz="2400" b="1" dirty="0" smtClean="0"/>
              <a:t>There‘s  /  are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742361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Uživatel\AppData\Local\Microsoft\Windows\Temporary Internet Files\Content.IE5\GG6MEZGA\MP90044244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-80371"/>
            <a:ext cx="2592288" cy="3077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Uživatel\AppData\Local\Microsoft\Windows\Temporary Internet Files\Content.IE5\GG6MEZGA\MC90044173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-99392"/>
            <a:ext cx="3672408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79512" y="692696"/>
            <a:ext cx="42124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There‘s a woman standing by the car.</a:t>
            </a:r>
            <a:endParaRPr lang="cs-CZ" sz="2000" dirty="0"/>
          </a:p>
        </p:txBody>
      </p:sp>
      <p:pic>
        <p:nvPicPr>
          <p:cNvPr id="5" name="Picture 2" descr="C:\Users\Uživatel\AppData\Local\Microsoft\Windows\Temporary Internet Files\Content.IE5\YKU80L6Q\MP90044239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396389"/>
            <a:ext cx="2209182" cy="3429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95536" y="4149080"/>
            <a:ext cx="468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There‘s a boy hugging his dog under a tree.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100791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Uživatel\AppData\Local\Microsoft\Windows\Temporary Internet Files\Content.IE5\1CF851QV\MP900448516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7036"/>
            <a:ext cx="9036496" cy="6024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51520" y="116632"/>
            <a:ext cx="85689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Say six sentences about the picture. Use </a:t>
            </a:r>
            <a:r>
              <a:rPr lang="cs-CZ" sz="2000" b="1" dirty="0" smtClean="0"/>
              <a:t>There‘s</a:t>
            </a:r>
            <a:r>
              <a:rPr lang="cs-CZ" sz="2000" dirty="0" smtClean="0"/>
              <a:t> / </a:t>
            </a:r>
            <a:r>
              <a:rPr lang="cs-CZ" sz="2000" b="1" dirty="0" smtClean="0"/>
              <a:t>There are  +  ing </a:t>
            </a:r>
            <a:endParaRPr lang="cs-CZ" sz="2000" b="1" dirty="0"/>
          </a:p>
        </p:txBody>
      </p:sp>
      <p:pic>
        <p:nvPicPr>
          <p:cNvPr id="4" name="Picture 4" descr="C:\Users\Uživatel\AppData\Local\Microsoft\Windows\Temporary Internet Files\Content.IE5\P491G3CX\MP90017869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6877" y="908720"/>
            <a:ext cx="1523595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3099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260648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Possible answers: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836712"/>
            <a:ext cx="806489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sz="2400" dirty="0" smtClean="0"/>
              <a:t>There are two men sitting on their horses.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400" dirty="0" smtClean="0"/>
              <a:t>There is a dog lying in the grass.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400" dirty="0" smtClean="0"/>
              <a:t>There are white clouds floating in the sky.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400" dirty="0" smtClean="0"/>
              <a:t>There are some (a herd of ) cows grazing  (eating grass) </a:t>
            </a:r>
            <a:r>
              <a:rPr lang="cs-CZ" sz="2400" dirty="0" smtClean="0"/>
              <a:t>on</a:t>
            </a:r>
            <a:r>
              <a:rPr lang="cs-CZ" sz="2400" dirty="0" smtClean="0"/>
              <a:t> </a:t>
            </a:r>
            <a:r>
              <a:rPr lang="cs-CZ" sz="2400" dirty="0" smtClean="0"/>
              <a:t>the </a:t>
            </a:r>
            <a:r>
              <a:rPr lang="cs-CZ" sz="2400" dirty="0" smtClean="0"/>
              <a:t>meadow.</a:t>
            </a:r>
            <a:endParaRPr lang="cs-CZ" sz="2400" dirty="0" smtClean="0"/>
          </a:p>
          <a:p>
            <a:pPr marL="342900" indent="-342900">
              <a:buFont typeface="+mj-lt"/>
              <a:buAutoNum type="arabicPeriod"/>
            </a:pPr>
            <a:r>
              <a:rPr lang="cs-CZ" sz="2400" dirty="0" smtClean="0"/>
              <a:t>There is a road winding among the hills.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400" dirty="0" smtClean="0"/>
              <a:t>There is a bird flying in the sky.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67988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ovéPole 1"/>
          <p:cNvSpPr txBox="1">
            <a:spLocks noChangeArrowheads="1"/>
          </p:cNvSpPr>
          <p:nvPr/>
        </p:nvSpPr>
        <p:spPr bwMode="auto">
          <a:xfrm>
            <a:off x="539750" y="549275"/>
            <a:ext cx="213677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z="2400" dirty="0" smtClean="0">
                <a:solidFill>
                  <a:schemeClr val="accent1"/>
                </a:solidFill>
                <a:cs typeface="Arial" charset="0"/>
              </a:rPr>
              <a:t>Použité zdroje</a:t>
            </a:r>
          </a:p>
          <a:p>
            <a:pPr eaLnBrk="1" hangingPunct="1"/>
            <a:endParaRPr lang="cs-CZ" sz="2400" b="1" dirty="0">
              <a:cs typeface="Arial" charset="0"/>
            </a:endParaRPr>
          </a:p>
        </p:txBody>
      </p:sp>
      <p:sp>
        <p:nvSpPr>
          <p:cNvPr id="9219" name="TextovéPole 3"/>
          <p:cNvSpPr txBox="1">
            <a:spLocks noChangeArrowheads="1"/>
          </p:cNvSpPr>
          <p:nvPr/>
        </p:nvSpPr>
        <p:spPr bwMode="auto">
          <a:xfrm>
            <a:off x="611188" y="1268413"/>
            <a:ext cx="69850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 sz="2400" dirty="0"/>
          </a:p>
          <a:p>
            <a:pPr eaLnBrk="1" hangingPunct="1"/>
            <a:r>
              <a:rPr lang="cs-CZ" sz="2400" dirty="0" smtClean="0"/>
              <a:t> </a:t>
            </a:r>
            <a:endParaRPr lang="cs-CZ" sz="24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611188" y="1683911"/>
            <a:ext cx="792125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MURPHY, Raymond. </a:t>
            </a:r>
            <a:r>
              <a:rPr lang="en-US" i="1" dirty="0"/>
              <a:t>English Grammar in Use</a:t>
            </a:r>
            <a:r>
              <a:rPr lang="en-US" dirty="0"/>
              <a:t>. Singapore: Cambridge University Press, 2004, ISBN 978 0521 755481. 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.</a:t>
            </a:r>
            <a:r>
              <a:rPr lang="en-US" dirty="0" smtClean="0"/>
              <a:t>HUTCHINSON</a:t>
            </a:r>
            <a:r>
              <a:rPr lang="en-US" dirty="0"/>
              <a:t>, Tom. </a:t>
            </a:r>
            <a:r>
              <a:rPr lang="en-US" i="1" dirty="0"/>
              <a:t>Project</a:t>
            </a:r>
            <a:r>
              <a:rPr lang="en-US" dirty="0"/>
              <a:t>. Oxford: Oxford University Press, 2009, ISBN 978-0-19-476417-9. </a:t>
            </a:r>
            <a:endParaRPr lang="cs-CZ" dirty="0"/>
          </a:p>
          <a:p>
            <a:endParaRPr lang="cs-CZ" dirty="0" smtClean="0"/>
          </a:p>
          <a:p>
            <a:r>
              <a:rPr lang="cs-CZ" dirty="0" smtClean="0"/>
              <a:t> </a:t>
            </a:r>
            <a:endParaRPr lang="cs-CZ" dirty="0">
              <a:solidFill>
                <a:schemeClr val="accent1"/>
              </a:solidFill>
            </a:endParaRPr>
          </a:p>
          <a:p>
            <a:r>
              <a:rPr lang="cs-CZ" dirty="0" smtClean="0"/>
              <a:t>Obrázky : Galerie </a:t>
            </a:r>
            <a:r>
              <a:rPr lang="cs-CZ" dirty="0"/>
              <a:t>Microsoft Office – klipart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188" y="4653136"/>
            <a:ext cx="79212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52065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885</TotalTime>
  <Words>464</Words>
  <Application>Microsoft Office PowerPoint</Application>
  <PresentationFormat>Předvádění na obrazovce (4:3)</PresentationFormat>
  <Paragraphs>77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Šeneková Irena</cp:lastModifiedBy>
  <cp:revision>104</cp:revision>
  <dcterms:created xsi:type="dcterms:W3CDTF">2013-06-02T19:20:18Z</dcterms:created>
  <dcterms:modified xsi:type="dcterms:W3CDTF">2013-06-07T10:17:37Z</dcterms:modified>
</cp:coreProperties>
</file>