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70" r:id="rId4"/>
    <p:sldId id="265" r:id="rId5"/>
    <p:sldId id="268" r:id="rId6"/>
    <p:sldId id="267" r:id="rId7"/>
    <p:sldId id="269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7074CCC-BF91-4C4C-A79C-2913F02D42E4}">
          <p14:sldIdLst>
            <p14:sldId id="256"/>
            <p14:sldId id="271"/>
            <p14:sldId id="270"/>
            <p14:sldId id="265"/>
            <p14:sldId id="268"/>
            <p14:sldId id="267"/>
            <p14:sldId id="269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77" autoAdjust="0"/>
    <p:restoredTop sz="94918" autoAdjust="0"/>
  </p:normalViewPr>
  <p:slideViewPr>
    <p:cSldViewPr>
      <p:cViewPr>
        <p:scale>
          <a:sx n="60" d="100"/>
          <a:sy n="60" d="100"/>
        </p:scale>
        <p:origin x="-1722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VY_32_INOVACE_30_Vl-Evropská Unie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VY_32_INOVACE_30_Vl-Evropská Unie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6-06T19:34:09.6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9575 11485,'50'0,"-26"0,-24 24,25-24,0 0,0 0,-25 25,25-25,-25 0,24 25,-24-25,25 0,0 0,-25 0,25 0,-25 0,0-25,0 0,25 1,-1 24,-24-25,25 25,-25 0,25 0,0 0,0 0,-25 0,49 0,-49 0,25 0,-25 0,25 25,-25-1,25-24,-1 0,-24 0,25 0,-25 25,0-25,0 25,0-25,50 50,-50-50,0 24,0 1,25 25,-1-50,1 0,-25 0,25 0,0 0,-25 25,0-1,0 1,0-25,25 25,-25 0,0 0,0-25,0 24,0 1,0 0,0-25,0 25,-50-25,50 0,-25 0,25 0,-25 25,25-1,-24-24,24 25,0 25,0-50,0 25,0 24,-25-49,25 25,0 0,-50-25,50 0,-25-25,25 0,-24 25,24-49,0 49,-25-25,25 25,0-50,0 50,-25-25,25 25,-50 0,50 0,-24 0,24 0,-25 0,25 0,-25 0,0 0,25 0,-25 0,1 0,-1-24,25-1,-25 25,25-25,0 25,-25 0,0-25,25 25,0-25,-24 1,24 24,-25 0,25 0,-25 0,0-25,25 0,-25 0,25 25,-24-25,-1 25,-25-24,50 24,-49 0,24-25,0 0,25 0,0-24,0 24,0 25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3-06-06T20:18:43.10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11931 11857,'0'0,"0"0,0 0,25 0,0 0,0 0,-25 0,25 24,-1-24,1-24,-25-1,0 25,25-25,0 25,0 0,-25 0,24 0,1-25,-25 25,25 0,-25 0,25 0,0 0,-1 0,-24 0,0-25,25 25,0-24,0-1,-25 0,25 0,-1 25,-24-25,25 25,0 0,0 0,25 0,-50 0,0 0,24 25,-24-25,25 0,0 0,0 0,-25-25,25 25,-1-24,-24 24,25 0,-25 0,25 0,0 0,-25 24,0-24,0 25,0 0,0 0,0-25,25 25,-25-25,24 0,-24 0,25 24,0-24,0 0,-25 0,25 0,-1 0,1 25,-25-25,0 25,0 0,0 0,0-25,0 24,0 1,0-25,25 0,0 0,0 0,-25 0,24 0,1 0,0 0,-25 0,0-25,0 25,25-24,0 24,-25 0,24 0,-24 24,25-24,-25 0,25 0,0 0,-25 0,25 0,-1 0,1 0,-25 0,25 0,-25 0,25 0,0 25,-25-25,24 25,-24-25,0 25,0-25,0 49,0-49,50 50,-50-25,0 0,25-25,-25-25,25 25,-25 0,0 0,0 25,0-25,0 24,0 1,0 0,0-25,0 25,0-25,0 25,-25-25,0 25,25-25,-25 0,25 0,-25 0,25 0,-49 24,-1 26,25-25,25-25,-24 25,24-25,-25 0,0 24,25 1,-25-25,25 0,-25-25,25 25,-24 0,-1 0,0 25,0-25,0 0,1-25,-1 25,25 0,-50 0,50 0,-25 0,25 0,-49 0,49 0,-25 0,25 0,-50 0,26 0,-1 25,-25-25,50 0,-25 0,-24 25,49-25,-25 25,25 0,-25-25,0 0,1 24,-1-24,-25 25,50-25,-25 0,-24-25,49 25,0-24,-25 24,25-25,0 0,-25-25,0 50,0 0,1 0,-1 0,0-24,25-1,0 25,0-25,-25 25,0 0,1-25,-1 0,0-24,0 49,25-25,0 0,-25 25,25-25,0 25,-24-25,24 25,0-24,0-1,-25-25,25 25,-25 1,25 24,0-25,-25 25,0 0,25-25,0 0,0-24,25 49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customXml" Target="../ink/ink2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Europe.svg" TargetMode="External"/><Relationship Id="rId7" Type="http://schemas.openxmlformats.org/officeDocument/2006/relationships/hyperlink" Target="http://www.ulozto.cz/xTEXPxL/hymna-eu-mp3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EU_location_ALL.PNG" TargetMode="External"/><Relationship Id="rId5" Type="http://schemas.openxmlformats.org/officeDocument/2006/relationships/hyperlink" Target="http://cs.wikipedia.org/wiki/Soubor:European-parliament-brussels-inside.JPG" TargetMode="External"/><Relationship Id="rId4" Type="http://schemas.openxmlformats.org/officeDocument/2006/relationships/hyperlink" Target="http://cs.wikipedia.org/wiki/Soubor:1_EURO_RE-15.jpe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0554490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Materiál použitelný na interaktivní tabuli</a:t>
            </a:r>
          </a:p>
          <a:p>
            <a:r>
              <a:rPr lang="cs-CZ" dirty="0" smtClean="0"/>
              <a:t>Člověk a jeho svět-Lidé kolem nás</a:t>
            </a:r>
          </a:p>
          <a:p>
            <a:pPr marL="0" indent="0">
              <a:buNone/>
            </a:pPr>
            <a:r>
              <a:rPr lang="cs-CZ" dirty="0" smtClean="0"/>
              <a:t>    Evropská unie</a:t>
            </a:r>
          </a:p>
          <a:p>
            <a:pPr marL="0" indent="0">
              <a:buNone/>
            </a:pPr>
            <a:r>
              <a:rPr lang="cs-CZ" dirty="0" smtClean="0"/>
              <a:t>    Pro 4.a 5.ročník ZŠ v hodinách vlastivědy</a:t>
            </a:r>
          </a:p>
          <a:p>
            <a:pPr marL="0" indent="0">
              <a:buNone/>
            </a:pPr>
            <a:r>
              <a:rPr lang="cs-CZ" dirty="0" smtClean="0"/>
              <a:t>    Žáci se seznamují s myšlenkami </a:t>
            </a:r>
            <a:r>
              <a:rPr lang="cs-CZ" dirty="0" err="1" smtClean="0"/>
              <a:t>EU,s</a:t>
            </a:r>
            <a:r>
              <a:rPr lang="cs-CZ" dirty="0" smtClean="0"/>
              <a:t> mottem,</a:t>
            </a:r>
          </a:p>
          <a:p>
            <a:pPr marL="0" indent="0">
              <a:buNone/>
            </a:pPr>
            <a:r>
              <a:rPr lang="cs-CZ" dirty="0" smtClean="0"/>
              <a:t>vlajkou a hymnou.</a:t>
            </a:r>
          </a:p>
          <a:p>
            <a:pPr marL="0" indent="0">
              <a:buNone/>
            </a:pPr>
            <a:r>
              <a:rPr lang="cs-CZ" dirty="0" smtClean="0"/>
              <a:t>    Na mapě poznávají členské země a </a:t>
            </a:r>
            <a:r>
              <a:rPr lang="cs-CZ" dirty="0" err="1" smtClean="0"/>
              <a:t>zemi,kde</a:t>
            </a:r>
            <a:r>
              <a:rPr lang="cs-CZ" dirty="0" smtClean="0"/>
              <a:t> pracuje Evropský parlament/činnost parlamentu/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1570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924030" y="175236"/>
            <a:ext cx="4772460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i="1" dirty="0" smtClean="0">
                <a:solidFill>
                  <a:srgbClr val="002060"/>
                </a:solidFill>
              </a:rPr>
              <a:t>RADA EVROPY</a:t>
            </a:r>
          </a:p>
          <a:p>
            <a:endParaRPr lang="cs-CZ" sz="9600" b="1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9070" y="2088326"/>
            <a:ext cx="828701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EVROPSKÁ UNIE</a:t>
            </a:r>
            <a:endParaRPr lang="cs-CZ" sz="9600" dirty="0"/>
          </a:p>
        </p:txBody>
      </p:sp>
      <p:sp>
        <p:nvSpPr>
          <p:cNvPr id="6" name="Šipka dolů 5"/>
          <p:cNvSpPr/>
          <p:nvPr/>
        </p:nvSpPr>
        <p:spPr>
          <a:xfrm>
            <a:off x="4067944" y="105273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742" y="339154"/>
            <a:ext cx="1431925" cy="142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456742" y="1752509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MĚNA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101453" y="4740359"/>
            <a:ext cx="52060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STEJNÉ PODMÍNKY PRO ŽIVOT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173781" y="5264909"/>
            <a:ext cx="51337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ROVNÁ PRÁVA A </a:t>
            </a:r>
            <a:r>
              <a:rPr lang="cs-CZ" sz="3200" dirty="0" smtClean="0"/>
              <a:t>POVINNOSTI</a:t>
            </a:r>
          </a:p>
          <a:p>
            <a:r>
              <a:rPr lang="cs-CZ" sz="3200" dirty="0" smtClean="0"/>
              <a:t>  PRO KAŽDÉHO EVROPANA</a:t>
            </a:r>
            <a:endParaRPr lang="cs-CZ" sz="3200" dirty="0" smtClean="0"/>
          </a:p>
        </p:txBody>
      </p:sp>
      <p:pic>
        <p:nvPicPr>
          <p:cNvPr id="6154" name="Picture 10" descr="C:\Users\Dana\AppData\Local\Microsoft\Windows\Temporary Internet Files\Content.IE5\JVIDBBPQ\MM900356758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55" y="124386"/>
            <a:ext cx="119062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91330" y="1290844"/>
            <a:ext cx="31327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DEN </a:t>
            </a:r>
            <a:r>
              <a:rPr lang="cs-CZ" sz="2400" dirty="0" smtClean="0"/>
              <a:t>EVROPY-9.KVĚTNA</a:t>
            </a:r>
          </a:p>
          <a:p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67743" y="3763541"/>
            <a:ext cx="84467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BRÁNÍ DEMOKRACII, SVOBODU A SPRAVEDLNOST</a:t>
            </a:r>
            <a:endParaRPr lang="cs-CZ" sz="3200" dirty="0" smtClean="0"/>
          </a:p>
        </p:txBody>
      </p:sp>
    </p:spTree>
    <p:extLst>
      <p:ext uri="{BB962C8B-B14F-4D97-AF65-F5344CB8AC3E}">
        <p14:creationId xmlns:p14="http://schemas.microsoft.com/office/powerpoint/2010/main" val="153301609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16" grpId="0"/>
      <p:bldP spid="17" grpId="0"/>
      <p:bldP spid="9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411251" y="35161"/>
            <a:ext cx="830708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JEDNOTNÁ V ROZMANITOSTI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1964" y="6127524"/>
            <a:ext cx="56303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Ludwig van </a:t>
            </a:r>
            <a:r>
              <a:rPr lang="cs-CZ" sz="2800" dirty="0" smtClean="0">
                <a:solidFill>
                  <a:schemeClr val="bg1"/>
                </a:solidFill>
              </a:rPr>
              <a:t>Beethoven-Óda na radost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3" name="hymna-e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40352" y="5301208"/>
            <a:ext cx="609600" cy="6096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914037" y="1700808"/>
            <a:ext cx="13015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MOTTO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3215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69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EU location AL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16632"/>
            <a:ext cx="43081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27 ČLENSKÝCH zemí</a:t>
            </a:r>
            <a:endParaRPr lang="cs-CZ" sz="4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3" name="Rukopis 2"/>
              <p14:cNvContentPartPr/>
              <p14:nvPr/>
            </p14:nvContentPartPr>
            <p14:xfrm>
              <a:off x="3402360" y="4125600"/>
              <a:ext cx="330840" cy="268200"/>
            </p14:xfrm>
          </p:contentPart>
        </mc:Choice>
        <mc:Fallback xmlns="">
          <p:pic>
            <p:nvPicPr>
              <p:cNvPr id="3" name="Rukopis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393000" y="4116240"/>
                <a:ext cx="349560" cy="28692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TextovéPole 3"/>
          <p:cNvSpPr txBox="1"/>
          <p:nvPr/>
        </p:nvSpPr>
        <p:spPr>
          <a:xfrm>
            <a:off x="1587772" y="3525435"/>
            <a:ext cx="5111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BRUSEL-BELGIE-EVROPSKÝ PARLAMENT</a:t>
            </a:r>
            <a:endParaRPr lang="cs-CZ" sz="24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Rukopis 4"/>
              <p14:cNvContentPartPr/>
              <p14:nvPr/>
            </p14:nvContentPartPr>
            <p14:xfrm>
              <a:off x="4295160" y="4179240"/>
              <a:ext cx="581040" cy="339480"/>
            </p14:xfrm>
          </p:contentPart>
        </mc:Choice>
        <mc:Fallback xmlns="">
          <p:pic>
            <p:nvPicPr>
              <p:cNvPr id="5" name="Rukopis 4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285800" y="4169880"/>
                <a:ext cx="599760" cy="35820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ovéPole 5"/>
          <p:cNvSpPr txBox="1"/>
          <p:nvPr/>
        </p:nvSpPr>
        <p:spPr>
          <a:xfrm>
            <a:off x="4876200" y="4361549"/>
            <a:ext cx="1834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ČR - 1.5.2004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074466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European-parliament-brussels-insi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5833"/>
            <a:ext cx="91890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51589"/>
            <a:ext cx="696132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EVROPSKÝ PARLAMENT</a:t>
            </a:r>
          </a:p>
          <a:p>
            <a:pPr algn="ctr"/>
            <a:r>
              <a:rPr lang="cs-CZ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JEDNACÍ MÍSTNOST</a:t>
            </a:r>
          </a:p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BRUSEL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883490" y="2834156"/>
            <a:ext cx="1713611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ZÁKONY</a:t>
            </a: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2" b="5984"/>
          <a:stretch/>
        </p:blipFill>
        <p:spPr bwMode="auto">
          <a:xfrm>
            <a:off x="3417267" y="4355899"/>
            <a:ext cx="2354560" cy="2591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014636" y="4046390"/>
            <a:ext cx="3356816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EVROPSKÝ SOUDNÍ DVŮR</a:t>
            </a:r>
            <a:endParaRPr lang="cs-CZ" sz="2400" dirty="0"/>
          </a:p>
        </p:txBody>
      </p:sp>
      <p:sp>
        <p:nvSpPr>
          <p:cNvPr id="3" name="Šipka nahoru 2"/>
          <p:cNvSpPr/>
          <p:nvPr/>
        </p:nvSpPr>
        <p:spPr>
          <a:xfrm>
            <a:off x="4450728" y="3557186"/>
            <a:ext cx="484632" cy="489204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nahoru 7"/>
          <p:cNvSpPr/>
          <p:nvPr/>
        </p:nvSpPr>
        <p:spPr>
          <a:xfrm rot="10800000">
            <a:off x="4416247" y="2412085"/>
            <a:ext cx="484632" cy="489204"/>
          </a:xfrm>
          <a:prstGeom prst="up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23431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3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cs-CZ" dirty="0" smtClean="0"/>
              <a:t>???????????????????????????????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Předchůdce </a:t>
            </a:r>
            <a:r>
              <a:rPr lang="cs-CZ" dirty="0" smtClean="0"/>
              <a:t>EU?</a:t>
            </a:r>
          </a:p>
          <a:p>
            <a:pPr marL="0" indent="0">
              <a:buNone/>
            </a:pPr>
            <a:r>
              <a:rPr lang="cs-CZ" dirty="0" smtClean="0"/>
              <a:t>Počet </a:t>
            </a:r>
            <a:r>
              <a:rPr lang="cs-CZ" dirty="0" smtClean="0"/>
              <a:t>členských </a:t>
            </a:r>
            <a:r>
              <a:rPr lang="cs-CZ" dirty="0" smtClean="0"/>
              <a:t>zemí?</a:t>
            </a:r>
          </a:p>
          <a:p>
            <a:pPr marL="0" indent="0">
              <a:buNone/>
            </a:pPr>
            <a:r>
              <a:rPr lang="cs-CZ" dirty="0" smtClean="0"/>
              <a:t>Kde </a:t>
            </a:r>
            <a:r>
              <a:rPr lang="cs-CZ" dirty="0" smtClean="0"/>
              <a:t>jedná </a:t>
            </a:r>
            <a:r>
              <a:rPr lang="cs-CZ" dirty="0" smtClean="0"/>
              <a:t>Evropský parlament /</a:t>
            </a:r>
            <a:r>
              <a:rPr lang="cs-CZ" dirty="0" err="1" smtClean="0"/>
              <a:t>země,město</a:t>
            </a:r>
            <a:r>
              <a:rPr lang="cs-CZ" dirty="0" smtClean="0"/>
              <a:t>/?</a:t>
            </a:r>
          </a:p>
          <a:p>
            <a:pPr marL="0" indent="0">
              <a:buNone/>
            </a:pPr>
            <a:r>
              <a:rPr lang="cs-CZ" dirty="0" smtClean="0"/>
              <a:t>Kdo posuzuje d</a:t>
            </a:r>
            <a:r>
              <a:rPr lang="cs-CZ" dirty="0" smtClean="0"/>
              <a:t>održování zákonů ?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MOTTO EU?</a:t>
            </a:r>
          </a:p>
          <a:p>
            <a:pPr marL="0" indent="0">
              <a:buNone/>
            </a:pPr>
            <a:r>
              <a:rPr lang="cs-CZ" dirty="0" smtClean="0"/>
              <a:t>Hymna EU </a:t>
            </a:r>
            <a:r>
              <a:rPr lang="cs-CZ" dirty="0" smtClean="0"/>
              <a:t>/</a:t>
            </a:r>
            <a:r>
              <a:rPr lang="cs-CZ" dirty="0" err="1" smtClean="0"/>
              <a:t>autor,název</a:t>
            </a:r>
            <a:r>
              <a:rPr lang="cs-CZ" dirty="0" smtClean="0"/>
              <a:t>/?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ěna </a:t>
            </a:r>
            <a:r>
              <a:rPr lang="cs-CZ" dirty="0" smtClean="0"/>
              <a:t>EU?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Den Evropy?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Vstup České republiky do EU?</a:t>
            </a:r>
            <a:endParaRPr lang="cs-CZ" dirty="0"/>
          </a:p>
        </p:txBody>
      </p:sp>
      <p:pic>
        <p:nvPicPr>
          <p:cNvPr id="7170" name="Picture 2" descr="C:\Users\Dana\AppData\Local\Microsoft\Windows\Temporary Internet Files\Content.IE5\G1KSBV0M\MM900356784[2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509120"/>
            <a:ext cx="187220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láček 4"/>
          <p:cNvSpPr/>
          <p:nvPr/>
        </p:nvSpPr>
        <p:spPr>
          <a:xfrm>
            <a:off x="6012160" y="3429000"/>
            <a:ext cx="1393304" cy="900680"/>
          </a:xfrm>
          <a:prstGeom prst="cloudCallout">
            <a:avLst>
              <a:gd name="adj1" fmla="val -53592"/>
              <a:gd name="adj2" fmla="val 8350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chemeClr val="tx1"/>
                </a:solidFill>
              </a:rPr>
              <a:t>?</a:t>
            </a:r>
            <a:endParaRPr lang="cs-CZ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9342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cs.wikipedia.org/wiki/Soubor:Flag_of_Europe.svg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cs.wikipedia.org/wiki/Soubor:1_EURO_RE-15.jpeg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cs.wikipedia.org/wiki/Soubor:European-parliament-brussels-inside.JPG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cs.wikipedia.org/wiki/Soubor:EU_location_ALL.PNG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</a:t>
            </a:r>
            <a:r>
              <a:rPr lang="cs-CZ" dirty="0">
                <a:hlinkClick r:id="rId7"/>
              </a:rPr>
              <a:t>://www.ulozto.cz/xTEXPxL/hymna-eu-mp3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762</TotalTime>
  <Words>177</Words>
  <Application>Microsoft Office PowerPoint</Application>
  <PresentationFormat>Předvádění na obrazovce (4:3)</PresentationFormat>
  <Paragraphs>53</Paragraphs>
  <Slides>8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???????????????????????????????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81</cp:revision>
  <dcterms:created xsi:type="dcterms:W3CDTF">2011-06-20T10:40:08Z</dcterms:created>
  <dcterms:modified xsi:type="dcterms:W3CDTF">2013-06-07T14:34:38Z</dcterms:modified>
</cp:coreProperties>
</file>