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61" r:id="rId6"/>
    <p:sldId id="262" r:id="rId7"/>
    <p:sldId id="263" r:id="rId8"/>
    <p:sldId id="264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6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31C15-D137-4BB7-BB24-AB486CB90BC7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D6413C20-73DF-40E2-997C-1333E04354D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31C15-D137-4BB7-BB24-AB486CB90BC7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13C20-73DF-40E2-997C-1333E04354D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31C15-D137-4BB7-BB24-AB486CB90BC7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6413C20-73DF-40E2-997C-1333E04354D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31C15-D137-4BB7-BB24-AB486CB90BC7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13C20-73DF-40E2-997C-1333E04354D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31C15-D137-4BB7-BB24-AB486CB90BC7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13C20-73DF-40E2-997C-1333E04354D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31C15-D137-4BB7-BB24-AB486CB90BC7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13C20-73DF-40E2-997C-1333E04354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31C15-D137-4BB7-BB24-AB486CB90BC7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13C20-73DF-40E2-997C-1333E04354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31C15-D137-4BB7-BB24-AB486CB90BC7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13C20-73DF-40E2-997C-1333E04354D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31C15-D137-4BB7-BB24-AB486CB90BC7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6413C20-73DF-40E2-997C-1333E04354D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31C15-D137-4BB7-BB24-AB486CB90BC7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13C20-73DF-40E2-997C-1333E04354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31C15-D137-4BB7-BB24-AB486CB90BC7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13C20-73DF-40E2-997C-1333E04354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4231C15-D137-4BB7-BB24-AB486CB90BC7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D6413C20-73DF-40E2-997C-1333E04354D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6x_QHIOvSCA" TargetMode="External"/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2" Type="http://schemas.openxmlformats.org/officeDocument/2006/relationships/hyperlink" Target="http://www.youtube.com/watch?v=S-6n9zgsJz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s_2QdFrcTFU" TargetMode="External"/><Relationship Id="rId5" Type="http://schemas.openxmlformats.org/officeDocument/2006/relationships/image" Target="../media/image5.jpeg"/><Relationship Id="rId4" Type="http://schemas.openxmlformats.org/officeDocument/2006/relationships/hyperlink" Target="http://www.youtube.com/watch?v=GH2-UdgGJh8" TargetMode="External"/><Relationship Id="rId9" Type="http://schemas.openxmlformats.org/officeDocument/2006/relationships/image" Target="../media/image7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youtube.com/watch?v=ZJE-onnw2gM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youtube.com/watch?v=kFVpDc9_ghU&amp;list=AL94UKMTqg-9ACSBZP37V293XR_zBjRR6T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91680" y="1080393"/>
            <a:ext cx="6264696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100" dirty="0" bmk="OLE_LINK4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100" dirty="0" bmk="OLE_LINK4"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100" dirty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100" dirty="0" bmk="OLE_LINK4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100" dirty="0" bmk="OLE_LINK4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100" dirty="0" bmk="OLE_LINK4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100" dirty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100" dirty="0" bmk="OLE_LINK4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bmk="OLE_LINK4">
              <a:latin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100" dirty="0" bmk="OLE_LINK4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100" dirty="0" bmk="OLE_LINK4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100" dirty="0" bmk="OLE_LINK4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100" dirty="0" bmk="OLE_LINK4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bmk="OLE_LINK4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latin typeface="Arial" pitchFamily="34" charset="0"/>
            </a:endParaRPr>
          </a:p>
        </p:txBody>
      </p:sp>
      <p:pic>
        <p:nvPicPr>
          <p:cNvPr id="4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4376879"/>
              </p:ext>
            </p:extLst>
          </p:nvPr>
        </p:nvGraphicFramePr>
        <p:xfrm>
          <a:off x="1360113" y="3140968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VY_32_INOVACE_14B_05_Swing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14B_Dějiny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nonartificiální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hudby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22.1.2013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v 8.B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e vznikem nového hudebního žánru – swingu, s nejpoužívanějšími nástroji , hudebníky a písněmi této hudby.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0737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30. – 40. léta</a:t>
            </a: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Swing</a:t>
            </a:r>
            <a:endParaRPr lang="cs-CZ" sz="8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swing?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L</a:t>
            </a:r>
            <a:r>
              <a:rPr lang="cs-CZ" dirty="0" smtClean="0"/>
              <a:t>. Armstrong řekl: „Ten, kdo swing necítí, nikdy nepochopí, co to vlastně je…“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Podle </a:t>
            </a:r>
            <a:r>
              <a:rPr lang="cs-CZ" dirty="0" smtClean="0"/>
              <a:t>jistého vědce je swing: 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„</a:t>
            </a:r>
            <a:r>
              <a:rPr lang="cs-CZ" dirty="0" smtClean="0"/>
              <a:t>síla udržující dokonalou rovnováhu mezi horizontálem (</a:t>
            </a:r>
            <a:r>
              <a:rPr lang="cs-CZ" dirty="0" smtClean="0"/>
              <a:t>tedy melodikou</a:t>
            </a:r>
            <a:r>
              <a:rPr lang="cs-CZ" dirty="0" smtClean="0"/>
              <a:t>) a vertikální (rytmickou) souvislostí hudebních zvuků.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Stopy swingu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84784"/>
            <a:ext cx="8280920" cy="4499992"/>
          </a:xfrm>
        </p:spPr>
        <p:txBody>
          <a:bodyPr/>
          <a:lstStyle/>
          <a:p>
            <a:r>
              <a:rPr lang="cs-CZ" sz="2800" dirty="0" smtClean="0"/>
              <a:t>20. léta 20 století – Chicagský jazz.</a:t>
            </a:r>
          </a:p>
          <a:p>
            <a:r>
              <a:rPr lang="cs-CZ" sz="2800" dirty="0" smtClean="0"/>
              <a:t>Hrají černoši i běloši.</a:t>
            </a:r>
          </a:p>
          <a:p>
            <a:r>
              <a:rPr lang="cs-CZ" sz="2800" dirty="0" smtClean="0"/>
              <a:t>Trojhlasé </a:t>
            </a:r>
            <a:r>
              <a:rPr lang="cs-CZ" sz="2800" dirty="0" smtClean="0"/>
              <a:t>kapely – trubka, klarinet a </a:t>
            </a:r>
            <a:r>
              <a:rPr lang="cs-CZ" sz="2800" dirty="0" smtClean="0"/>
              <a:t>trombon.</a:t>
            </a:r>
            <a:endParaRPr lang="cs-CZ" sz="2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400" dirty="0" smtClean="0"/>
              <a:t> Rozšíření o další hlas - saxofon</a:t>
            </a:r>
            <a:endParaRPr lang="cs-CZ" sz="2400" dirty="0"/>
          </a:p>
        </p:txBody>
      </p:sp>
      <p:pic>
        <p:nvPicPr>
          <p:cNvPr id="5" name="Obrázek 4" descr="amati-b-klarinet-nemecky-system-acl-245s-o.jpg">
            <a:hlinkClick r:id="rId2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88224" y="1916832"/>
            <a:ext cx="2137420" cy="2137420"/>
          </a:xfrm>
          <a:prstGeom prst="rect">
            <a:avLst/>
          </a:prstGeom>
        </p:spPr>
      </p:pic>
      <p:pic>
        <p:nvPicPr>
          <p:cNvPr id="6" name="Obrázek 5" descr="trombone[1].jpg">
            <a:hlinkClick r:id="rId4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83568" y="2924944"/>
            <a:ext cx="2371344" cy="1822704"/>
          </a:xfrm>
          <a:prstGeom prst="rect">
            <a:avLst/>
          </a:prstGeom>
        </p:spPr>
      </p:pic>
      <p:pic>
        <p:nvPicPr>
          <p:cNvPr id="7" name="Obrázek 6" descr="trubka.jpg">
            <a:hlinkClick r:id="rId6"/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084168" y="1196752"/>
            <a:ext cx="1828800" cy="57302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755576" y="3861048"/>
            <a:ext cx="2039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Poslechni si můj zvuk!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44208" y="1052736"/>
            <a:ext cx="2039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Poslechni si můj zvuk!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32240" y="3140968"/>
            <a:ext cx="20395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Poslechni si můj zvuk!</a:t>
            </a:r>
          </a:p>
          <a:p>
            <a:endParaRPr lang="cs-CZ" dirty="0"/>
          </a:p>
        </p:txBody>
      </p:sp>
      <p:pic>
        <p:nvPicPr>
          <p:cNvPr id="11" name="Obrázek 10" descr="saxofon.gif">
            <a:hlinkClick r:id="rId8"/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4427984" y="4077072"/>
            <a:ext cx="2786047" cy="216024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5292080" y="6021288"/>
            <a:ext cx="20395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Poslechni si můj zvuk!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476672"/>
            <a:ext cx="8352928" cy="5832648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/>
              <a:t> Nová hudební čtvrť – HARLEM</a:t>
            </a:r>
          </a:p>
          <a:p>
            <a:r>
              <a:rPr lang="cs-CZ" sz="3200" dirty="0" smtClean="0"/>
              <a:t> 1929 – černý pátek a po něm hospodářská krize</a:t>
            </a:r>
          </a:p>
          <a:p>
            <a:r>
              <a:rPr lang="cs-CZ" sz="3200" dirty="0" smtClean="0"/>
              <a:t> 30. léta rozvoj rozhlasových stanic.</a:t>
            </a:r>
          </a:p>
          <a:p>
            <a:r>
              <a:rPr lang="cs-CZ" sz="3200" dirty="0" smtClean="0"/>
              <a:t> Jam </a:t>
            </a:r>
            <a:r>
              <a:rPr lang="cs-CZ" sz="3200" dirty="0" err="1" smtClean="0"/>
              <a:t>sessiones</a:t>
            </a:r>
            <a:r>
              <a:rPr lang="cs-CZ" sz="3200" dirty="0" smtClean="0"/>
              <a:t> </a:t>
            </a:r>
            <a:r>
              <a:rPr lang="en-US" sz="3200" dirty="0" smtClean="0"/>
              <a:t>[</a:t>
            </a:r>
            <a:r>
              <a:rPr lang="cs-CZ" sz="3200" dirty="0" smtClean="0"/>
              <a:t>džem </a:t>
            </a:r>
            <a:r>
              <a:rPr lang="cs-CZ" sz="3200" dirty="0" err="1" smtClean="0"/>
              <a:t>sejšns</a:t>
            </a:r>
            <a:r>
              <a:rPr lang="en-US" sz="3200" dirty="0" smtClean="0"/>
              <a:t>]</a:t>
            </a:r>
            <a:r>
              <a:rPr lang="cs-CZ" sz="3200" dirty="0" smtClean="0"/>
              <a:t> – „opravdové hraní“ v </a:t>
            </a:r>
            <a:r>
              <a:rPr lang="cs-CZ" sz="3200" dirty="0" smtClean="0"/>
              <a:t>  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</a:t>
            </a:r>
            <a:r>
              <a:rPr lang="cs-CZ" sz="3200" dirty="0" smtClean="0"/>
              <a:t>malých klubech.</a:t>
            </a:r>
            <a:endParaRPr lang="cs-CZ" sz="3200" dirty="0" smtClean="0"/>
          </a:p>
          <a:p>
            <a:pPr algn="ctr">
              <a:buNone/>
            </a:pPr>
            <a:endParaRPr lang="cs-CZ" sz="4000" dirty="0" smtClean="0"/>
          </a:p>
          <a:p>
            <a:pPr algn="ctr">
              <a:buNone/>
            </a:pPr>
            <a:r>
              <a:rPr lang="cs-CZ" sz="4000" b="1" dirty="0" smtClean="0"/>
              <a:t>30. léta společné hraní černochů a bělochů</a:t>
            </a:r>
          </a:p>
          <a:p>
            <a:pPr algn="ctr">
              <a:buNone/>
            </a:pPr>
            <a:r>
              <a:rPr lang="cs-CZ" sz="4000" b="1" dirty="0" smtClean="0"/>
              <a:t>=</a:t>
            </a:r>
          </a:p>
          <a:p>
            <a:pPr algn="ctr">
              <a:buNone/>
            </a:pPr>
            <a:r>
              <a:rPr lang="cs-CZ" sz="4000" b="1" dirty="0" smtClean="0"/>
              <a:t>SWING</a:t>
            </a:r>
            <a:endParaRPr lang="cs-CZ" sz="40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Swing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484784"/>
            <a:ext cx="8784976" cy="4968552"/>
          </a:xfrm>
        </p:spPr>
        <p:txBody>
          <a:bodyPr>
            <a:normAutofit fontScale="92500" lnSpcReduction="20000"/>
          </a:bodyPr>
          <a:lstStyle/>
          <a:p>
            <a:r>
              <a:rPr lang="cs-CZ" sz="3200" dirty="0" smtClean="0"/>
              <a:t>Těžištěm </a:t>
            </a:r>
            <a:r>
              <a:rPr lang="cs-CZ" sz="3200" dirty="0" smtClean="0"/>
              <a:t>je big band (velké orchestry</a:t>
            </a:r>
            <a:r>
              <a:rPr lang="cs-CZ" sz="3200" dirty="0" smtClean="0"/>
              <a:t>).</a:t>
            </a:r>
            <a:endParaRPr lang="cs-CZ" sz="3200" dirty="0" smtClean="0"/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 smtClean="0"/>
              <a:t>Složení</a:t>
            </a:r>
            <a:r>
              <a:rPr lang="cs-CZ" sz="3200" dirty="0" smtClean="0"/>
              <a:t>: 4 trubky, 4 trombony, 5 saxofonů a rytmika – bicí, basa, kytara, piano.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 smtClean="0"/>
              <a:t>Orchestr </a:t>
            </a:r>
            <a:r>
              <a:rPr lang="cs-CZ" sz="3200" dirty="0" smtClean="0"/>
              <a:t>měl dirigenta a své </a:t>
            </a:r>
            <a:r>
              <a:rPr lang="cs-CZ" sz="3200" dirty="0" smtClean="0"/>
              <a:t>zpěváky.</a:t>
            </a:r>
            <a:endParaRPr lang="cs-CZ" sz="3200" dirty="0" smtClean="0"/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 smtClean="0"/>
              <a:t>Přesná </a:t>
            </a:r>
            <a:r>
              <a:rPr lang="cs-CZ" sz="3200" dirty="0" smtClean="0"/>
              <a:t>souhra dechových sekcí, muzikant musí cítit swing a svůj nástroj (být virtuózem</a:t>
            </a:r>
            <a:r>
              <a:rPr lang="cs-CZ" sz="3200" dirty="0" smtClean="0"/>
              <a:t>).</a:t>
            </a:r>
            <a:endParaRPr lang="cs-CZ" sz="3200" dirty="0" smtClean="0"/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 smtClean="0"/>
              <a:t>Základ riffy, kráčející bas, zdůraznění 2. a 4. doby.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3" descr="4807974_02.jpg">
            <a:hlinkClick r:id="rId2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332656"/>
            <a:ext cx="7459374" cy="619268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547664" y="260648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In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mood</a:t>
            </a:r>
            <a:r>
              <a:rPr lang="cs-CZ" sz="3200" b="1" dirty="0" smtClean="0"/>
              <a:t> – poslechni si</a:t>
            </a:r>
            <a:endParaRPr lang="cs-CZ" sz="3200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Nejslavnější </a:t>
            </a:r>
            <a:r>
              <a:rPr lang="cs-CZ" dirty="0" smtClean="0"/>
              <a:t>muzikanti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340768"/>
            <a:ext cx="8075240" cy="5256584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 „</a:t>
            </a:r>
            <a:r>
              <a:rPr lang="cs-CZ" dirty="0" err="1" smtClean="0"/>
              <a:t>Duke</a:t>
            </a:r>
            <a:r>
              <a:rPr lang="cs-CZ" dirty="0" smtClean="0"/>
              <a:t>“ </a:t>
            </a:r>
            <a:r>
              <a:rPr lang="cs-CZ" dirty="0" err="1" smtClean="0"/>
              <a:t>Ellington</a:t>
            </a:r>
            <a:r>
              <a:rPr lang="cs-CZ" dirty="0" smtClean="0"/>
              <a:t>	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	</a:t>
            </a:r>
            <a:r>
              <a:rPr lang="cs-CZ" dirty="0" err="1" smtClean="0"/>
              <a:t>Count</a:t>
            </a:r>
            <a:r>
              <a:rPr lang="cs-CZ" dirty="0" smtClean="0"/>
              <a:t> </a:t>
            </a:r>
            <a:r>
              <a:rPr lang="cs-CZ" dirty="0" err="1" smtClean="0"/>
              <a:t>Basie</a:t>
            </a:r>
            <a:r>
              <a:rPr lang="cs-CZ" dirty="0" smtClean="0"/>
              <a:t>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Benny</a:t>
            </a:r>
            <a:r>
              <a:rPr lang="cs-CZ" dirty="0" smtClean="0"/>
              <a:t> </a:t>
            </a:r>
            <a:r>
              <a:rPr lang="cs-CZ" dirty="0" err="1" smtClean="0"/>
              <a:t>Goodman</a:t>
            </a:r>
            <a:r>
              <a:rPr lang="cs-CZ" dirty="0" smtClean="0"/>
              <a:t>  			</a:t>
            </a:r>
          </a:p>
          <a:p>
            <a:pPr>
              <a:buNone/>
            </a:pPr>
            <a:r>
              <a:rPr lang="cs-CZ" dirty="0" smtClean="0"/>
              <a:t>				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	Frank </a:t>
            </a:r>
            <a:r>
              <a:rPr lang="cs-CZ" dirty="0" err="1" smtClean="0"/>
              <a:t>Sinatra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4" name="Obrázek 3" descr="03a144557af4a88ef8c931262039e.jpg">
            <a:hlinkClick r:id="rId2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5" y="1772816"/>
            <a:ext cx="2308026" cy="2376264"/>
          </a:xfrm>
          <a:prstGeom prst="rect">
            <a:avLst/>
          </a:prstGeom>
        </p:spPr>
      </p:pic>
      <p:pic>
        <p:nvPicPr>
          <p:cNvPr id="5" name="Obrázek 4" descr="36304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699792" y="4149080"/>
            <a:ext cx="1778317" cy="2434600"/>
          </a:xfrm>
          <a:prstGeom prst="rect">
            <a:avLst/>
          </a:prstGeom>
        </p:spPr>
      </p:pic>
      <p:pic>
        <p:nvPicPr>
          <p:cNvPr id="6" name="Obrázek 5" descr="39168093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860032" y="2924944"/>
            <a:ext cx="3200000" cy="2438095"/>
          </a:xfrm>
          <a:prstGeom prst="rect">
            <a:avLst/>
          </a:prstGeom>
        </p:spPr>
      </p:pic>
      <p:pic>
        <p:nvPicPr>
          <p:cNvPr id="7" name="Obrázek 6" descr="count-basie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940152" y="980728"/>
            <a:ext cx="2698182" cy="18722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8" y="124817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09474" y="1053897"/>
            <a:ext cx="5886400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latin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latin typeface="Arial" pitchFamily="34" charset="0"/>
            </a:endParaRPr>
          </a:p>
        </p:txBody>
      </p:sp>
      <p:pic>
        <p:nvPicPr>
          <p:cNvPr id="4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4109" y="17008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8054313"/>
              </p:ext>
            </p:extLst>
          </p:nvPr>
        </p:nvGraphicFramePr>
        <p:xfrm>
          <a:off x="1369035" y="2852936"/>
          <a:ext cx="6405925" cy="17175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Použité </a:t>
                      </a: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zdroje: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Viz níže</a:t>
                      </a: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CHARALAMBIDIS, Alexandros. </a:t>
                      </a:r>
                      <a:r>
                        <a:rPr lang="cs-CZ" sz="1400" i="1" dirty="0" smtClean="0">
                          <a:effectLst/>
                        </a:rPr>
                        <a:t>Hudební výchova pro 8. ročník základní školy</a:t>
                      </a:r>
                      <a:r>
                        <a:rPr lang="cs-CZ" sz="1400" dirty="0" smtClean="0">
                          <a:effectLst/>
                        </a:rPr>
                        <a:t>. Praha: SPN-pedagogické nakladatelství, 2005, ISBN 80-7235-298-9.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5061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47800"/>
            <a:ext cx="8640960" cy="5293568"/>
          </a:xfrm>
        </p:spPr>
        <p:txBody>
          <a:bodyPr>
            <a:normAutofit fontScale="47500" lnSpcReduction="20000"/>
          </a:bodyPr>
          <a:lstStyle/>
          <a:p>
            <a:r>
              <a:rPr lang="cs-CZ" sz="2500" dirty="0" smtClean="0"/>
              <a:t> </a:t>
            </a:r>
            <a:r>
              <a:rPr lang="cs-CZ" sz="2500" dirty="0"/>
              <a:t>JAN KAŇKA. </a:t>
            </a:r>
            <a:r>
              <a:rPr lang="cs-CZ" sz="2500" i="1" dirty="0"/>
              <a:t>youtube.com</a:t>
            </a:r>
            <a:r>
              <a:rPr lang="cs-CZ" sz="2500" dirty="0"/>
              <a:t> [online]. [cit. </a:t>
            </a:r>
            <a:r>
              <a:rPr lang="cs-CZ" sz="2500" dirty="0" smtClean="0"/>
              <a:t>20.1.2013]. </a:t>
            </a:r>
            <a:r>
              <a:rPr lang="cs-CZ" sz="2500" dirty="0"/>
              <a:t>Dostupný na WWW: http://</a:t>
            </a:r>
            <a:r>
              <a:rPr lang="cs-CZ" sz="2500" dirty="0" smtClean="0"/>
              <a:t>www.youtube.com/watch?v=GH2-UdgGJh8</a:t>
            </a:r>
          </a:p>
          <a:p>
            <a:r>
              <a:rPr lang="cs-CZ" sz="2500" dirty="0"/>
              <a:t> AUTOR NEUVEDEN. </a:t>
            </a:r>
            <a:r>
              <a:rPr lang="cs-CZ" sz="2500" i="1" dirty="0"/>
              <a:t>diarium.usal.es</a:t>
            </a:r>
            <a:r>
              <a:rPr lang="cs-CZ" sz="2500" dirty="0"/>
              <a:t> [online]. [cit. </a:t>
            </a:r>
            <a:r>
              <a:rPr lang="cs-CZ" sz="2500" dirty="0" smtClean="0"/>
              <a:t>20.1.2013]. </a:t>
            </a:r>
            <a:r>
              <a:rPr lang="cs-CZ" sz="2500" dirty="0"/>
              <a:t>Dostupný na WWW: http://</a:t>
            </a:r>
            <a:r>
              <a:rPr lang="cs-CZ" sz="2500" dirty="0" smtClean="0"/>
              <a:t>diarium.usal.es/burguisaxo/2013/10/31/curiosidades-de-la-creacion-del-saxofon/saxofon</a:t>
            </a:r>
            <a:r>
              <a:rPr lang="cs-CZ" sz="2500" dirty="0"/>
              <a:t>/ </a:t>
            </a:r>
            <a:endParaRPr lang="cs-CZ" sz="2500" dirty="0" smtClean="0"/>
          </a:p>
          <a:p>
            <a:r>
              <a:rPr lang="cs-CZ" sz="2500" dirty="0"/>
              <a:t> AUTOR NEUVEDEN. </a:t>
            </a:r>
            <a:r>
              <a:rPr lang="cs-CZ" sz="2500" i="1" dirty="0"/>
              <a:t>hudebninastroje1.webnode.cz</a:t>
            </a:r>
            <a:r>
              <a:rPr lang="cs-CZ" sz="2500" dirty="0"/>
              <a:t> [online]. [cit. </a:t>
            </a:r>
            <a:r>
              <a:rPr lang="cs-CZ" sz="2500" dirty="0" smtClean="0"/>
              <a:t>20.1.2013]. </a:t>
            </a:r>
            <a:r>
              <a:rPr lang="cs-CZ" sz="2500" dirty="0"/>
              <a:t>Dostupný na WWW: http://hudebninastroje1.webnode.cz/dechove-nastroje/dechove-natrubkove/trubka</a:t>
            </a:r>
            <a:r>
              <a:rPr lang="cs-CZ" sz="2500" dirty="0" smtClean="0"/>
              <a:t>/</a:t>
            </a:r>
            <a:endParaRPr lang="cs-CZ" sz="2500" dirty="0"/>
          </a:p>
          <a:p>
            <a:pPr>
              <a:lnSpc>
                <a:spcPct val="115000"/>
              </a:lnSpc>
            </a:pPr>
            <a:r>
              <a:rPr lang="cs-CZ" sz="2500" dirty="0"/>
              <a:t>AUTOR NEUVEDEN. </a:t>
            </a:r>
            <a:r>
              <a:rPr lang="cs-CZ" sz="2500" i="1" dirty="0"/>
              <a:t>ojocomotocaneltrombon.blogspot.cz</a:t>
            </a:r>
            <a:r>
              <a:rPr lang="cs-CZ" sz="2500" dirty="0"/>
              <a:t> [online]. [cit. </a:t>
            </a:r>
            <a:r>
              <a:rPr lang="cs-CZ" sz="2500" dirty="0" smtClean="0"/>
              <a:t>20.1.2013]. </a:t>
            </a:r>
            <a:r>
              <a:rPr lang="cs-CZ" sz="2500" dirty="0"/>
              <a:t>Dostupný na WWW: http://</a:t>
            </a:r>
            <a:r>
              <a:rPr lang="cs-CZ" sz="2500" dirty="0" smtClean="0"/>
              <a:t>ojocomotocaneltrombon.blogspot.cz/2011/04/el-trombon.html</a:t>
            </a:r>
          </a:p>
          <a:p>
            <a:pPr>
              <a:lnSpc>
                <a:spcPct val="115000"/>
              </a:lnSpc>
            </a:pPr>
            <a:r>
              <a:rPr lang="cs-CZ" sz="2500" dirty="0"/>
              <a:t> AUTOR NEUVEDEN. AUTOR NEUVEDEN. </a:t>
            </a:r>
            <a:r>
              <a:rPr lang="cs-CZ" sz="2500" i="1" dirty="0"/>
              <a:t>audioworks.cz</a:t>
            </a:r>
            <a:r>
              <a:rPr lang="cs-CZ" sz="2500" dirty="0"/>
              <a:t> [online]. [cit. </a:t>
            </a:r>
            <a:r>
              <a:rPr lang="cs-CZ" sz="2500" dirty="0" smtClean="0"/>
              <a:t>20.1.2013]. </a:t>
            </a:r>
            <a:r>
              <a:rPr lang="cs-CZ" sz="2500" dirty="0"/>
              <a:t>Dostupný na WWW: http://</a:t>
            </a:r>
            <a:r>
              <a:rPr lang="cs-CZ" sz="2500" dirty="0" smtClean="0"/>
              <a:t>www.audioworks.cz/klarinety/884-amati-b-klarinet-nemecky-system-acl-245s-o.html</a:t>
            </a:r>
          </a:p>
          <a:p>
            <a:pPr>
              <a:lnSpc>
                <a:spcPct val="115000"/>
              </a:lnSpc>
            </a:pPr>
            <a:r>
              <a:rPr lang="cs-CZ" sz="2500" dirty="0"/>
              <a:t> SKKHM. </a:t>
            </a:r>
            <a:r>
              <a:rPr lang="cs-CZ" sz="2500" i="1" dirty="0"/>
              <a:t>youtube.com</a:t>
            </a:r>
            <a:r>
              <a:rPr lang="cs-CZ" sz="2500" dirty="0"/>
              <a:t> [online]. [cit. </a:t>
            </a:r>
            <a:r>
              <a:rPr lang="cs-CZ" sz="2500" dirty="0" smtClean="0"/>
              <a:t>20.1.2013]. </a:t>
            </a:r>
            <a:r>
              <a:rPr lang="cs-CZ" sz="2500" dirty="0"/>
              <a:t>Dostupný na WWW: http://www.youtube.com/watch?v=ZJE-onnw2gM </a:t>
            </a:r>
            <a:endParaRPr lang="cs-CZ" sz="2500" dirty="0" smtClean="0"/>
          </a:p>
          <a:p>
            <a:pPr>
              <a:lnSpc>
                <a:spcPct val="115000"/>
              </a:lnSpc>
            </a:pPr>
            <a:r>
              <a:rPr lang="cs-CZ" sz="2500" dirty="0"/>
              <a:t> AUTOR NEUVEDEN. </a:t>
            </a:r>
            <a:r>
              <a:rPr lang="cs-CZ" sz="2500" i="1" dirty="0"/>
              <a:t>rom.wordpress.com</a:t>
            </a:r>
            <a:r>
              <a:rPr lang="cs-CZ" sz="2500" dirty="0"/>
              <a:t> [online]. [cit. </a:t>
            </a:r>
            <a:r>
              <a:rPr lang="cs-CZ" sz="2500" dirty="0" smtClean="0"/>
              <a:t>20.1.2013]. </a:t>
            </a:r>
            <a:r>
              <a:rPr lang="cs-CZ" sz="2500" dirty="0"/>
              <a:t>Dostupný na WWW: http://irom.wordpress.com/2010/07/29/live-jazz-the-count-basie-orchestra-the-dave-holland-big-band-and-the-dave-douglas-big-band-at-the-hollywood-bowl/ </a:t>
            </a:r>
            <a:endParaRPr lang="cs-CZ" sz="2500" dirty="0" smtClean="0"/>
          </a:p>
          <a:p>
            <a:pPr>
              <a:lnSpc>
                <a:spcPct val="115000"/>
              </a:lnSpc>
            </a:pPr>
            <a:r>
              <a:rPr lang="cs-CZ" sz="2500" dirty="0">
                <a:latin typeface="Calibri"/>
                <a:ea typeface="Calibri"/>
                <a:cs typeface="Times New Roman"/>
              </a:rPr>
              <a:t> </a:t>
            </a:r>
            <a:r>
              <a:rPr lang="cs-CZ" sz="2500" dirty="0"/>
              <a:t>MOTOROPAK. </a:t>
            </a:r>
            <a:r>
              <a:rPr lang="cs-CZ" sz="2500" i="1" dirty="0"/>
              <a:t>youtube.com</a:t>
            </a:r>
            <a:r>
              <a:rPr lang="cs-CZ" sz="2500" dirty="0"/>
              <a:t> [online]. [cit. </a:t>
            </a:r>
            <a:r>
              <a:rPr lang="cs-CZ" sz="2500" dirty="0" smtClean="0"/>
              <a:t>20.1.2013]. </a:t>
            </a:r>
            <a:r>
              <a:rPr lang="cs-CZ" sz="2500" dirty="0"/>
              <a:t>Dostupný na WWW: http://www.youtube.com/watch?v=6x_QHIOvSCA </a:t>
            </a:r>
            <a:endParaRPr lang="cs-CZ" sz="2500" dirty="0" smtClean="0"/>
          </a:p>
          <a:p>
            <a:pPr>
              <a:lnSpc>
                <a:spcPct val="115000"/>
              </a:lnSpc>
            </a:pPr>
            <a:r>
              <a:rPr lang="cs-CZ" sz="2500" dirty="0">
                <a:latin typeface="Calibri"/>
                <a:ea typeface="Calibri"/>
                <a:cs typeface="Times New Roman"/>
              </a:rPr>
              <a:t> </a:t>
            </a:r>
            <a:r>
              <a:rPr lang="cs-CZ" sz="2500" dirty="0"/>
              <a:t>IKIBA. </a:t>
            </a:r>
            <a:r>
              <a:rPr lang="cs-CZ" sz="2500" i="1" dirty="0"/>
              <a:t>youtube.com</a:t>
            </a:r>
            <a:r>
              <a:rPr lang="cs-CZ" sz="2500" dirty="0"/>
              <a:t> [online]. [cit. </a:t>
            </a:r>
            <a:r>
              <a:rPr lang="cs-CZ" sz="2500" dirty="0" smtClean="0"/>
              <a:t>20.1.2013]. </a:t>
            </a:r>
            <a:r>
              <a:rPr lang="cs-CZ" sz="2500" dirty="0"/>
              <a:t>Dostupný na WWW: http://www.youtube.com/watch?v=s_2QdFrcTFU </a:t>
            </a:r>
          </a:p>
          <a:p>
            <a:r>
              <a:rPr lang="cs-CZ" sz="2500" dirty="0"/>
              <a:t>ORKESTTV. </a:t>
            </a:r>
            <a:r>
              <a:rPr lang="cs-CZ" sz="2500" i="1" dirty="0"/>
              <a:t>youtube.com</a:t>
            </a:r>
            <a:r>
              <a:rPr lang="cs-CZ" sz="2500" dirty="0"/>
              <a:t> [online]. [cit. </a:t>
            </a:r>
            <a:r>
              <a:rPr lang="cs-CZ" sz="2500" dirty="0" smtClean="0"/>
              <a:t>20.1.2013]. </a:t>
            </a:r>
            <a:r>
              <a:rPr lang="cs-CZ" sz="2500" dirty="0"/>
              <a:t>Dostupný na WWW: http://</a:t>
            </a:r>
            <a:r>
              <a:rPr lang="cs-CZ" sz="2500" dirty="0" smtClean="0"/>
              <a:t>www.youtube.com/watch?v=S-6n9zgsJzM</a:t>
            </a:r>
          </a:p>
          <a:p>
            <a:r>
              <a:rPr lang="cs-CZ" sz="2500" dirty="0">
                <a:latin typeface="Calibri"/>
                <a:ea typeface="Calibri"/>
                <a:cs typeface="Times New Roman"/>
              </a:rPr>
              <a:t> </a:t>
            </a:r>
            <a:r>
              <a:rPr lang="cs-CZ" sz="2500" dirty="0"/>
              <a:t>HAL LEONARD. </a:t>
            </a:r>
            <a:r>
              <a:rPr lang="cs-CZ" sz="2500" i="1" dirty="0"/>
              <a:t>zahranicni-knihy.cz</a:t>
            </a:r>
            <a:r>
              <a:rPr lang="cs-CZ" sz="2500" dirty="0"/>
              <a:t> [online]. [cit. </a:t>
            </a:r>
            <a:r>
              <a:rPr lang="cs-CZ" sz="2500" dirty="0" smtClean="0"/>
              <a:t>20.1.2013]. </a:t>
            </a:r>
            <a:r>
              <a:rPr lang="cs-CZ" sz="2500" dirty="0"/>
              <a:t>Dostupný na WWW: http://</a:t>
            </a:r>
            <a:r>
              <a:rPr lang="cs-CZ" sz="2500" dirty="0" smtClean="0"/>
              <a:t>www.zahranicni-knihy.cz/noty/sheetmusic.aspx?cat=instrument&amp;sub=saxophone&amp;itemid=4807974</a:t>
            </a:r>
          </a:p>
          <a:p>
            <a:r>
              <a:rPr lang="cs-CZ" sz="2500" dirty="0">
                <a:latin typeface="Calibri"/>
                <a:ea typeface="Calibri"/>
                <a:cs typeface="Times New Roman"/>
              </a:rPr>
              <a:t> </a:t>
            </a:r>
            <a:r>
              <a:rPr lang="cs-CZ" sz="2500" dirty="0"/>
              <a:t>AUTOR NEUVEDEN. </a:t>
            </a:r>
            <a:r>
              <a:rPr lang="cs-CZ" sz="2500" i="1" dirty="0"/>
              <a:t>musicians.allaboutjazz.com</a:t>
            </a:r>
            <a:r>
              <a:rPr lang="cs-CZ" sz="2500" dirty="0"/>
              <a:t> [online]. [cit. </a:t>
            </a:r>
            <a:r>
              <a:rPr lang="cs-CZ" sz="2500" dirty="0" smtClean="0"/>
              <a:t>20.1.2013]. </a:t>
            </a:r>
            <a:r>
              <a:rPr lang="cs-CZ" sz="2500" dirty="0"/>
              <a:t>Dostupný na WWW: http://musicians.allaboutjazz.com/musician.php?id=6521 </a:t>
            </a:r>
            <a:endParaRPr lang="cs-CZ" sz="2500" dirty="0" smtClean="0"/>
          </a:p>
          <a:p>
            <a:r>
              <a:rPr lang="cs-CZ" sz="2500" dirty="0">
                <a:latin typeface="Calibri"/>
                <a:ea typeface="Calibri"/>
                <a:cs typeface="Times New Roman"/>
              </a:rPr>
              <a:t> </a:t>
            </a:r>
            <a:r>
              <a:rPr lang="cs-CZ" sz="2500" dirty="0"/>
              <a:t>AUTOR NEUVEDEN. </a:t>
            </a:r>
            <a:r>
              <a:rPr lang="cs-CZ" sz="2500" i="1" dirty="0"/>
              <a:t>apoloybaco.com</a:t>
            </a:r>
            <a:r>
              <a:rPr lang="cs-CZ" sz="2500" dirty="0"/>
              <a:t> [online]. [cit. </a:t>
            </a:r>
            <a:r>
              <a:rPr lang="cs-CZ" sz="2500" dirty="0" smtClean="0"/>
              <a:t>20.1.2013]. </a:t>
            </a:r>
            <a:r>
              <a:rPr lang="cs-CZ" sz="2500" dirty="0"/>
              <a:t>Dostupný na WWW: http://</a:t>
            </a:r>
            <a:r>
              <a:rPr lang="cs-CZ" sz="2500" dirty="0" smtClean="0"/>
              <a:t>www.apoloybaco.com/bennygoodmanbiografia.htm</a:t>
            </a:r>
          </a:p>
          <a:p>
            <a:r>
              <a:rPr lang="cs-CZ" sz="2500" dirty="0">
                <a:latin typeface="Calibri"/>
                <a:ea typeface="Calibri"/>
                <a:cs typeface="Times New Roman"/>
              </a:rPr>
              <a:t> </a:t>
            </a:r>
            <a:r>
              <a:rPr lang="cs-CZ" sz="2500" dirty="0"/>
              <a:t>AUTOR NEUVEDEN. </a:t>
            </a:r>
            <a:r>
              <a:rPr lang="cs-CZ" sz="2500" i="1" dirty="0"/>
              <a:t>last.fm</a:t>
            </a:r>
            <a:r>
              <a:rPr lang="cs-CZ" sz="2500" dirty="0"/>
              <a:t> [online]. [cit. </a:t>
            </a:r>
            <a:r>
              <a:rPr lang="cs-CZ" sz="2500" dirty="0" smtClean="0"/>
              <a:t>20.1.2013]. </a:t>
            </a:r>
            <a:r>
              <a:rPr lang="cs-CZ" sz="2500" dirty="0"/>
              <a:t>Dostupný na WWW: http://www.last.fm/music/Frank+Sinatra/+images/39168093 </a:t>
            </a:r>
            <a:endParaRPr lang="cs-CZ" sz="2500" dirty="0"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</a:pPr>
            <a:endParaRPr lang="cs-CZ" sz="2800" dirty="0"/>
          </a:p>
          <a:p>
            <a:pPr>
              <a:lnSpc>
                <a:spcPct val="115000"/>
              </a:lnSpc>
            </a:pPr>
            <a:endParaRPr lang="cs-CZ" sz="2800" dirty="0"/>
          </a:p>
          <a:p>
            <a:pPr>
              <a:lnSpc>
                <a:spcPct val="115000"/>
              </a:lnSpc>
            </a:pPr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4129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88</TotalTime>
  <Words>634</Words>
  <Application>Microsoft Office PowerPoint</Application>
  <PresentationFormat>Předvádění na obrazovce (4:3)</PresentationFormat>
  <Paragraphs>118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Prezentace aplikace PowerPoint</vt:lpstr>
      <vt:lpstr>Swing</vt:lpstr>
      <vt:lpstr>Co je to swing?</vt:lpstr>
      <vt:lpstr>Stopy swingu</vt:lpstr>
      <vt:lpstr>Prezentace aplikace PowerPoint</vt:lpstr>
      <vt:lpstr>Swing</vt:lpstr>
      <vt:lpstr>Prezentace aplikace PowerPoint</vt:lpstr>
      <vt:lpstr>Nejslavnější muzikanti</vt:lpstr>
      <vt:lpstr>Prezentace aplikace PowerPoint</vt:lpstr>
      <vt:lpstr>Použité zdroje</vt:lpstr>
    </vt:vector>
  </TitlesOfParts>
  <Company>ZS UPRKOVA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Swing</dc:title>
  <dc:creator>kostalova</dc:creator>
  <cp:lastModifiedBy>User</cp:lastModifiedBy>
  <cp:revision>11</cp:revision>
  <dcterms:created xsi:type="dcterms:W3CDTF">2013-01-29T09:02:54Z</dcterms:created>
  <dcterms:modified xsi:type="dcterms:W3CDTF">2013-06-07T15:46:34Z</dcterms:modified>
</cp:coreProperties>
</file>