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58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608C-DA06-4AF1-BA38-B2F11C8616F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0C399-CE27-4D2B-8BFF-2E5BF1A29C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608C-DA06-4AF1-BA38-B2F11C8616F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0C399-CE27-4D2B-8BFF-2E5BF1A29C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608C-DA06-4AF1-BA38-B2F11C8616F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0C399-CE27-4D2B-8BFF-2E5BF1A29C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608C-DA06-4AF1-BA38-B2F11C8616F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0C399-CE27-4D2B-8BFF-2E5BF1A29C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608C-DA06-4AF1-BA38-B2F11C8616F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0C399-CE27-4D2B-8BFF-2E5BF1A29C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608C-DA06-4AF1-BA38-B2F11C8616F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0C399-CE27-4D2B-8BFF-2E5BF1A29C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608C-DA06-4AF1-BA38-B2F11C8616F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0C399-CE27-4D2B-8BFF-2E5BF1A29C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608C-DA06-4AF1-BA38-B2F11C8616F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0C399-CE27-4D2B-8BFF-2E5BF1A29C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608C-DA06-4AF1-BA38-B2F11C8616F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0C399-CE27-4D2B-8BFF-2E5BF1A29C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608C-DA06-4AF1-BA38-B2F11C8616F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0C399-CE27-4D2B-8BFF-2E5BF1A29C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608C-DA06-4AF1-BA38-B2F11C8616F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0C399-CE27-4D2B-8BFF-2E5BF1A29C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3608C-DA06-4AF1-BA38-B2F11C8616F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0C399-CE27-4D2B-8BFF-2E5BF1A29CB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z/url?sa=i&amp;rct=j&amp;q=&amp;esrc=s&amp;frm=1&amp;source=images&amp;cd=&amp;cad=rja&amp;docid=sp0QOzJu3pRPXM&amp;tbnid=W6hktSB7MbEv1M:&amp;ved=0CAUQjRw&amp;url=http://www.czechschoolofdallas.org/program/&amp;ei=VzuSUf6POImX1AXuPw&amp;bvm=bv.46471029,d.ZG4&amp;psig=AFQjCNFYw9ybIiOSF9bIl0NSk5ropSF8Kg&amp;ust=1368624321770930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hyperlink" Target="http://www.google.cz/url?sa=i&amp;rct=j&amp;q=&amp;esrc=s&amp;frm=1&amp;source=images&amp;cd=&amp;cad=rja&amp;docid=d7mxOHpsMS-MwM&amp;tbnid=anCUcaNl3j-CWM:&amp;ved=0CAUQjRw&amp;url=http://www.mapsopensource.com/czech-republic-political-map.html&amp;ei=XD2SUcucFIf20gW6ooHYAw&amp;bvm=bv.46471029,d.ZG4&amp;psig=AFQjCNFkrS0kC3ejM3N2wdxjZTnnr_QNLg&amp;ust=1368624783133271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url?sa=i&amp;rct=j&amp;q=&amp;esrc=s&amp;frm=1&amp;source=images&amp;cd=&amp;cad=rja&amp;docid=ypG-d_pkdUD6wM&amp;tbnid=yhThYNwK-d8PoM:&amp;ved=0CAUQjRw&amp;url=http://www.livefortheoutdoors.com/Destinations/Search-Results/World/Europe/Czech-Republic/&amp;ei=HUOSUaCmNMfH0QXsn4DoAQ&amp;psig=AFQjCNH9oyLNFpXFkA6Anl-Adts1WODXrA&amp;ust=1368626268788298" TargetMode="External"/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hyperlink" Target="http://www.google.cz/url?sa=i&amp;rct=j&amp;q=&amp;esrc=s&amp;frm=1&amp;source=images&amp;cd=&amp;cad=rja&amp;docid=77ARlpoiJUBARM&amp;tbnid=kQYCcEHdJa_2BM:&amp;ved=0CAUQjRw&amp;url=http://www.panoramio.com/photo/71208119&amp;ei=aUGSUeGlBYH80QWju4HQBw&amp;bvm=bv.46471029,d.ZG4&amp;psig=AFQjCNEc5bJoINjMdGlWazVnFdX3WFa4Nw&amp;ust=136862588803922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url?sa=i&amp;rct=j&amp;q=&amp;esrc=s&amp;frm=1&amp;source=images&amp;cd=&amp;cad=rja&amp;docid=RxgiLWhMjj2CRM&amp;tbnid=F3SczUZiAHvMoM:&amp;ved=0CAUQjRw&amp;url=http://davesfotoworld.blogspot.com/2009/10/romantic-autumn.html&amp;ei=l0KSUZmAOaed0AXJk4G4Cg&amp;bvm=bv.46471029,d.ZG4&amp;psig=AFQjCNFeZG9wEzeYwlY6Mtjs1LnhFBSW4w&amp;ust=1368626016137902" TargetMode="External"/><Relationship Id="rId5" Type="http://schemas.openxmlformats.org/officeDocument/2006/relationships/image" Target="../media/image8.jpeg"/><Relationship Id="rId4" Type="http://schemas.openxmlformats.org/officeDocument/2006/relationships/hyperlink" Target="http://www.google.cz/url?sa=i&amp;rct=j&amp;q=&amp;esrc=s&amp;frm=1&amp;source=images&amp;cd=&amp;cad=rja&amp;docid=ufhwOGOlzQFmZM&amp;tbnid=1KSrWu6gwDBQbM:&amp;ved=0CAUQjRw&amp;url=http://www.czechtourism.com/a/beskydy-valassko-summer/&amp;ei=pEGSUdKwIorP0AWEs4HYAw&amp;bvm=bv.46471029,d.ZG4&amp;psig=AFQjCNFAkUMH8mU4ml3LYbvqvzFJ2YjJKA&amp;ust=1368625946343403" TargetMode="External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url?sa=i&amp;rct=j&amp;q=&amp;esrc=s&amp;frm=1&amp;source=images&amp;cd=&amp;cad=rja&amp;docid=5z2caGCYNKIubM&amp;tbnid=QWmv9oxhy8WoOM:&amp;ved=0CAUQjRw&amp;url=http://www.panoramio.com/photo/67912795&amp;ei=K0WSUdPlN4SX0QWM14GQAg&amp;bvm=bv.46471029,d.ZG4&amp;psig=AFQjCNFXEJj6sOTZU13L1gvP7bHLFQrIlg&amp;ust=1368626855584391" TargetMode="External"/><Relationship Id="rId3" Type="http://schemas.openxmlformats.org/officeDocument/2006/relationships/image" Target="../media/image11.jpeg"/><Relationship Id="rId7" Type="http://schemas.openxmlformats.org/officeDocument/2006/relationships/image" Target="../media/image13.jpeg"/><Relationship Id="rId2" Type="http://schemas.openxmlformats.org/officeDocument/2006/relationships/hyperlink" Target="//upload.wikimedia.org/wikipedia/commons/7/7c/Prague_Montage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0/09/Praga_0003.JPG" TargetMode="External"/><Relationship Id="rId5" Type="http://schemas.openxmlformats.org/officeDocument/2006/relationships/image" Target="../media/image12.jpeg"/><Relationship Id="rId4" Type="http://schemas.openxmlformats.org/officeDocument/2006/relationships/hyperlink" Target="//upload.wikimedia.org/wikipedia/commons/0/07/Vltava_in_Prague.jpg" TargetMode="External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url?sa=i&amp;rct=j&amp;q=&amp;esrc=s&amp;frm=1&amp;source=images&amp;cd=&amp;cad=rja&amp;docid=S6N3Ec7_Oa3K4M&amp;tbnid=clKOLCS81AkNyM:&amp;ved=0CAUQjRw&amp;url=http://www.rajce.idnes.cz/a2605568&amp;ei=s0eSUfmKH-Ol0AXQ9YCgCw&amp;psig=AFQjCNGxKAfnT9JcbYa8KR3aod05OHf2Nw&amp;ust=1368627470310939" TargetMode="External"/><Relationship Id="rId3" Type="http://schemas.openxmlformats.org/officeDocument/2006/relationships/image" Target="../media/image15.jpeg"/><Relationship Id="rId7" Type="http://schemas.openxmlformats.org/officeDocument/2006/relationships/image" Target="../media/image17.jpeg"/><Relationship Id="rId2" Type="http://schemas.openxmlformats.org/officeDocument/2006/relationships/hyperlink" Target="http://www.google.cz/url?sa=i&amp;rct=j&amp;q=&amp;esrc=s&amp;frm=1&amp;source=images&amp;cd=&amp;cad=rja&amp;docid=q-c-_mIfba2bqM&amp;tbnid=92nR0CYl3svfVM:&amp;ved=0CAUQjRw&amp;url=http://www.atlasceska.cz/kralovehradecky-kraj/snezka/&amp;ei=aUaSUaa3G8W00QW3v4H4Bg&amp;psig=AFQjCNE9RMwBh07I5HbpfcFfJBUSWj_Ayg&amp;ust=136862712618778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url?sa=i&amp;rct=j&amp;q=&amp;esrc=s&amp;frm=1&amp;source=images&amp;cd=&amp;cad=rja&amp;docid=v-Z2Sj5qjtN4FM&amp;tbnid=dS_qy8SRbHc2AM:&amp;ved=0CAUQjRw&amp;url=http://ekolist.cz/cz/zpravodajstvi/zpravy/anketu-sedm-divu-krkonos-vyhral-obri-dul-snezka-propadla&amp;ei=HEeSUa69NYaG0AXd44DQDQ&amp;psig=AFQjCNE9RMwBh07I5HbpfcFfJBUSWj_Ayg&amp;ust=1368627126187780" TargetMode="External"/><Relationship Id="rId5" Type="http://schemas.openxmlformats.org/officeDocument/2006/relationships/image" Target="../media/image16.jpeg"/><Relationship Id="rId4" Type="http://schemas.openxmlformats.org/officeDocument/2006/relationships/hyperlink" Target="http://www.google.cz/url?sa=i&amp;rct=j&amp;q=&amp;esrc=s&amp;frm=1&amp;source=images&amp;cd=&amp;cad=rja&amp;docid=2kJBKyjfJrCUBM&amp;tbnid=pbRPlutU8AnwfM:&amp;ved=0CAUQjRw&amp;url=http://www.ok1vei.com/jo70ur.htm&amp;ei=2UaSUffWLMfY0QWS84HICQ&amp;psig=AFQjCNE9RMwBh07I5HbpfcFfJBUSWj_Ayg&amp;ust=1368627126187780" TargetMode="External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i-hotels.com/cz/angelo-prague/poloha/ceska-republika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www.czechschoolofdallas.org/storage/Czech_flag1.png?__SQUARESPACE_CACHEVERSION=134412180389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13384"/>
            <a:ext cx="9144000" cy="554461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0"/>
            <a:ext cx="7772400" cy="1772816"/>
          </a:xfrm>
          <a:solidFill>
            <a:schemeClr val="tx1">
              <a:lumMod val="50000"/>
              <a:lumOff val="50000"/>
            </a:schemeClr>
          </a:solidFill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Arial Narrow" pitchFamily="34" charset="0"/>
              </a:rPr>
              <a:t>THE </a:t>
            </a:r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CZECH </a:t>
            </a:r>
            <a:r>
              <a:rPr lang="cs-CZ" sz="5400" b="1" dirty="0" smtClean="0">
                <a:solidFill>
                  <a:schemeClr val="bg1"/>
                </a:solidFill>
                <a:latin typeface="Arial Narrow" pitchFamily="34" charset="0"/>
              </a:rPr>
              <a:t>REPUBLIC</a:t>
            </a:r>
            <a:endParaRPr lang="cs-CZ" sz="54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4653136"/>
            <a:ext cx="6400800" cy="2204864"/>
          </a:xfrm>
        </p:spPr>
        <p:txBody>
          <a:bodyPr>
            <a:normAutofit fontScale="85000" lnSpcReduction="20000"/>
          </a:bodyPr>
          <a:lstStyle/>
          <a:p>
            <a:pPr marR="45720" lvl="0" algn="l">
              <a:buClr>
                <a:srgbClr val="0BD0D9"/>
              </a:buClr>
              <a:buSzPct val="95000"/>
            </a:pPr>
            <a:r>
              <a:rPr lang="cs-CZ" sz="1800" dirty="0">
                <a:solidFill>
                  <a:prstClr val="white"/>
                </a:solidFill>
                <a:latin typeface="Constantia"/>
              </a:rPr>
              <a:t>Název školy: ZŠ Štětí, Ostrovní 300</a:t>
            </a:r>
            <a:br>
              <a:rPr lang="cs-CZ" sz="1800" dirty="0">
                <a:solidFill>
                  <a:prstClr val="white"/>
                </a:solidFill>
                <a:latin typeface="Constantia"/>
              </a:rPr>
            </a:br>
            <a:r>
              <a:rPr lang="cs-CZ" sz="1800" dirty="0">
                <a:solidFill>
                  <a:prstClr val="white"/>
                </a:solidFill>
                <a:latin typeface="Constantia"/>
              </a:rPr>
              <a:t>Autor: Lenka </a:t>
            </a:r>
            <a:r>
              <a:rPr lang="cs-CZ" sz="1800" dirty="0" err="1">
                <a:solidFill>
                  <a:prstClr val="white"/>
                </a:solidFill>
                <a:latin typeface="Constantia"/>
              </a:rPr>
              <a:t>Pizúrová</a:t>
            </a:r>
            <a:r>
              <a:rPr lang="cs-CZ" sz="1800" dirty="0">
                <a:solidFill>
                  <a:prstClr val="white"/>
                </a:solidFill>
                <a:latin typeface="Constantia"/>
              </a:rPr>
              <a:t/>
            </a:r>
            <a:br>
              <a:rPr lang="cs-CZ" sz="1800" dirty="0">
                <a:solidFill>
                  <a:prstClr val="white"/>
                </a:solidFill>
                <a:latin typeface="Constantia"/>
              </a:rPr>
            </a:br>
            <a:r>
              <a:rPr lang="cs-CZ" sz="1800" dirty="0">
                <a:solidFill>
                  <a:prstClr val="white"/>
                </a:solidFill>
                <a:latin typeface="Constantia"/>
              </a:rPr>
              <a:t>Název materiálu: VY_32_INOVACE_AJ.7.A.+</a:t>
            </a:r>
            <a:r>
              <a:rPr lang="cs-CZ" sz="1800" dirty="0" smtClean="0">
                <a:solidFill>
                  <a:prstClr val="white"/>
                </a:solidFill>
                <a:latin typeface="Constantia"/>
              </a:rPr>
              <a:t>B.17_the:czech_republic</a:t>
            </a:r>
            <a:r>
              <a:rPr lang="cs-CZ" sz="1800" dirty="0">
                <a:solidFill>
                  <a:prstClr val="white"/>
                </a:solidFill>
                <a:latin typeface="Constantia"/>
              </a:rPr>
              <a:t/>
            </a:r>
            <a:br>
              <a:rPr lang="cs-CZ" sz="1800" dirty="0">
                <a:solidFill>
                  <a:prstClr val="white"/>
                </a:solidFill>
                <a:latin typeface="Constantia"/>
              </a:rPr>
            </a:br>
            <a:r>
              <a:rPr lang="cs-CZ" sz="1800" dirty="0">
                <a:solidFill>
                  <a:prstClr val="white"/>
                </a:solidFill>
                <a:latin typeface="Constantia"/>
              </a:rPr>
              <a:t>Název: </a:t>
            </a:r>
            <a:r>
              <a:rPr lang="cs-CZ" sz="1800" dirty="0" err="1" smtClean="0">
                <a:solidFill>
                  <a:prstClr val="white"/>
                </a:solidFill>
                <a:latin typeface="Constantia"/>
              </a:rPr>
              <a:t>The</a:t>
            </a:r>
            <a:r>
              <a:rPr lang="cs-CZ" sz="1800" dirty="0" smtClean="0">
                <a:solidFill>
                  <a:prstClr val="white"/>
                </a:solidFill>
                <a:latin typeface="Constantia"/>
              </a:rPr>
              <a:t> Czech Republic</a:t>
            </a:r>
            <a:r>
              <a:rPr lang="cs-CZ" sz="1800" dirty="0">
                <a:solidFill>
                  <a:prstClr val="white"/>
                </a:solidFill>
                <a:latin typeface="Constantia"/>
              </a:rPr>
              <a:t/>
            </a:r>
            <a:br>
              <a:rPr lang="cs-CZ" sz="1800" dirty="0">
                <a:solidFill>
                  <a:prstClr val="white"/>
                </a:solidFill>
                <a:latin typeface="Constantia"/>
              </a:rPr>
            </a:br>
            <a:r>
              <a:rPr lang="cs-CZ" sz="1800" dirty="0">
                <a:solidFill>
                  <a:prstClr val="white"/>
                </a:solidFill>
                <a:latin typeface="Constantia"/>
              </a:rPr>
              <a:t>Vzdělávací oblast: Jazyk a jazyková komunikace</a:t>
            </a:r>
            <a:br>
              <a:rPr lang="cs-CZ" sz="1800" dirty="0">
                <a:solidFill>
                  <a:prstClr val="white"/>
                </a:solidFill>
                <a:latin typeface="Constantia"/>
              </a:rPr>
            </a:br>
            <a:r>
              <a:rPr lang="cs-CZ" sz="1800" dirty="0">
                <a:solidFill>
                  <a:prstClr val="white"/>
                </a:solidFill>
                <a:latin typeface="Constantia"/>
              </a:rPr>
              <a:t>Vzdělávací obor: Cizí jazyk – anglický jazyk</a:t>
            </a:r>
            <a:br>
              <a:rPr lang="cs-CZ" sz="1800" dirty="0">
                <a:solidFill>
                  <a:prstClr val="white"/>
                </a:solidFill>
                <a:latin typeface="Constantia"/>
              </a:rPr>
            </a:br>
            <a:r>
              <a:rPr lang="cs-CZ" sz="1800" dirty="0">
                <a:solidFill>
                  <a:prstClr val="white"/>
                </a:solidFill>
                <a:latin typeface="Constantia"/>
              </a:rPr>
              <a:t>Téma: </a:t>
            </a:r>
            <a:r>
              <a:rPr lang="cs-CZ" sz="1800" dirty="0" smtClean="0">
                <a:solidFill>
                  <a:prstClr val="white"/>
                </a:solidFill>
                <a:latin typeface="Constantia"/>
              </a:rPr>
              <a:t>Česká republika</a:t>
            </a:r>
            <a:r>
              <a:rPr lang="cs-CZ" sz="1800" dirty="0">
                <a:solidFill>
                  <a:prstClr val="white"/>
                </a:solidFill>
                <a:latin typeface="Constantia"/>
              </a:rPr>
              <a:t/>
            </a:r>
            <a:br>
              <a:rPr lang="cs-CZ" sz="1800" dirty="0">
                <a:solidFill>
                  <a:prstClr val="white"/>
                </a:solidFill>
                <a:latin typeface="Constantia"/>
              </a:rPr>
            </a:br>
            <a:r>
              <a:rPr lang="cs-CZ" sz="1800" dirty="0">
                <a:solidFill>
                  <a:prstClr val="white"/>
                </a:solidFill>
                <a:latin typeface="Constantia"/>
              </a:rPr>
              <a:t>Ročník: 7.</a:t>
            </a:r>
            <a:br>
              <a:rPr lang="cs-CZ" sz="1800" dirty="0">
                <a:solidFill>
                  <a:prstClr val="white"/>
                </a:solidFill>
                <a:latin typeface="Constantia"/>
              </a:rPr>
            </a:br>
            <a:r>
              <a:rPr lang="cs-CZ" sz="1800" dirty="0">
                <a:solidFill>
                  <a:prstClr val="white"/>
                </a:solidFill>
                <a:latin typeface="Constantia"/>
              </a:rPr>
              <a:t>Školní rok: 2012/2013</a:t>
            </a:r>
            <a:br>
              <a:rPr lang="cs-CZ" sz="1800" dirty="0">
                <a:solidFill>
                  <a:prstClr val="white"/>
                </a:solidFill>
                <a:latin typeface="Constantia"/>
              </a:rPr>
            </a:br>
            <a:r>
              <a:rPr lang="cs-CZ" sz="1800" dirty="0">
                <a:solidFill>
                  <a:prstClr val="white"/>
                </a:solidFill>
                <a:latin typeface="Constantia"/>
              </a:rPr>
              <a:t>Datum</a:t>
            </a:r>
            <a:r>
              <a:rPr lang="cs-CZ" sz="1800">
                <a:solidFill>
                  <a:prstClr val="white"/>
                </a:solidFill>
                <a:latin typeface="Constantia"/>
              </a:rPr>
              <a:t>: </a:t>
            </a:r>
            <a:r>
              <a:rPr lang="cs-CZ" sz="1800" smtClean="0">
                <a:solidFill>
                  <a:prstClr val="white"/>
                </a:solidFill>
                <a:latin typeface="Constantia"/>
              </a:rPr>
              <a:t>16.05. </a:t>
            </a:r>
            <a:r>
              <a:rPr lang="cs-CZ" sz="1800" dirty="0">
                <a:solidFill>
                  <a:prstClr val="white"/>
                </a:solidFill>
                <a:latin typeface="Constantia"/>
              </a:rPr>
              <a:t>2013</a:t>
            </a:r>
            <a:br>
              <a:rPr lang="cs-CZ" sz="1800" dirty="0">
                <a:solidFill>
                  <a:prstClr val="white"/>
                </a:solidFill>
                <a:latin typeface="Constantia"/>
              </a:rPr>
            </a:br>
            <a:r>
              <a:rPr lang="cs-CZ" sz="1800" dirty="0">
                <a:solidFill>
                  <a:prstClr val="white"/>
                </a:solidFill>
                <a:latin typeface="Constantia"/>
              </a:rPr>
              <a:t>Číslo operačního programu:CZ.1.07/1.4.00/21.1693</a:t>
            </a:r>
            <a:endParaRPr lang="cs-CZ" sz="1600" dirty="0">
              <a:solidFill>
                <a:prstClr val="white"/>
              </a:solidFill>
              <a:latin typeface="Constantia"/>
            </a:endParaRPr>
          </a:p>
          <a:p>
            <a:pPr algn="l"/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5" name="Picture 4" descr="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763688" cy="1484784"/>
          </a:xfrm>
          <a:prstGeom prst="rect">
            <a:avLst/>
          </a:prstGeom>
          <a:noFill/>
        </p:spPr>
      </p:pic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43555" y="599451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827584" y="1412776"/>
            <a:ext cx="79213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Anotace: Materiál je určen žákům 7. ročníku a slouží k výkladu základních fakt o ČR.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mapsopensource.com/images/czech-republic-political-map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060848"/>
            <a:ext cx="5976664" cy="3888432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75727" y="620688"/>
            <a:ext cx="894821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This is the Czech Republic. The Czech Republic is divided into 3 parts – </a:t>
            </a:r>
            <a:endParaRPr lang="cs-CZ" sz="2400" dirty="0" smtClean="0"/>
          </a:p>
          <a:p>
            <a:r>
              <a:rPr lang="en-GB" sz="2400" dirty="0" smtClean="0"/>
              <a:t>Bohemia, Moravia and</a:t>
            </a:r>
            <a:r>
              <a:rPr lang="cs-CZ" sz="2400" dirty="0" smtClean="0"/>
              <a:t> </a:t>
            </a:r>
            <a:r>
              <a:rPr lang="en-GB" sz="2400" dirty="0" smtClean="0"/>
              <a:t>Silesia. The Czech Republic is a small country </a:t>
            </a:r>
            <a:endParaRPr lang="cs-CZ" sz="2400" dirty="0" smtClean="0"/>
          </a:p>
          <a:p>
            <a:r>
              <a:rPr lang="en-GB" sz="2400" dirty="0" smtClean="0"/>
              <a:t>in the middle of Europe.</a:t>
            </a:r>
            <a:r>
              <a:rPr lang="cs-CZ" sz="2400" dirty="0" smtClean="0"/>
              <a:t> </a:t>
            </a:r>
            <a:r>
              <a:rPr lang="en-GB" sz="2400" dirty="0" smtClean="0"/>
              <a:t>There live about 10 million people in CZ.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upload.wikimedia.org/wikipedia/commons/d/d7/Smrk_a_rameno_%C5%A0ance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56992"/>
            <a:ext cx="3960440" cy="2931840"/>
          </a:xfrm>
          <a:prstGeom prst="rect">
            <a:avLst/>
          </a:prstGeom>
          <a:noFill/>
        </p:spPr>
      </p:pic>
      <p:pic>
        <p:nvPicPr>
          <p:cNvPr id="16388" name="Picture 4" descr="https://upload.wikimedia.org/wikipedia/commons/c/c8/Kralicky-Sneznik-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60648"/>
            <a:ext cx="3816424" cy="282269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971600" y="260648"/>
            <a:ext cx="25610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GEOGRAPHY</a:t>
            </a:r>
            <a:endParaRPr lang="en-GB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1052736"/>
            <a:ext cx="452957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Czech landscape is quite varied. There are</a:t>
            </a:r>
          </a:p>
          <a:p>
            <a:r>
              <a:rPr lang="en-GB" dirty="0" smtClean="0"/>
              <a:t>mountains  on the borders, there are many</a:t>
            </a:r>
          </a:p>
          <a:p>
            <a:r>
              <a:rPr lang="en-GB" dirty="0" smtClean="0"/>
              <a:t>hilly parts all over the republic. The south-east</a:t>
            </a:r>
          </a:p>
          <a:p>
            <a:r>
              <a:rPr lang="en-GB" dirty="0" smtClean="0"/>
              <a:t>of Moravia is flat. The most important rivers</a:t>
            </a:r>
          </a:p>
          <a:p>
            <a:r>
              <a:rPr lang="en-GB" dirty="0" smtClean="0"/>
              <a:t>are Vltava and Elbe.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mw2.google.com/mw-panoramio/photos/medium/71208119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2996952"/>
          </a:xfrm>
          <a:prstGeom prst="rect">
            <a:avLst/>
          </a:prstGeom>
          <a:noFill/>
        </p:spPr>
      </p:pic>
      <p:pic>
        <p:nvPicPr>
          <p:cNvPr id="17412" name="Picture 4" descr="http://www.czechtourism.com/getmedia/4feca60e-9476-484e-b8b3-1b61d949f7a9/a-beskydy-valassko-summer-2.jpg.aspx?width=700&amp;height=394&amp;ext=.jpg&amp;maxsidesize=80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3704839"/>
            <a:ext cx="5220072" cy="3153162"/>
          </a:xfrm>
          <a:prstGeom prst="rect">
            <a:avLst/>
          </a:prstGeom>
          <a:noFill/>
        </p:spPr>
      </p:pic>
      <p:pic>
        <p:nvPicPr>
          <p:cNvPr id="17414" name="Picture 6" descr="http://2.bp.blogspot.com/_iKa-Qnc1N7Y/St3HitTU2-I/AAAAAAAAAoE/4Jn21whgtTw/s400/fall-of-autumn-leaves-wallpaper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0"/>
            <a:ext cx="4572000" cy="2996952"/>
          </a:xfrm>
          <a:prstGeom prst="rect">
            <a:avLst/>
          </a:prstGeom>
          <a:noFill/>
        </p:spPr>
      </p:pic>
      <p:pic>
        <p:nvPicPr>
          <p:cNvPr id="17416" name="Picture 8" descr="http://www.livefortheoutdoors.com/upload/534561/images/-pindler-v%20Mlyn%20-%20Winter%20Landscape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3717032"/>
            <a:ext cx="4644008" cy="314096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0" y="2996952"/>
            <a:ext cx="89491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The Czech Republic has continental climate. The summers are quite hot, winters are </a:t>
            </a:r>
            <a:endParaRPr lang="cs-CZ" sz="2000" dirty="0" smtClean="0"/>
          </a:p>
          <a:p>
            <a:r>
              <a:rPr lang="en-GB" sz="2000" dirty="0" smtClean="0"/>
              <a:t>cold and cloudy. It usually snows in winter, so many people go skiing.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ile:Prague Montag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1242" y="1123913"/>
            <a:ext cx="4714875" cy="5705476"/>
          </a:xfrm>
          <a:prstGeom prst="rect">
            <a:avLst/>
          </a:prstGeom>
          <a:noFill/>
        </p:spPr>
      </p:pic>
      <p:pic>
        <p:nvPicPr>
          <p:cNvPr id="2050" name="Picture 2" descr="File:Vltava in Pragu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1799" y="2802211"/>
            <a:ext cx="3563888" cy="2348880"/>
          </a:xfrm>
          <a:prstGeom prst="rect">
            <a:avLst/>
          </a:prstGeom>
          <a:noFill/>
        </p:spPr>
      </p:pic>
      <p:pic>
        <p:nvPicPr>
          <p:cNvPr id="18436" name="Picture 4" descr="File:Praga 0003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" y="4604013"/>
            <a:ext cx="1980903" cy="2271689"/>
          </a:xfrm>
          <a:prstGeom prst="rect">
            <a:avLst/>
          </a:prstGeom>
          <a:noFill/>
        </p:spPr>
      </p:pic>
      <p:pic>
        <p:nvPicPr>
          <p:cNvPr id="2052" name="Picture 4" descr="http://mw2.google.com/mw-panoramio/photos/medium/67912795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0537608">
            <a:off x="214768" y="1569155"/>
            <a:ext cx="2365350" cy="178070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21293" y="200583"/>
            <a:ext cx="885178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Prague is the capital and the biggest city in the Czech Republic. About 1 million </a:t>
            </a:r>
            <a:endParaRPr lang="cs-CZ" sz="2000" dirty="0" smtClean="0"/>
          </a:p>
          <a:p>
            <a:r>
              <a:rPr lang="en-GB" sz="2000" dirty="0" smtClean="0"/>
              <a:t>people live here. Many tourist from other countries</a:t>
            </a:r>
            <a:r>
              <a:rPr lang="cs-CZ" sz="2000" dirty="0" smtClean="0"/>
              <a:t> </a:t>
            </a:r>
            <a:r>
              <a:rPr lang="en-GB" sz="2000" dirty="0" smtClean="0"/>
              <a:t>visit Prague, because there are </a:t>
            </a:r>
            <a:endParaRPr lang="cs-CZ" sz="2000" dirty="0" smtClean="0"/>
          </a:p>
          <a:p>
            <a:r>
              <a:rPr lang="en-GB" sz="2000" dirty="0" smtClean="0"/>
              <a:t>many beautiful historic sights.</a:t>
            </a:r>
            <a:r>
              <a:rPr lang="cs-CZ" sz="2000" dirty="0" smtClean="0"/>
              <a:t> </a:t>
            </a:r>
            <a:r>
              <a:rPr lang="en-GB" sz="2000" dirty="0" smtClean="0"/>
              <a:t>The most famous and visited are the </a:t>
            </a:r>
            <a:r>
              <a:rPr lang="en-GB" sz="2000" b="1" dirty="0" smtClean="0"/>
              <a:t>Prague Castle </a:t>
            </a:r>
          </a:p>
          <a:p>
            <a:r>
              <a:rPr lang="en-GB" sz="2000" dirty="0" smtClean="0"/>
              <a:t>and </a:t>
            </a:r>
            <a:r>
              <a:rPr lang="en-GB" sz="2000" b="1" dirty="0" smtClean="0"/>
              <a:t>Charles Bridge.</a:t>
            </a:r>
            <a:endParaRPr lang="en-GB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www.images.atlasceska.cz/images/pamatky/velka/14283/v26996_snezk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16016" cy="2677642"/>
          </a:xfrm>
          <a:prstGeom prst="rect">
            <a:avLst/>
          </a:prstGeom>
          <a:noFill/>
        </p:spPr>
      </p:pic>
      <p:pic>
        <p:nvPicPr>
          <p:cNvPr id="19462" name="Picture 6" descr="http://www.ok1vei.com/pics/Snezka05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3789040"/>
            <a:ext cx="4716016" cy="3068960"/>
          </a:xfrm>
          <a:prstGeom prst="rect">
            <a:avLst/>
          </a:prstGeom>
          <a:noFill/>
        </p:spPr>
      </p:pic>
      <p:pic>
        <p:nvPicPr>
          <p:cNvPr id="19464" name="Picture 8" descr="http://aa.ecn.cz/img_upload/e6ffb6c50bc1424ab10ecf09e063cd63/obri_du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789040"/>
            <a:ext cx="4427983" cy="3068960"/>
          </a:xfrm>
          <a:prstGeom prst="rect">
            <a:avLst/>
          </a:prstGeom>
          <a:noFill/>
        </p:spPr>
      </p:pic>
      <p:pic>
        <p:nvPicPr>
          <p:cNvPr id="19466" name="Picture 10" descr="http://img12.rajce.idnes.cz/d1202/2/2605/2605568_f4adbaf4da088291dbbd6527401e548e/images/cesta_na_Snezku_23.9.2009_103_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0"/>
            <a:ext cx="4572000" cy="267764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8475" y="2859033"/>
            <a:ext cx="91505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err="1" smtClean="0"/>
              <a:t>Sněžka</a:t>
            </a:r>
            <a:r>
              <a:rPr lang="en-GB" sz="2000" dirty="0" smtClean="0"/>
              <a:t> is the highest peak in the Czech Republic. It lies in the </a:t>
            </a:r>
            <a:r>
              <a:rPr lang="en-GB" sz="2000" dirty="0" err="1" smtClean="0"/>
              <a:t>Krkonoše</a:t>
            </a:r>
            <a:r>
              <a:rPr lang="en-GB" sz="2000" dirty="0" smtClean="0"/>
              <a:t> mountains and</a:t>
            </a:r>
            <a:endParaRPr lang="cs-CZ" sz="2000" dirty="0" smtClean="0"/>
          </a:p>
          <a:p>
            <a:r>
              <a:rPr lang="en-GB" sz="2000" dirty="0" smtClean="0"/>
              <a:t> is 1602 m high. Many people also from foreign countries come to ski to the </a:t>
            </a:r>
            <a:r>
              <a:rPr lang="en-GB" sz="2000" dirty="0" err="1" smtClean="0"/>
              <a:t>Krkonoše</a:t>
            </a:r>
            <a:r>
              <a:rPr lang="en-GB" sz="2000" dirty="0" smtClean="0"/>
              <a:t> </a:t>
            </a:r>
            <a:endParaRPr lang="cs-CZ" sz="2000" dirty="0" smtClean="0"/>
          </a:p>
          <a:p>
            <a:r>
              <a:rPr lang="en-GB" sz="2000" dirty="0" smtClean="0"/>
              <a:t>mountains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15816" y="149025"/>
            <a:ext cx="32465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UNESCO sights</a:t>
            </a:r>
            <a:endParaRPr lang="en-GB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325" y="856911"/>
            <a:ext cx="921534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dirty="0" smtClean="0"/>
              <a:t>There are 12 places that belong to UNESCO – Gardens and Castle at </a:t>
            </a:r>
            <a:r>
              <a:rPr lang="en-GB" sz="2000" dirty="0" err="1" smtClean="0"/>
              <a:t>Kroměříž</a:t>
            </a:r>
            <a:r>
              <a:rPr lang="en-GB" sz="2000" dirty="0" smtClean="0"/>
              <a:t>, Historic</a:t>
            </a:r>
          </a:p>
          <a:p>
            <a:pPr>
              <a:lnSpc>
                <a:spcPct val="150000"/>
              </a:lnSpc>
            </a:pPr>
            <a:r>
              <a:rPr lang="en-GB" sz="2000" dirty="0" smtClean="0"/>
              <a:t>Centre od </a:t>
            </a:r>
            <a:r>
              <a:rPr lang="en-GB" sz="2000" dirty="0" err="1" smtClean="0"/>
              <a:t>Český</a:t>
            </a:r>
            <a:r>
              <a:rPr lang="en-GB" sz="2000" dirty="0" smtClean="0"/>
              <a:t> </a:t>
            </a:r>
            <a:r>
              <a:rPr lang="en-GB" sz="2000" dirty="0" err="1" smtClean="0"/>
              <a:t>Krumlov</a:t>
            </a:r>
            <a:r>
              <a:rPr lang="en-GB" sz="2000" dirty="0" smtClean="0"/>
              <a:t>, Historic Centre of Prague, H</a:t>
            </a:r>
            <a:r>
              <a:rPr lang="cs-CZ" sz="2000" dirty="0" smtClean="0"/>
              <a:t>i</a:t>
            </a:r>
            <a:r>
              <a:rPr lang="en-GB" sz="2000" dirty="0" err="1" smtClean="0"/>
              <a:t>storic</a:t>
            </a:r>
            <a:r>
              <a:rPr lang="en-GB" sz="2000" dirty="0" smtClean="0"/>
              <a:t> Centre of </a:t>
            </a:r>
            <a:r>
              <a:rPr lang="en-GB" sz="2000" dirty="0" err="1" smtClean="0"/>
              <a:t>Telč</a:t>
            </a:r>
            <a:r>
              <a:rPr lang="en-GB" sz="2000" dirty="0" smtClean="0"/>
              <a:t>, </a:t>
            </a:r>
            <a:r>
              <a:rPr lang="en-GB" sz="2000" dirty="0" err="1" smtClean="0"/>
              <a:t>Holašovice</a:t>
            </a:r>
            <a:endParaRPr lang="en-GB" sz="2000" dirty="0" smtClean="0"/>
          </a:p>
          <a:p>
            <a:pPr>
              <a:lnSpc>
                <a:spcPct val="150000"/>
              </a:lnSpc>
            </a:pPr>
            <a:r>
              <a:rPr lang="en-GB" sz="2000" dirty="0" smtClean="0"/>
              <a:t>Historical Village Reservation, Holy Trinity Column in Olomouc, Jewish Quarter and</a:t>
            </a:r>
          </a:p>
          <a:p>
            <a:pPr>
              <a:lnSpc>
                <a:spcPct val="150000"/>
              </a:lnSpc>
            </a:pPr>
            <a:r>
              <a:rPr lang="en-GB" sz="2000" dirty="0" smtClean="0"/>
              <a:t>St Procopius Basilica in </a:t>
            </a:r>
            <a:r>
              <a:rPr lang="en-GB" sz="2000" dirty="0" err="1" smtClean="0"/>
              <a:t>Třebíč</a:t>
            </a:r>
            <a:r>
              <a:rPr lang="en-GB" sz="2000" dirty="0" smtClean="0"/>
              <a:t>, </a:t>
            </a:r>
            <a:r>
              <a:rPr lang="en-GB" sz="2000" dirty="0" err="1" smtClean="0"/>
              <a:t>Kutná</a:t>
            </a:r>
            <a:r>
              <a:rPr lang="en-GB" sz="2000" dirty="0" smtClean="0"/>
              <a:t> </a:t>
            </a:r>
            <a:r>
              <a:rPr lang="en-GB" sz="2000" dirty="0" err="1" smtClean="0"/>
              <a:t>hora</a:t>
            </a:r>
            <a:r>
              <a:rPr lang="en-GB" sz="2000" dirty="0" smtClean="0"/>
              <a:t>: Historical Town Centre with the Church</a:t>
            </a:r>
          </a:p>
          <a:p>
            <a:pPr>
              <a:lnSpc>
                <a:spcPct val="150000"/>
              </a:lnSpc>
            </a:pPr>
            <a:r>
              <a:rPr lang="en-GB" sz="2000" dirty="0" smtClean="0"/>
              <a:t>of St Barbara and the Cathedral of Our Lady at </a:t>
            </a:r>
            <a:r>
              <a:rPr lang="en-GB" sz="2000" dirty="0" err="1" smtClean="0"/>
              <a:t>Sedlec</a:t>
            </a:r>
            <a:r>
              <a:rPr lang="en-GB" sz="2000" dirty="0" smtClean="0"/>
              <a:t>, </a:t>
            </a:r>
            <a:r>
              <a:rPr lang="en-GB" sz="2000" dirty="0" err="1" smtClean="0"/>
              <a:t>Lednice-Vlatice</a:t>
            </a:r>
            <a:r>
              <a:rPr lang="en-GB" sz="2000" dirty="0" smtClean="0"/>
              <a:t> Cultural</a:t>
            </a:r>
            <a:endParaRPr lang="cs-CZ" sz="2000" dirty="0" smtClean="0"/>
          </a:p>
          <a:p>
            <a:pPr>
              <a:lnSpc>
                <a:spcPct val="150000"/>
              </a:lnSpc>
            </a:pPr>
            <a:r>
              <a:rPr lang="en-GB" sz="2000" dirty="0" smtClean="0"/>
              <a:t> Landscape,</a:t>
            </a:r>
            <a:r>
              <a:rPr lang="cs-CZ" sz="2000" dirty="0" smtClean="0"/>
              <a:t> </a:t>
            </a:r>
            <a:r>
              <a:rPr lang="en-GB" sz="2000" dirty="0" err="1" smtClean="0"/>
              <a:t>Litomyšl</a:t>
            </a:r>
            <a:r>
              <a:rPr lang="en-GB" sz="2000" dirty="0" smtClean="0"/>
              <a:t> Castle, Pilgrimage Church of St John of </a:t>
            </a:r>
            <a:r>
              <a:rPr lang="en-GB" sz="2000" dirty="0" err="1" smtClean="0"/>
              <a:t>Nepomuk</a:t>
            </a:r>
            <a:r>
              <a:rPr lang="en-GB" sz="2000" dirty="0" smtClean="0"/>
              <a:t> at </a:t>
            </a:r>
            <a:r>
              <a:rPr lang="en-GB" sz="2000" dirty="0" err="1" smtClean="0"/>
              <a:t>Zelená</a:t>
            </a:r>
            <a:r>
              <a:rPr lang="en-GB" sz="2000" dirty="0" smtClean="0"/>
              <a:t> </a:t>
            </a:r>
            <a:r>
              <a:rPr lang="en-GB" sz="2000" dirty="0" err="1" smtClean="0"/>
              <a:t>hora</a:t>
            </a:r>
            <a:r>
              <a:rPr lang="en-GB" sz="2000" dirty="0" smtClean="0"/>
              <a:t>, </a:t>
            </a:r>
            <a:endParaRPr lang="cs-CZ" sz="2000" dirty="0" smtClean="0"/>
          </a:p>
          <a:p>
            <a:pPr>
              <a:lnSpc>
                <a:spcPct val="150000"/>
              </a:lnSpc>
            </a:pPr>
            <a:r>
              <a:rPr lang="en-GB" sz="2000" dirty="0" err="1" smtClean="0"/>
              <a:t>Tugendhat</a:t>
            </a:r>
            <a:r>
              <a:rPr lang="en-GB" sz="2000" dirty="0" smtClean="0"/>
              <a:t> Villa</a:t>
            </a:r>
            <a:r>
              <a:rPr lang="cs-CZ" sz="2000" dirty="0" smtClean="0"/>
              <a:t> i</a:t>
            </a:r>
            <a:r>
              <a:rPr lang="en-GB" sz="2000" dirty="0" smtClean="0"/>
              <a:t>n Brno</a:t>
            </a:r>
          </a:p>
        </p:txBody>
      </p:sp>
      <p:pic>
        <p:nvPicPr>
          <p:cNvPr id="20482" name="Picture 2" descr="http://whc.unesco.org/uploads/thumbs/site_0860_0001-260-260-200909172102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455" y="4107904"/>
            <a:ext cx="2476500" cy="2476501"/>
          </a:xfrm>
          <a:prstGeom prst="rect">
            <a:avLst/>
          </a:prstGeom>
          <a:noFill/>
        </p:spPr>
      </p:pic>
      <p:pic>
        <p:nvPicPr>
          <p:cNvPr id="20484" name="Picture 4" descr="http://whc.unesco.org/uploads/thumbs/site_0617_0005-260-260-201006081553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0863" y="4180898"/>
            <a:ext cx="2476500" cy="2476501"/>
          </a:xfrm>
          <a:prstGeom prst="rect">
            <a:avLst/>
          </a:prstGeom>
          <a:noFill/>
        </p:spPr>
      </p:pic>
      <p:pic>
        <p:nvPicPr>
          <p:cNvPr id="20486" name="Picture 6" descr="http://whc.unesco.org/uploads/thumbs/site_0621_0006-260-260-201211301029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63964" y="4180898"/>
            <a:ext cx="2476500" cy="2476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hc.unesco.org/uploads/thumbs/site_0861_0001-500-375-201006081619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2987824" cy="2707779"/>
          </a:xfrm>
          <a:prstGeom prst="rect">
            <a:avLst/>
          </a:prstGeom>
          <a:noFill/>
        </p:spPr>
      </p:pic>
      <p:pic>
        <p:nvPicPr>
          <p:cNvPr id="2050" name="Picture 2" descr="http://www.unesco-czech.cz/repository/1ec3e7af38e33222bde173fecaef6bfa1ed6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79372"/>
            <a:ext cx="3960440" cy="2478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vi-hotels.com/images/kutna-hora-K_-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01008"/>
            <a:ext cx="4467200" cy="276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zdarns.cz/obrazky/zelena-hor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377331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rezervaceubytovani.cz/f/37414f09221535a344dcfdc9a24678c0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20688"/>
            <a:ext cx="2592288" cy="2703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fotofort.estranky.cz/img/mid/8412/165--steti---wegstadtl-a.e.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4081"/>
            <a:ext cx="43815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stetsko.cz/galerie/obrazky/image.php?img=222359&amp;x=770&amp;y=43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034082"/>
            <a:ext cx="4860033" cy="284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stetsko.cz/galerie/obrazky/image.php?img=222358&amp;x=770&amp;y=43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13970" cy="2971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2884" y="2971006"/>
            <a:ext cx="679532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err="1" smtClean="0"/>
              <a:t>Štětí</a:t>
            </a:r>
            <a:r>
              <a:rPr lang="en-GB" sz="2000" dirty="0" smtClean="0"/>
              <a:t> is a small town on the Labe river</a:t>
            </a:r>
            <a:r>
              <a:rPr lang="cs-CZ" sz="2000" dirty="0" smtClean="0"/>
              <a:t>, in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north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Bohemia</a:t>
            </a:r>
            <a:r>
              <a:rPr lang="en-GB" sz="2000" dirty="0" smtClean="0"/>
              <a:t>. </a:t>
            </a:r>
            <a:endParaRPr lang="cs-CZ" sz="2000" dirty="0" smtClean="0"/>
          </a:p>
          <a:p>
            <a:r>
              <a:rPr lang="en-GB" sz="2000" dirty="0" smtClean="0"/>
              <a:t> </a:t>
            </a:r>
            <a:r>
              <a:rPr lang="en-GB" sz="2000" dirty="0" err="1" smtClean="0"/>
              <a:t>Štětí</a:t>
            </a:r>
            <a:r>
              <a:rPr lang="en-GB" sz="2000" dirty="0" smtClean="0"/>
              <a:t> is famous for its paper mill, which is the biggest in central</a:t>
            </a:r>
            <a:endParaRPr lang="cs-CZ" sz="2000" dirty="0" smtClean="0"/>
          </a:p>
          <a:p>
            <a:r>
              <a:rPr lang="en-GB" sz="2000" dirty="0" smtClean="0"/>
              <a:t> Europe. There live</a:t>
            </a:r>
            <a:r>
              <a:rPr lang="cs-CZ" sz="2000" dirty="0" smtClean="0"/>
              <a:t> a</a:t>
            </a:r>
            <a:r>
              <a:rPr lang="en-GB" sz="2000" dirty="0" err="1" smtClean="0"/>
              <a:t>bou</a:t>
            </a:r>
            <a:r>
              <a:rPr lang="cs-CZ" sz="2000" dirty="0" smtClean="0"/>
              <a:t>t</a:t>
            </a:r>
            <a:r>
              <a:rPr lang="en-GB" sz="2000" dirty="0" smtClean="0"/>
              <a:t> 9 thousand people in this town. 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36946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jednotlivých </a:t>
            </a:r>
            <a:r>
              <a:rPr lang="cs-CZ" dirty="0" err="1" smtClean="0"/>
              <a:t>slidech</a:t>
            </a:r>
            <a:r>
              <a:rPr lang="cs-CZ" dirty="0" smtClean="0"/>
              <a:t> jsou popsány základní fakta o ČR – slouží </a:t>
            </a:r>
            <a:r>
              <a:rPr lang="cs-CZ" smtClean="0"/>
              <a:t>k výkladu</a:t>
            </a:r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47500" lnSpcReduction="20000"/>
          </a:bodyPr>
          <a:lstStyle/>
          <a:p>
            <a:r>
              <a:rPr lang="cs-CZ" b="1" dirty="0" smtClean="0"/>
              <a:t>Česká státní vlajka, </a:t>
            </a:r>
            <a:r>
              <a:rPr lang="en-US" dirty="0" smtClean="0"/>
              <a:t>[</a:t>
            </a:r>
            <a:r>
              <a:rPr lang="cs-CZ" dirty="0" smtClean="0"/>
              <a:t>cit. 2013-02-13</a:t>
            </a:r>
            <a:r>
              <a:rPr lang="en-US" dirty="0" smtClean="0"/>
              <a:t>]</a:t>
            </a:r>
            <a:r>
              <a:rPr lang="cs-CZ" dirty="0" smtClean="0"/>
              <a:t>. Dostupné z: </a:t>
            </a:r>
          </a:p>
          <a:p>
            <a:pPr>
              <a:buNone/>
            </a:pPr>
            <a:r>
              <a:rPr lang="cs-CZ" dirty="0" smtClean="0"/>
              <a:t>http://www.</a:t>
            </a:r>
            <a:r>
              <a:rPr lang="cs-CZ" dirty="0" err="1" smtClean="0"/>
              <a:t>czechschoolofdallas.org</a:t>
            </a:r>
            <a:r>
              <a:rPr lang="cs-CZ" dirty="0" smtClean="0"/>
              <a:t>/program/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Mapa ČR, </a:t>
            </a:r>
            <a:r>
              <a:rPr lang="en-US" dirty="0" smtClean="0"/>
              <a:t>[</a:t>
            </a:r>
            <a:r>
              <a:rPr lang="cs-CZ" dirty="0" smtClean="0"/>
              <a:t>cit. 2013-02-13</a:t>
            </a:r>
            <a:r>
              <a:rPr lang="en-US" dirty="0" smtClean="0"/>
              <a:t>]</a:t>
            </a:r>
            <a:r>
              <a:rPr lang="cs-CZ" dirty="0" smtClean="0"/>
              <a:t>. Dostupné z: </a:t>
            </a:r>
          </a:p>
          <a:p>
            <a:pPr>
              <a:buNone/>
            </a:pPr>
            <a:r>
              <a:rPr lang="cs-CZ" dirty="0" smtClean="0"/>
              <a:t>http://www.</a:t>
            </a:r>
            <a:r>
              <a:rPr lang="cs-CZ" dirty="0" err="1" smtClean="0"/>
              <a:t>mapsopensource.com</a:t>
            </a:r>
            <a:r>
              <a:rPr lang="cs-CZ" dirty="0" smtClean="0"/>
              <a:t>/</a:t>
            </a:r>
            <a:r>
              <a:rPr lang="cs-CZ" dirty="0" err="1" smtClean="0"/>
              <a:t>czech</a:t>
            </a:r>
            <a:r>
              <a:rPr lang="cs-CZ" dirty="0" smtClean="0"/>
              <a:t>-</a:t>
            </a:r>
            <a:r>
              <a:rPr lang="cs-CZ" dirty="0" err="1" smtClean="0"/>
              <a:t>republic</a:t>
            </a:r>
            <a:r>
              <a:rPr lang="cs-CZ" dirty="0" smtClean="0"/>
              <a:t>-</a:t>
            </a:r>
            <a:r>
              <a:rPr lang="cs-CZ" dirty="0" err="1" smtClean="0"/>
              <a:t>political</a:t>
            </a:r>
            <a:r>
              <a:rPr lang="cs-CZ" dirty="0" smtClean="0"/>
              <a:t>-map.</a:t>
            </a:r>
            <a:r>
              <a:rPr lang="cs-CZ" dirty="0" err="1" smtClean="0"/>
              <a:t>html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b="1" dirty="0" err="1" smtClean="0"/>
              <a:t>Geography</a:t>
            </a:r>
            <a:r>
              <a:rPr lang="cs-CZ" b="1" dirty="0" smtClean="0"/>
              <a:t>, </a:t>
            </a:r>
            <a:r>
              <a:rPr lang="en-US" dirty="0" smtClean="0"/>
              <a:t>[</a:t>
            </a:r>
            <a:r>
              <a:rPr lang="cs-CZ" dirty="0" smtClean="0"/>
              <a:t>cit. 2013-02-13</a:t>
            </a:r>
            <a:r>
              <a:rPr lang="en-US" dirty="0" smtClean="0"/>
              <a:t>]</a:t>
            </a:r>
            <a:r>
              <a:rPr lang="cs-CZ" dirty="0" smtClean="0"/>
              <a:t>. Dostupné z: </a:t>
            </a:r>
          </a:p>
          <a:p>
            <a:pPr>
              <a:buNone/>
            </a:pPr>
            <a:r>
              <a:rPr lang="cs-CZ" dirty="0" smtClean="0"/>
              <a:t>https://upload.wikimedia.org/wikipedia/commons/d/d7/Smrk_a_rameno_%C5%A0ance_1.jpg</a:t>
            </a:r>
          </a:p>
          <a:p>
            <a:pPr>
              <a:buNone/>
            </a:pPr>
            <a:r>
              <a:rPr lang="cs-CZ" dirty="0" smtClean="0"/>
              <a:t>https://upload.wikimedia.org/wikipedia/commons/c/c8/Kralicky-Sneznik-03.jpg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Roční období, </a:t>
            </a:r>
            <a:r>
              <a:rPr lang="en-US" dirty="0" smtClean="0"/>
              <a:t>[</a:t>
            </a:r>
            <a:r>
              <a:rPr lang="cs-CZ" dirty="0" smtClean="0"/>
              <a:t>cit. 2013-02-13</a:t>
            </a:r>
            <a:r>
              <a:rPr lang="en-US" dirty="0" smtClean="0"/>
              <a:t>]</a:t>
            </a:r>
            <a:r>
              <a:rPr lang="cs-CZ" dirty="0" smtClean="0"/>
              <a:t>. Dostupné z: </a:t>
            </a:r>
          </a:p>
          <a:p>
            <a:pPr>
              <a:buNone/>
            </a:pPr>
            <a:r>
              <a:rPr lang="cs-CZ" dirty="0" smtClean="0"/>
              <a:t>http://www.</a:t>
            </a:r>
            <a:r>
              <a:rPr lang="cs-CZ" dirty="0" err="1" smtClean="0"/>
              <a:t>panoramio.com</a:t>
            </a:r>
            <a:r>
              <a:rPr lang="cs-CZ" dirty="0" smtClean="0"/>
              <a:t>/</a:t>
            </a:r>
            <a:r>
              <a:rPr lang="cs-CZ" dirty="0" err="1" smtClean="0"/>
              <a:t>photo</a:t>
            </a:r>
            <a:r>
              <a:rPr lang="cs-CZ" dirty="0" smtClean="0"/>
              <a:t>/71208119</a:t>
            </a:r>
          </a:p>
          <a:p>
            <a:pPr>
              <a:buNone/>
            </a:pPr>
            <a:r>
              <a:rPr lang="cs-CZ" dirty="0" smtClean="0"/>
              <a:t>http://www.</a:t>
            </a:r>
            <a:r>
              <a:rPr lang="cs-CZ" dirty="0" err="1" smtClean="0"/>
              <a:t>czechtourism.com</a:t>
            </a:r>
            <a:r>
              <a:rPr lang="cs-CZ" dirty="0" smtClean="0"/>
              <a:t>/a/</a:t>
            </a:r>
            <a:r>
              <a:rPr lang="cs-CZ" dirty="0" err="1" smtClean="0"/>
              <a:t>beskydy</a:t>
            </a:r>
            <a:r>
              <a:rPr lang="cs-CZ" dirty="0" smtClean="0"/>
              <a:t>-</a:t>
            </a:r>
            <a:r>
              <a:rPr lang="cs-CZ" dirty="0" err="1" smtClean="0"/>
              <a:t>valassko</a:t>
            </a:r>
            <a:r>
              <a:rPr lang="cs-CZ" dirty="0" smtClean="0"/>
              <a:t>-</a:t>
            </a:r>
            <a:r>
              <a:rPr lang="cs-CZ" dirty="0" err="1" smtClean="0"/>
              <a:t>summer</a:t>
            </a:r>
            <a:r>
              <a:rPr lang="cs-CZ" dirty="0" smtClean="0"/>
              <a:t>/</a:t>
            </a:r>
          </a:p>
          <a:p>
            <a:pPr>
              <a:buNone/>
            </a:pPr>
            <a:r>
              <a:rPr lang="cs-CZ" dirty="0" smtClean="0"/>
              <a:t>http://davesfotoworld.blogspot.cz/2009/10/romantic-autumn.html#!/2009/10/romantic-autumn.html</a:t>
            </a:r>
          </a:p>
          <a:p>
            <a:pPr>
              <a:buNone/>
            </a:pPr>
            <a:r>
              <a:rPr lang="cs-CZ" dirty="0" smtClean="0"/>
              <a:t>http://www.</a:t>
            </a:r>
            <a:r>
              <a:rPr lang="cs-CZ" dirty="0" err="1" smtClean="0"/>
              <a:t>livefortheoutdoors.com</a:t>
            </a:r>
            <a:r>
              <a:rPr lang="cs-CZ" dirty="0" smtClean="0"/>
              <a:t>/</a:t>
            </a:r>
            <a:r>
              <a:rPr lang="cs-CZ" dirty="0" err="1" smtClean="0"/>
              <a:t>Destinations</a:t>
            </a:r>
            <a:r>
              <a:rPr lang="cs-CZ" dirty="0" smtClean="0"/>
              <a:t>/</a:t>
            </a:r>
            <a:r>
              <a:rPr lang="cs-CZ" dirty="0" err="1" smtClean="0"/>
              <a:t>Search</a:t>
            </a:r>
            <a:r>
              <a:rPr lang="cs-CZ" dirty="0" smtClean="0"/>
              <a:t>-</a:t>
            </a:r>
            <a:r>
              <a:rPr lang="cs-CZ" dirty="0" err="1" smtClean="0"/>
              <a:t>Results</a:t>
            </a:r>
            <a:r>
              <a:rPr lang="cs-CZ" dirty="0" smtClean="0"/>
              <a:t>/</a:t>
            </a:r>
            <a:r>
              <a:rPr lang="cs-CZ" dirty="0" err="1" smtClean="0"/>
              <a:t>World</a:t>
            </a:r>
            <a:r>
              <a:rPr lang="cs-CZ" dirty="0" smtClean="0"/>
              <a:t>/</a:t>
            </a:r>
            <a:r>
              <a:rPr lang="cs-CZ" dirty="0" err="1" smtClean="0"/>
              <a:t>Europe</a:t>
            </a:r>
            <a:r>
              <a:rPr lang="cs-CZ" dirty="0" smtClean="0"/>
              <a:t>/</a:t>
            </a:r>
            <a:r>
              <a:rPr lang="cs-CZ" dirty="0" err="1" smtClean="0"/>
              <a:t>Czech</a:t>
            </a:r>
            <a:r>
              <a:rPr lang="cs-CZ" dirty="0" smtClean="0"/>
              <a:t>-</a:t>
            </a:r>
            <a:r>
              <a:rPr lang="cs-CZ" dirty="0" err="1" smtClean="0"/>
              <a:t>Republic</a:t>
            </a:r>
            <a:r>
              <a:rPr lang="cs-CZ" dirty="0" smtClean="0"/>
              <a:t>/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Praha, </a:t>
            </a:r>
            <a:r>
              <a:rPr lang="en-US" dirty="0" smtClean="0"/>
              <a:t>[</a:t>
            </a:r>
            <a:r>
              <a:rPr lang="cs-CZ" dirty="0" smtClean="0"/>
              <a:t>cit. 2013-02-13</a:t>
            </a:r>
            <a:r>
              <a:rPr lang="en-US" dirty="0" smtClean="0"/>
              <a:t>]</a:t>
            </a:r>
            <a:r>
              <a:rPr lang="cs-CZ" dirty="0" smtClean="0"/>
              <a:t>. Dostupné z: </a:t>
            </a:r>
          </a:p>
          <a:p>
            <a:pPr>
              <a:buNone/>
            </a:pPr>
            <a:r>
              <a:rPr lang="cs-CZ" dirty="0" smtClean="0"/>
              <a:t>https://en.wikipedia.org/wiki/File:Prague_Montage.jpg</a:t>
            </a:r>
          </a:p>
          <a:p>
            <a:pPr>
              <a:buNone/>
            </a:pPr>
            <a:r>
              <a:rPr lang="cs-CZ" dirty="0" smtClean="0"/>
              <a:t>https://en.wikipedia.org/wiki/File:Praga_0003.JPG</a:t>
            </a:r>
          </a:p>
          <a:p>
            <a:pPr>
              <a:buNone/>
            </a:pPr>
            <a:r>
              <a:rPr lang="cs-CZ" dirty="0" smtClean="0"/>
              <a:t>https://en.wikipedia.org/wiki/File:Vltava_in_Prague.jpg</a:t>
            </a:r>
          </a:p>
          <a:p>
            <a:pPr>
              <a:buNone/>
            </a:pPr>
            <a:r>
              <a:rPr lang="cs-CZ" dirty="0" smtClean="0"/>
              <a:t>http://www.</a:t>
            </a:r>
            <a:r>
              <a:rPr lang="cs-CZ" dirty="0" err="1" smtClean="0"/>
              <a:t>panoramio.com</a:t>
            </a:r>
            <a:r>
              <a:rPr lang="cs-CZ" dirty="0" smtClean="0"/>
              <a:t>/</a:t>
            </a:r>
            <a:r>
              <a:rPr lang="cs-CZ" dirty="0" err="1" smtClean="0"/>
              <a:t>photo</a:t>
            </a:r>
            <a:r>
              <a:rPr lang="cs-CZ" dirty="0" smtClean="0"/>
              <a:t>/67912795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500" b="1" dirty="0" smtClean="0"/>
              <a:t>Sněžka, </a:t>
            </a:r>
            <a:r>
              <a:rPr lang="en-US" sz="1500" dirty="0" smtClean="0"/>
              <a:t>[</a:t>
            </a:r>
            <a:r>
              <a:rPr lang="cs-CZ" sz="1500" dirty="0" smtClean="0"/>
              <a:t>cit. 2013-02-13</a:t>
            </a:r>
            <a:r>
              <a:rPr lang="en-US" sz="1500" dirty="0" smtClean="0"/>
              <a:t>]</a:t>
            </a:r>
            <a:r>
              <a:rPr lang="cs-CZ" sz="1500" dirty="0" smtClean="0"/>
              <a:t>. Dostupné z:</a:t>
            </a:r>
          </a:p>
          <a:p>
            <a:pPr>
              <a:buNone/>
            </a:pPr>
            <a:r>
              <a:rPr lang="cs-CZ" sz="1500" dirty="0" smtClean="0"/>
              <a:t>http://www.</a:t>
            </a:r>
            <a:r>
              <a:rPr lang="cs-CZ" sz="1500" dirty="0" err="1" smtClean="0"/>
              <a:t>atlasceska.cz</a:t>
            </a:r>
            <a:r>
              <a:rPr lang="cs-CZ" sz="1500" dirty="0" smtClean="0"/>
              <a:t>/</a:t>
            </a:r>
            <a:r>
              <a:rPr lang="cs-CZ" sz="1500" dirty="0" err="1" smtClean="0"/>
              <a:t>kralovehradecky</a:t>
            </a:r>
            <a:r>
              <a:rPr lang="cs-CZ" sz="1500" dirty="0" smtClean="0"/>
              <a:t>-kraj/</a:t>
            </a:r>
            <a:r>
              <a:rPr lang="cs-CZ" sz="1500" dirty="0" err="1" smtClean="0"/>
              <a:t>snezka</a:t>
            </a:r>
            <a:r>
              <a:rPr lang="cs-CZ" sz="1500" dirty="0" smtClean="0"/>
              <a:t>/</a:t>
            </a:r>
          </a:p>
          <a:p>
            <a:pPr>
              <a:buNone/>
            </a:pPr>
            <a:r>
              <a:rPr lang="cs-CZ" sz="1500" dirty="0" smtClean="0"/>
              <a:t>http://www.ok1vei.com/jo70ur.htm</a:t>
            </a:r>
          </a:p>
          <a:p>
            <a:pPr>
              <a:buNone/>
            </a:pPr>
            <a:r>
              <a:rPr lang="cs-CZ" sz="1500" dirty="0" smtClean="0"/>
              <a:t>http://ekolist.cz/cz/zpravodajstvi/zpravy/anketu-sedm-divu-krkonos-vyhral-obri-dul-snezka-propadla</a:t>
            </a:r>
          </a:p>
          <a:p>
            <a:pPr>
              <a:buNone/>
            </a:pPr>
            <a:r>
              <a:rPr lang="cs-CZ" sz="1500" dirty="0" smtClean="0"/>
              <a:t>http://horn.rajce.idnes.cz/cesta_na_Snezku_23.9.2009</a:t>
            </a:r>
            <a:endParaRPr lang="cs-CZ" sz="1500" dirty="0" smtClean="0">
              <a:hlinkClick r:id="rId2"/>
            </a:endParaRPr>
          </a:p>
          <a:p>
            <a:r>
              <a:rPr lang="cs-CZ" sz="1500" b="1" dirty="0" smtClean="0"/>
              <a:t>Památky UNESCO, </a:t>
            </a:r>
            <a:r>
              <a:rPr lang="en-US" sz="1500" dirty="0" smtClean="0"/>
              <a:t>[</a:t>
            </a:r>
            <a:r>
              <a:rPr lang="cs-CZ" sz="1500" dirty="0" smtClean="0"/>
              <a:t>cit. 2013-02-13</a:t>
            </a:r>
            <a:r>
              <a:rPr lang="en-US" sz="1500" dirty="0" smtClean="0"/>
              <a:t>]</a:t>
            </a:r>
            <a:r>
              <a:rPr lang="cs-CZ" sz="1500" dirty="0" smtClean="0"/>
              <a:t>. Dostupné z:</a:t>
            </a:r>
          </a:p>
          <a:p>
            <a:pPr>
              <a:buNone/>
            </a:pPr>
            <a:r>
              <a:rPr lang="cs-CZ" sz="1500" dirty="0" smtClean="0"/>
              <a:t>http</a:t>
            </a:r>
            <a:r>
              <a:rPr lang="cs-CZ" sz="1500" dirty="0"/>
              <a:t>://www.vi-hotels.com/cz/angelo-prague/poloha/ceska-republika</a:t>
            </a:r>
            <a:r>
              <a:rPr lang="cs-CZ" sz="1500" dirty="0" smtClean="0"/>
              <a:t>/</a:t>
            </a:r>
          </a:p>
          <a:p>
            <a:pPr>
              <a:buNone/>
            </a:pPr>
            <a:r>
              <a:rPr lang="cs-CZ" sz="1500" dirty="0"/>
              <a:t>http://www.zdarns.cz/o-meste/zelena-hora.asp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538</Words>
  <Application>Microsoft Office PowerPoint</Application>
  <PresentationFormat>Předvádění na obrazovce (4:3)</PresentationFormat>
  <Paragraphs>65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THE CZECH REPUBLIC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METODICKÝ NÁVOD</vt:lpstr>
      <vt:lpstr>ODKAZY</vt:lpstr>
      <vt:lpstr>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CZECH REPUBLIC</dc:title>
  <dc:creator>Lenočka</dc:creator>
  <cp:lastModifiedBy>PC-03TY</cp:lastModifiedBy>
  <cp:revision>25</cp:revision>
  <dcterms:created xsi:type="dcterms:W3CDTF">2013-05-14T13:21:04Z</dcterms:created>
  <dcterms:modified xsi:type="dcterms:W3CDTF">2013-05-29T05:18:40Z</dcterms:modified>
</cp:coreProperties>
</file>