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5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71E87B5-7142-4409-9948-383AEB611D4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9233D2A-43A5-49E8-BAE1-B9009B5257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balet&amp;ex=1" TargetMode="External"/><Relationship Id="rId2" Type="http://schemas.openxmlformats.org/officeDocument/2006/relationships/hyperlink" Target="http://office.microsoft.com/cs-cz/images/results.aspx?qu=ml%C3%A9ko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d%C5%BEus&amp;ctt=1" TargetMode="External"/><Relationship Id="rId5" Type="http://schemas.openxmlformats.org/officeDocument/2006/relationships/hyperlink" Target="http://office.microsoft.com/cs-cz/images/results.aspx?qu=bramb%C5%AFrky&amp;ctt=1" TargetMode="External"/><Relationship Id="rId4" Type="http://schemas.openxmlformats.org/officeDocument/2006/relationships/hyperlink" Target="http://office.microsoft.com/cs-cz/images/results.aspx?qu=kraj%C3%ADc&amp;ctt=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tabulka%20%C4%8Dokol%C3%A1dy&amp;ctt=1" TargetMode="External"/><Relationship Id="rId2" Type="http://schemas.openxmlformats.org/officeDocument/2006/relationships/hyperlink" Target="http://office.microsoft.com/cs-cz/images/results.aspx?qu=hrnek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bochn%C3%ADk+chleba&amp;ex=1" TargetMode="External"/><Relationship Id="rId5" Type="http://schemas.openxmlformats.org/officeDocument/2006/relationships/hyperlink" Target="http://office.microsoft.com/cs-cz/images/results.aspx?qu=raj%C4%8Data&amp;ctt=1" TargetMode="External"/><Relationship Id="rId4" Type="http://schemas.openxmlformats.org/officeDocument/2006/relationships/hyperlink" Target="http://office.microsoft.com/cs-cz/images/results.aspx?qu=%C5%A1%C3%A1lek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2912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/>
              <a:t>REVISION</a:t>
            </a:r>
            <a:br>
              <a:rPr lang="cs-CZ" sz="6000" b="1" dirty="0" smtClean="0"/>
            </a:br>
            <a:r>
              <a:rPr lang="cs-CZ" sz="1600" b="1" dirty="0" smtClean="0"/>
              <a:t>Anotace: Materiál je určen žákům 7. ročníku a slouží k opakování na </a:t>
            </a:r>
            <a:r>
              <a:rPr lang="cs-CZ" sz="1600" b="1" smtClean="0"/>
              <a:t>pololetní práci.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8062912" cy="3120752"/>
          </a:xfrm>
        </p:spPr>
        <p:txBody>
          <a:bodyPr>
            <a:normAutofit fontScale="62500" lnSpcReduction="20000"/>
          </a:bodyPr>
          <a:lstStyle/>
          <a:p>
            <a:pPr lvl="0" algn="l"/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Název školy: ZŠ </a:t>
            </a:r>
            <a:r>
              <a:rPr lang="cs-CZ" sz="3200" b="1" dirty="0" err="1" smtClean="0">
                <a:solidFill>
                  <a:schemeClr val="bg1"/>
                </a:solidFill>
                <a:latin typeface="Bookman Old Style" pitchFamily="18" charset="0"/>
              </a:rPr>
              <a:t>Štětí</a:t>
            </a: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, Ostrovní 300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Autor: Lenka </a:t>
            </a:r>
            <a:r>
              <a:rPr lang="cs-CZ" sz="3200" b="1" dirty="0" err="1" smtClean="0">
                <a:solidFill>
                  <a:schemeClr val="bg1"/>
                </a:solidFill>
                <a:latin typeface="Bookman Old Style" pitchFamily="18" charset="0"/>
              </a:rPr>
              <a:t>Pizúrová</a:t>
            </a: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/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Název materiálu: VY_32_INOVACE_AJ.7.A.+B.18_</a:t>
            </a:r>
            <a:r>
              <a:rPr lang="cs-CZ" sz="3200" b="1" dirty="0" err="1" smtClean="0">
                <a:solidFill>
                  <a:schemeClr val="bg1"/>
                </a:solidFill>
                <a:latin typeface="Bookman Old Style" pitchFamily="18" charset="0"/>
              </a:rPr>
              <a:t>revision</a:t>
            </a: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/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Název: </a:t>
            </a:r>
            <a:r>
              <a:rPr lang="cs-CZ" sz="3200" b="1" dirty="0" err="1" smtClean="0">
                <a:solidFill>
                  <a:schemeClr val="bg1"/>
                </a:solidFill>
                <a:latin typeface="Bookman Old Style" pitchFamily="18" charset="0"/>
              </a:rPr>
              <a:t>Revision</a:t>
            </a: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/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Vzdělávací oblast: Jazyk a jazyková komunikace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Vzdělávací obor: Cizí jazyk – anglický jazyk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Téma: Opakování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Ročník: 7.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Školní rok: 2012/2013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Datum: 28.05. 2013</a:t>
            </a:r>
            <a:b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</a:br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Číslo operačního programu:CZ.1.07/1.4.00/21.1693</a:t>
            </a:r>
            <a:endParaRPr lang="cs-CZ" sz="2800" b="1" dirty="0" smtClean="0">
              <a:solidFill>
                <a:schemeClr val="bg1"/>
              </a:solidFill>
              <a:latin typeface="Bookman Old Style" pitchFamily="18" charset="0"/>
            </a:endParaRPr>
          </a:p>
          <a:p>
            <a:pPr algn="l"/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763688" cy="1484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WHERE WERE THEY?</a:t>
            </a:r>
            <a:endParaRPr lang="cs-CZ" b="1" dirty="0"/>
          </a:p>
        </p:txBody>
      </p:sp>
      <p:pic>
        <p:nvPicPr>
          <p:cNvPr id="1026" name="Picture 2" descr="divadla,filmy,kina,muži,osoby,páry,schůzky,volný čas,zábava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376264" cy="2303537"/>
          </a:xfrm>
          <a:prstGeom prst="rect">
            <a:avLst/>
          </a:prstGeom>
          <a:noFill/>
        </p:spPr>
      </p:pic>
      <p:pic>
        <p:nvPicPr>
          <p:cNvPr id="1028" name="Picture 4" descr="doktoři,léčivo,lékaři,osoby,povolání,zdravotní péče,ž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340768"/>
            <a:ext cx="2448272" cy="2303537"/>
          </a:xfrm>
          <a:prstGeom prst="rect">
            <a:avLst/>
          </a:prstGeom>
          <a:noFill/>
        </p:spPr>
      </p:pic>
      <p:pic>
        <p:nvPicPr>
          <p:cNvPr id="1030" name="Picture 6" descr="čas ke spaní,lidé,noci,osoby,postele,snící,sny,spí,spící,v noci,že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149080"/>
            <a:ext cx="1944216" cy="2348880"/>
          </a:xfrm>
          <a:prstGeom prst="rect">
            <a:avLst/>
          </a:prstGeom>
          <a:noFill/>
        </p:spPr>
      </p:pic>
      <p:pic>
        <p:nvPicPr>
          <p:cNvPr id="1032" name="Picture 8" descr="aktivity,bazény,cvičení,muži,mužský,osoby,plavání,plavecké bazény,synchronizované plavání,volný čas,zdraví,ženský,ženy,životní styl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293096"/>
            <a:ext cx="2232248" cy="2015505"/>
          </a:xfrm>
          <a:prstGeom prst="rect">
            <a:avLst/>
          </a:prstGeom>
          <a:noFill/>
        </p:spPr>
      </p:pic>
      <p:pic>
        <p:nvPicPr>
          <p:cNvPr id="1034" name="Picture 10" descr="balet,baletky,dámy,dívky,hodiny baletu,osoby,tance,tanec,tanečníci,zábav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924944"/>
            <a:ext cx="2303537" cy="201550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3645024"/>
            <a:ext cx="3047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They were at the cinema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6488668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She was in bed.</a:t>
            </a:r>
            <a:endParaRPr lang="en-GB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941168"/>
            <a:ext cx="3105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They were at dance class.</a:t>
            </a:r>
            <a:endParaRPr lang="en-GB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3645024"/>
            <a:ext cx="2791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He was at the doctor´s.</a:t>
            </a:r>
            <a:endParaRPr lang="en-GB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3648" y="6488668"/>
            <a:ext cx="3860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They were at the swimming pool.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MAKE SENTENCES IN PAST SIMPLE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I / want to go / to school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He / go / home / at 5 o´clock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They / write / a letter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I / get / a lot of presents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Dad / make lunch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Mary and Tom / play tennis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You / meet / many new friends</a:t>
            </a:r>
            <a:endParaRPr lang="en-GB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2060848"/>
            <a:ext cx="3057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 wanted to go to school. </a:t>
            </a:r>
            <a:endParaRPr lang="en-GB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2636912"/>
            <a:ext cx="3310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He went home at 5 o´clock.</a:t>
            </a:r>
            <a:endParaRPr lang="en-GB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3284984"/>
            <a:ext cx="2294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They wrote a letter.</a:t>
            </a:r>
            <a:endParaRPr lang="en-GB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3933056"/>
            <a:ext cx="2589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 got a lot of presents.</a:t>
            </a:r>
            <a:endParaRPr lang="en-GB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4581128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Dad made lunch.</a:t>
            </a:r>
            <a:endParaRPr lang="en-GB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856" y="5157192"/>
            <a:ext cx="3429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Mary and Tom played tennis.</a:t>
            </a:r>
            <a:endParaRPr lang="en-GB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33478" y="5805264"/>
            <a:ext cx="3292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You met many new friends.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WHICH COLUMN?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15295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MEAT</a:t>
            </a:r>
            <a:endParaRPr lang="en-GB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3645024"/>
            <a:ext cx="31582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VEGETABLES</a:t>
            </a:r>
            <a:endParaRPr lang="en-GB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64288" y="1844824"/>
            <a:ext cx="1417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FRUIT</a:t>
            </a:r>
            <a:endParaRPr lang="en-GB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645024"/>
            <a:ext cx="44133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DAIRY PRODUCTS</a:t>
            </a:r>
            <a:endParaRPr lang="en-GB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844824"/>
            <a:ext cx="1949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DRINKS</a:t>
            </a:r>
            <a:endParaRPr lang="en-GB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7545" y="5380672"/>
            <a:ext cx="882645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lemonade     cheese     apples     ham     orange juice     potatoes     butter</a:t>
            </a:r>
          </a:p>
          <a:p>
            <a:r>
              <a:rPr lang="en-GB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sausages     oranges     cola     yoghurt    carrots     ice cream     tea     onions</a:t>
            </a:r>
          </a:p>
          <a:p>
            <a:r>
              <a:rPr lang="en-GB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hamburgers     bananas     milk     tomatoes     wine     coffee     peas     cream</a:t>
            </a:r>
          </a:p>
          <a:p>
            <a:r>
              <a:rPr lang="en-GB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lemons     water     bacon     beans     grapes     beer     chicken     mushrooms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89854"/>
          </a:xfrm>
        </p:spPr>
        <p:txBody>
          <a:bodyPr/>
          <a:lstStyle/>
          <a:p>
            <a:pPr algn="ctr"/>
            <a:r>
              <a:rPr lang="cs-CZ" b="1" dirty="0" smtClean="0"/>
              <a:t>HOW MANY?</a:t>
            </a:r>
            <a:endParaRPr lang="cs-CZ" b="1" dirty="0"/>
          </a:p>
        </p:txBody>
      </p:sp>
      <p:pic>
        <p:nvPicPr>
          <p:cNvPr id="3" name="Picture 20" descr="džusy,jablka,krabice,nádoby,nápoje,pití,potrav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0768"/>
            <a:ext cx="1619672" cy="1151409"/>
          </a:xfrm>
          <a:prstGeom prst="rect">
            <a:avLst/>
          </a:prstGeom>
          <a:noFill/>
        </p:spPr>
      </p:pic>
      <p:pic>
        <p:nvPicPr>
          <p:cNvPr id="4" name="Picture 20" descr="džusy,jablka,krabice,nádoby,nápoje,pití,potrav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1619672" cy="1151409"/>
          </a:xfrm>
          <a:prstGeom prst="rect">
            <a:avLst/>
          </a:prstGeom>
          <a:noFill/>
        </p:spPr>
      </p:pic>
      <p:pic>
        <p:nvPicPr>
          <p:cNvPr id="5" name="Picture 18" descr="bramborové lupínky,brambůrky,přesnídávk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340768"/>
            <a:ext cx="1440160" cy="115212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341082" y="1484784"/>
            <a:ext cx="4802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Two boxes of orange juice, a packet </a:t>
            </a:r>
          </a:p>
          <a:p>
            <a:r>
              <a:rPr lang="en-GB" sz="2000" dirty="0" smtClean="0"/>
              <a:t>of crisps</a:t>
            </a:r>
            <a:endParaRPr lang="en-GB" sz="2000" dirty="0"/>
          </a:p>
        </p:txBody>
      </p:sp>
      <p:pic>
        <p:nvPicPr>
          <p:cNvPr id="7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780928"/>
            <a:ext cx="1763687" cy="1223417"/>
          </a:xfrm>
          <a:prstGeom prst="rect">
            <a:avLst/>
          </a:prstGeom>
          <a:noFill/>
        </p:spPr>
      </p:pic>
      <p:pic>
        <p:nvPicPr>
          <p:cNvPr id="8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780928"/>
            <a:ext cx="1763687" cy="1223417"/>
          </a:xfrm>
          <a:prstGeom prst="rect">
            <a:avLst/>
          </a:prstGeom>
          <a:noFill/>
        </p:spPr>
      </p:pic>
      <p:pic>
        <p:nvPicPr>
          <p:cNvPr id="9" name="Picture 2" descr="alkohol,nápoje,láhev vína,láhve,ořezané snímky,ořezané obrázky,pije,PNG,průhledné pozadí,bílá vína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780928"/>
            <a:ext cx="1763687" cy="1223417"/>
          </a:xfrm>
          <a:prstGeom prst="rect">
            <a:avLst/>
          </a:prstGeom>
          <a:noFill/>
        </p:spPr>
      </p:pic>
      <p:pic>
        <p:nvPicPr>
          <p:cNvPr id="10" name="Picture 8" descr="krajíce chleba,ořezané snímky,ořezané obrázky,jídlo,PNG,sendvičový chléb,sendvičové chleby,nakrájený chleba,plátky,krajíčky chleba,toast,toasty,průhledné pozad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780928"/>
            <a:ext cx="1512168" cy="122413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76056" y="2924944"/>
            <a:ext cx="34227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Three bottles of wine,</a:t>
            </a:r>
            <a:r>
              <a:rPr lang="cs-CZ" sz="2000" dirty="0" smtClean="0"/>
              <a:t> </a:t>
            </a:r>
            <a:r>
              <a:rPr lang="en-GB" sz="2000" dirty="0" smtClean="0"/>
              <a:t>two </a:t>
            </a:r>
          </a:p>
          <a:p>
            <a:r>
              <a:rPr lang="en-GB" sz="2000" dirty="0" smtClean="0"/>
              <a:t>slices of bread </a:t>
            </a:r>
            <a:endParaRPr lang="en-GB" sz="2000" dirty="0"/>
          </a:p>
        </p:txBody>
      </p:sp>
      <p:pic>
        <p:nvPicPr>
          <p:cNvPr id="12" name="Picture 4" descr="alkoholické nápoje,brýle,jídlo,koktejly,martini,nápoje,olivy,skleničky,skleničky na martin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21088"/>
            <a:ext cx="1440160" cy="1223417"/>
          </a:xfrm>
          <a:prstGeom prst="rect">
            <a:avLst/>
          </a:prstGeom>
          <a:noFill/>
        </p:spPr>
      </p:pic>
      <p:pic>
        <p:nvPicPr>
          <p:cNvPr id="13" name="Picture 10" descr="džbánky,horké nápoje,hrnky na kávu,nápoje,páry,pití,šál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4221088"/>
            <a:ext cx="1584176" cy="1224136"/>
          </a:xfrm>
          <a:prstGeom prst="rect">
            <a:avLst/>
          </a:prstGeom>
          <a:noFill/>
        </p:spPr>
      </p:pic>
      <p:pic>
        <p:nvPicPr>
          <p:cNvPr id="14" name="Picture 10" descr="džbánky,horké nápoje,hrnky na kávu,nápoje,páry,pití,šál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4221088"/>
            <a:ext cx="1584176" cy="1224136"/>
          </a:xfrm>
          <a:prstGeom prst="rect">
            <a:avLst/>
          </a:prstGeom>
          <a:noFill/>
        </p:spPr>
      </p:pic>
      <p:pic>
        <p:nvPicPr>
          <p:cNvPr id="15" name="Picture 12" descr="druhy káv,espresso,horký,iCLIPART,kouřící,nápoje,šálek a podšálek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221088"/>
            <a:ext cx="1728192" cy="122413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156176" y="4293096"/>
            <a:ext cx="22797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A glass of wine, </a:t>
            </a:r>
          </a:p>
          <a:p>
            <a:r>
              <a:rPr lang="en-GB" sz="2000" dirty="0" smtClean="0"/>
              <a:t>two mugs of tea,</a:t>
            </a:r>
          </a:p>
          <a:p>
            <a:r>
              <a:rPr lang="cs-CZ" sz="2000" dirty="0" smtClean="0"/>
              <a:t>a</a:t>
            </a:r>
            <a:r>
              <a:rPr lang="en-GB" sz="2000" dirty="0" smtClean="0"/>
              <a:t> cup of coffee</a:t>
            </a:r>
            <a:endParaRPr lang="en-GB" sz="2000" dirty="0"/>
          </a:p>
        </p:txBody>
      </p:sp>
      <p:pic>
        <p:nvPicPr>
          <p:cNvPr id="17" name="Picture 6" descr="pečené zboží,chleby,ořezané snímky,ořezané obrázky,jídlo,bochníky chleba,bochníky,PNG,průhledné pozadí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778599"/>
            <a:ext cx="1260647" cy="1079401"/>
          </a:xfrm>
          <a:prstGeom prst="rect">
            <a:avLst/>
          </a:prstGeom>
          <a:noFill/>
        </p:spPr>
      </p:pic>
      <p:pic>
        <p:nvPicPr>
          <p:cNvPr id="18" name="Picture 6" descr="pečené zboží,chleby,ořezané snímky,ořezané obrázky,jídlo,bochníky chleba,bochníky,PNG,průhledné pozadí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87624" y="5778599"/>
            <a:ext cx="1260647" cy="1079401"/>
          </a:xfrm>
          <a:prstGeom prst="rect">
            <a:avLst/>
          </a:prstGeom>
          <a:noFill/>
        </p:spPr>
      </p:pic>
      <p:pic>
        <p:nvPicPr>
          <p:cNvPr id="19" name="Picture 14" descr="bonbóny,čokolády,jídlo,sladkosti,tyčink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1760" y="5733256"/>
            <a:ext cx="1512168" cy="1124744"/>
          </a:xfrm>
          <a:prstGeom prst="rect">
            <a:avLst/>
          </a:prstGeom>
          <a:noFill/>
        </p:spPr>
      </p:pic>
      <p:pic>
        <p:nvPicPr>
          <p:cNvPr id="20" name="Picture 14" descr="bonbóny,čokolády,jídlo,sladkosti,tyčink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5733256"/>
            <a:ext cx="1512168" cy="1124744"/>
          </a:xfrm>
          <a:prstGeom prst="rect">
            <a:avLst/>
          </a:prstGeom>
          <a:noFill/>
        </p:spPr>
      </p:pic>
      <p:pic>
        <p:nvPicPr>
          <p:cNvPr id="21" name="Picture 16" descr="jídlo,konzervované potraviny,nakládaná rajčata,potraviny v konzervách,stolování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64088" y="5733256"/>
            <a:ext cx="1296144" cy="1124744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610934" y="5534561"/>
            <a:ext cx="25330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T</a:t>
            </a:r>
            <a:r>
              <a:rPr lang="en-GB" sz="2000" dirty="0" err="1" smtClean="0"/>
              <a:t>wo</a:t>
            </a:r>
            <a:r>
              <a:rPr lang="en-GB" sz="2000" dirty="0" smtClean="0"/>
              <a:t> loaves of </a:t>
            </a:r>
          </a:p>
          <a:p>
            <a:r>
              <a:rPr lang="en-GB" sz="2000" dirty="0" smtClean="0"/>
              <a:t>bread, two bars of</a:t>
            </a:r>
          </a:p>
          <a:p>
            <a:r>
              <a:rPr lang="en-GB" sz="2000" dirty="0" smtClean="0"/>
              <a:t>chocolate, a tin of</a:t>
            </a:r>
          </a:p>
          <a:p>
            <a:r>
              <a:rPr lang="en-GB" sz="2000" dirty="0" smtClean="0"/>
              <a:t>tomatoes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 uiExpand="1" build="allAtOnce"/>
      <p:bldP spid="16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HOW MUCH or HOW MANY?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………. sweets do you eat in a week?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………. water is there in the saucepan?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………. students are there in your class?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………. dog food is there in the cupboard?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We need some bread.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 smtClean="0"/>
              <a:t>      ………. do we need?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………. bottles of lemonade do we need?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5838"/>
          </a:xfrm>
        </p:spPr>
        <p:txBody>
          <a:bodyPr/>
          <a:lstStyle/>
          <a:p>
            <a:pPr algn="ctr"/>
            <a:r>
              <a:rPr lang="en-GB" b="1" dirty="0" smtClean="0"/>
              <a:t>A BIT OF or A FEW?</a:t>
            </a:r>
            <a:endParaRPr lang="en-GB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7002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For this recipe you need ………. bananas, ………. sugar and ………. cream.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I wasn´t hungry, so I only had ………. soup and ……….crisps for lunch.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Tony only got ………. cards for this birthday.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Can I have ………. butter on my potatoes, please?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To make this recipe you need ………. flour, ………. oil, ………. salt and ………. apples.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Can I have ………. ham and ………. mushrooms on my pizza, please?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METODICKÝ NÁVOD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Materiál je určen žákům 7. ročníku a slouží k opakování na pololetní práci (materiál je možné použít jako opakování daných jevů kdykoliv během roku)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1 – žáci vyjádří, kde jsou lidé na obrázku (použijí minulý čas slovesa být), po </a:t>
            </a:r>
            <a:r>
              <a:rPr lang="cs-CZ" sz="1600" dirty="0" err="1" smtClean="0"/>
              <a:t>pokliku</a:t>
            </a:r>
            <a:r>
              <a:rPr lang="cs-CZ" sz="1600" dirty="0" smtClean="0"/>
              <a:t> se objeví správné řešení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2 – žáci utvoří vety v minulém čase, po </a:t>
            </a:r>
            <a:r>
              <a:rPr lang="cs-CZ" sz="1600" dirty="0" err="1" smtClean="0"/>
              <a:t>pokliku</a:t>
            </a:r>
            <a:r>
              <a:rPr lang="cs-CZ" sz="1600" dirty="0" smtClean="0"/>
              <a:t> se objeví správné řešení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3 – žáci zařadí potraviny do správných sloupců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4 – žáci vyjádří množství jednotlivých potravin (slouží k procvičení vyjádření množství u nepočitatelných podstatných jmen)</a:t>
            </a:r>
          </a:p>
          <a:p>
            <a:r>
              <a:rPr lang="cs-CZ" sz="1600" dirty="0" err="1" smtClean="0"/>
              <a:t>Slide</a:t>
            </a:r>
            <a:r>
              <a:rPr lang="cs-CZ" sz="1600" dirty="0" smtClean="0"/>
              <a:t> 5 – žáci doplní </a:t>
            </a:r>
            <a:r>
              <a:rPr lang="cs-CZ" sz="1600" dirty="0" err="1" smtClean="0"/>
              <a:t>how</a:t>
            </a:r>
            <a:r>
              <a:rPr lang="cs-CZ" sz="1600" dirty="0" smtClean="0"/>
              <a:t> much nebo </a:t>
            </a:r>
            <a:r>
              <a:rPr lang="cs-CZ" sz="1600" dirty="0" err="1" smtClean="0"/>
              <a:t>how</a:t>
            </a:r>
            <a:r>
              <a:rPr lang="cs-CZ" sz="1600" dirty="0" smtClean="0"/>
              <a:t> many</a:t>
            </a:r>
          </a:p>
          <a:p>
            <a:r>
              <a:rPr lang="cs-CZ" sz="1600" dirty="0" smtClean="0"/>
              <a:t>Žáci doplní a bit </a:t>
            </a:r>
            <a:r>
              <a:rPr lang="cs-CZ" sz="1600" dirty="0" err="1" smtClean="0"/>
              <a:t>of</a:t>
            </a:r>
            <a:r>
              <a:rPr lang="cs-CZ" sz="1600" dirty="0" smtClean="0"/>
              <a:t> nebo a </a:t>
            </a:r>
            <a:r>
              <a:rPr lang="cs-CZ" sz="1600" dirty="0" err="1" smtClean="0"/>
              <a:t>few</a:t>
            </a:r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614926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ODKAZY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/>
              <a:t>Klipart </a:t>
            </a:r>
            <a:r>
              <a:rPr lang="en-US" sz="1600" dirty="0"/>
              <a:t>[</a:t>
            </a:r>
            <a:r>
              <a:rPr lang="cs-CZ" sz="1600" dirty="0"/>
              <a:t>on-line</a:t>
            </a:r>
            <a:r>
              <a:rPr lang="en-US" sz="1600" dirty="0"/>
              <a:t>]</a:t>
            </a:r>
            <a:r>
              <a:rPr lang="cs-CZ" sz="1600" dirty="0"/>
              <a:t>. </a:t>
            </a:r>
            <a:r>
              <a:rPr lang="cs-CZ" sz="1600" dirty="0" smtClean="0"/>
              <a:t>2013 </a:t>
            </a:r>
            <a:r>
              <a:rPr lang="en-US" sz="1600" dirty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2012-05-15</a:t>
            </a:r>
            <a:r>
              <a:rPr lang="en-US" sz="1600" dirty="0" smtClean="0"/>
              <a:t>]</a:t>
            </a:r>
            <a:r>
              <a:rPr lang="cs-CZ" sz="1600" dirty="0"/>
              <a:t>. Dostupný z www:</a:t>
            </a:r>
            <a:endParaRPr lang="cs-CZ" sz="1600" dirty="0">
              <a:hlinkClick r:id="rId2"/>
            </a:endParaRPr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 smtClean="0">
                <a:hlinkClick r:id="rId3"/>
              </a:rPr>
              <a:t>://office.microsoft.com/cs-cz/images/results.aspx?qu=balet&amp;ex=1#ai:MC900088774|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=kraj%C3%</a:t>
            </a:r>
            <a:r>
              <a:rPr lang="cs-CZ" sz="1600" dirty="0" err="1" smtClean="0">
                <a:hlinkClick r:id="rId4"/>
              </a:rPr>
              <a:t>ADc</a:t>
            </a:r>
            <a:r>
              <a:rPr lang="cs-CZ" sz="1600" dirty="0" smtClean="0">
                <a:hlinkClick r:id="rId4"/>
              </a:rPr>
              <a:t>&amp;</a:t>
            </a:r>
            <a:r>
              <a:rPr lang="cs-CZ" sz="1600" dirty="0" err="1" smtClean="0">
                <a:hlinkClick r:id="rId4"/>
              </a:rPr>
              <a:t>ctt</a:t>
            </a:r>
            <a:r>
              <a:rPr lang="cs-CZ" sz="1600" dirty="0" smtClean="0">
                <a:hlinkClick r:id="rId4"/>
              </a:rPr>
              <a:t>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:MC900441778|</a:t>
            </a:r>
            <a:r>
              <a:rPr lang="cs-CZ" sz="1600" dirty="0" err="1" smtClean="0">
                <a:hlinkClick r:id="rId4"/>
              </a:rPr>
              <a:t>mt</a:t>
            </a:r>
            <a:r>
              <a:rPr lang="cs-CZ" sz="1600" dirty="0" smtClean="0">
                <a:hlinkClick r:id="rId4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</a:t>
            </a:r>
            <a:r>
              <a:rPr lang="cs-CZ" sz="1600" dirty="0" err="1" smtClean="0">
                <a:hlinkClick r:id="rId5"/>
              </a:rPr>
              <a:t>bramb</a:t>
            </a:r>
            <a:r>
              <a:rPr lang="cs-CZ" sz="1600" dirty="0" smtClean="0">
                <a:hlinkClick r:id="rId5"/>
              </a:rPr>
              <a:t>%C5%</a:t>
            </a:r>
            <a:r>
              <a:rPr lang="cs-CZ" sz="1600" dirty="0" err="1" smtClean="0">
                <a:hlinkClick r:id="rId5"/>
              </a:rPr>
              <a:t>AFrky</a:t>
            </a:r>
            <a:r>
              <a:rPr lang="cs-CZ" sz="1600" dirty="0" smtClean="0">
                <a:hlinkClick r:id="rId5"/>
              </a:rPr>
              <a:t>&amp;</a:t>
            </a:r>
            <a:r>
              <a:rPr lang="cs-CZ" sz="1600" dirty="0" err="1" smtClean="0">
                <a:hlinkClick r:id="rId5"/>
              </a:rPr>
              <a:t>ctt</a:t>
            </a:r>
            <a:r>
              <a:rPr lang="cs-CZ" sz="1600" dirty="0" smtClean="0">
                <a:hlinkClick r:id="rId5"/>
              </a:rPr>
              <a:t>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:MC900234380|</a:t>
            </a:r>
            <a:r>
              <a:rPr lang="cs-CZ" sz="1600" dirty="0" err="1" smtClean="0">
                <a:hlinkClick r:id="rId5"/>
              </a:rPr>
              <a:t>mt</a:t>
            </a:r>
            <a:r>
              <a:rPr lang="cs-CZ" sz="1600" dirty="0" smtClean="0">
                <a:hlinkClick r:id="rId5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=d%C5%</a:t>
            </a:r>
            <a:r>
              <a:rPr lang="cs-CZ" sz="1600" dirty="0" err="1" smtClean="0">
                <a:hlinkClick r:id="rId6"/>
              </a:rPr>
              <a:t>BEus</a:t>
            </a:r>
            <a:r>
              <a:rPr lang="cs-CZ" sz="1600" dirty="0" smtClean="0">
                <a:hlinkClick r:id="rId6"/>
              </a:rPr>
              <a:t>&amp;</a:t>
            </a:r>
            <a:r>
              <a:rPr lang="cs-CZ" sz="1600" dirty="0" err="1" smtClean="0">
                <a:hlinkClick r:id="rId6"/>
              </a:rPr>
              <a:t>ctt</a:t>
            </a:r>
            <a:r>
              <a:rPr lang="cs-CZ" sz="1600" dirty="0" smtClean="0">
                <a:hlinkClick r:id="rId6"/>
              </a:rPr>
              <a:t>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:MC900112484|</a:t>
            </a:r>
            <a:r>
              <a:rPr lang="cs-CZ" sz="1600" dirty="0" err="1" smtClean="0">
                <a:hlinkClick r:id="rId6"/>
              </a:rPr>
              <a:t>mt</a:t>
            </a:r>
            <a:r>
              <a:rPr lang="cs-CZ" sz="1600" dirty="0" smtClean="0">
                <a:hlinkClick r:id="rId6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=kraj%C3%</a:t>
            </a:r>
            <a:r>
              <a:rPr lang="cs-CZ" sz="1600" dirty="0" err="1" smtClean="0">
                <a:hlinkClick r:id="rId4"/>
              </a:rPr>
              <a:t>ADc</a:t>
            </a:r>
            <a:r>
              <a:rPr lang="cs-CZ" sz="1600" dirty="0" smtClean="0">
                <a:hlinkClick r:id="rId4"/>
              </a:rPr>
              <a:t>&amp;</a:t>
            </a:r>
            <a:r>
              <a:rPr lang="cs-CZ" sz="1600" dirty="0" err="1" smtClean="0">
                <a:hlinkClick r:id="rId4"/>
              </a:rPr>
              <a:t>ctt</a:t>
            </a:r>
            <a:r>
              <a:rPr lang="cs-CZ" sz="1600" dirty="0" smtClean="0">
                <a:hlinkClick r:id="rId4"/>
              </a:rPr>
              <a:t>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:MC900441778|</a:t>
            </a:r>
            <a:r>
              <a:rPr lang="cs-CZ" sz="1600" dirty="0" err="1" smtClean="0">
                <a:hlinkClick r:id="rId4"/>
              </a:rPr>
              <a:t>mt</a:t>
            </a:r>
            <a:r>
              <a:rPr lang="cs-CZ" sz="1600" dirty="0" smtClean="0">
                <a:hlinkClick r:id="rId4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</a:t>
            </a:r>
            <a:r>
              <a:rPr lang="cs-CZ" sz="1600" dirty="0" err="1" smtClean="0">
                <a:hlinkClick r:id="rId5"/>
              </a:rPr>
              <a:t>bramb</a:t>
            </a:r>
            <a:r>
              <a:rPr lang="cs-CZ" sz="1600" dirty="0" smtClean="0">
                <a:hlinkClick r:id="rId5"/>
              </a:rPr>
              <a:t>%C5%</a:t>
            </a:r>
            <a:r>
              <a:rPr lang="cs-CZ" sz="1600" dirty="0" err="1" smtClean="0">
                <a:hlinkClick r:id="rId5"/>
              </a:rPr>
              <a:t>AFrky</a:t>
            </a:r>
            <a:r>
              <a:rPr lang="cs-CZ" sz="1600" dirty="0" smtClean="0">
                <a:hlinkClick r:id="rId5"/>
              </a:rPr>
              <a:t>&amp;</a:t>
            </a:r>
            <a:r>
              <a:rPr lang="cs-CZ" sz="1600" dirty="0" err="1" smtClean="0">
                <a:hlinkClick r:id="rId5"/>
              </a:rPr>
              <a:t>ctt</a:t>
            </a:r>
            <a:r>
              <a:rPr lang="cs-CZ" sz="1600" dirty="0" smtClean="0">
                <a:hlinkClick r:id="rId5"/>
              </a:rPr>
              <a:t>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:MC900234380|</a:t>
            </a:r>
            <a:r>
              <a:rPr lang="cs-CZ" sz="1600" dirty="0" err="1" smtClean="0">
                <a:hlinkClick r:id="rId5"/>
              </a:rPr>
              <a:t>mt</a:t>
            </a:r>
            <a:r>
              <a:rPr lang="cs-CZ" sz="1600" dirty="0" smtClean="0">
                <a:hlinkClick r:id="rId5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=d%C5%</a:t>
            </a:r>
            <a:r>
              <a:rPr lang="cs-CZ" sz="1600" dirty="0" err="1" smtClean="0">
                <a:hlinkClick r:id="rId6"/>
              </a:rPr>
              <a:t>BEus</a:t>
            </a:r>
            <a:r>
              <a:rPr lang="cs-CZ" sz="1600" dirty="0" smtClean="0">
                <a:hlinkClick r:id="rId6"/>
              </a:rPr>
              <a:t>&amp;</a:t>
            </a:r>
            <a:r>
              <a:rPr lang="cs-CZ" sz="1600" dirty="0" err="1" smtClean="0">
                <a:hlinkClick r:id="rId6"/>
              </a:rPr>
              <a:t>ctt</a:t>
            </a:r>
            <a:r>
              <a:rPr lang="cs-CZ" sz="1600" dirty="0" smtClean="0">
                <a:hlinkClick r:id="rId6"/>
              </a:rPr>
              <a:t>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:MC900112484|</a:t>
            </a:r>
            <a:r>
              <a:rPr lang="cs-CZ" sz="1600" dirty="0" err="1" smtClean="0">
                <a:hlinkClick r:id="rId6"/>
              </a:rPr>
              <a:t>mt</a:t>
            </a:r>
            <a:r>
              <a:rPr lang="cs-CZ" sz="1600" dirty="0" smtClean="0">
                <a:hlinkClick r:id="rId6"/>
              </a:rPr>
              <a:t>:0|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ODKAZY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=hrnek&amp;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:MC900441391|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=tabulka%20%C4%8Dokol%C3%A1dy&amp;</a:t>
            </a:r>
            <a:r>
              <a:rPr lang="cs-CZ" sz="1600" dirty="0" err="1" smtClean="0">
                <a:hlinkClick r:id="rId3"/>
              </a:rPr>
              <a:t>ctt</a:t>
            </a:r>
            <a:r>
              <a:rPr lang="cs-CZ" sz="1600" dirty="0" smtClean="0">
                <a:hlinkClick r:id="rId3"/>
              </a:rPr>
              <a:t>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:MC900290250|</a:t>
            </a:r>
            <a:r>
              <a:rPr lang="cs-CZ" sz="1600" dirty="0" err="1" smtClean="0">
                <a:hlinkClick r:id="rId3"/>
              </a:rPr>
              <a:t>mt</a:t>
            </a:r>
            <a:r>
              <a:rPr lang="cs-CZ" sz="1600" dirty="0" smtClean="0">
                <a:hlinkClick r:id="rId3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=%C5%A1%C3%A1lek&amp;</a:t>
            </a:r>
            <a:r>
              <a:rPr lang="cs-CZ" sz="1600" dirty="0" err="1" smtClean="0">
                <a:hlinkClick r:id="rId4"/>
              </a:rPr>
              <a:t>ctt</a:t>
            </a:r>
            <a:r>
              <a:rPr lang="cs-CZ" sz="1600" dirty="0" smtClean="0">
                <a:hlinkClick r:id="rId4"/>
              </a:rPr>
              <a:t>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:MP900449123|</a:t>
            </a:r>
            <a:r>
              <a:rPr lang="cs-CZ" sz="1600" dirty="0" err="1" smtClean="0">
                <a:hlinkClick r:id="rId4"/>
              </a:rPr>
              <a:t>mt</a:t>
            </a:r>
            <a:r>
              <a:rPr lang="cs-CZ" sz="1600" dirty="0" smtClean="0">
                <a:hlinkClick r:id="rId4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</a:t>
            </a:r>
            <a:r>
              <a:rPr lang="cs-CZ" sz="1600" dirty="0" err="1" smtClean="0">
                <a:hlinkClick r:id="rId5"/>
              </a:rPr>
              <a:t>raj</a:t>
            </a:r>
            <a:r>
              <a:rPr lang="cs-CZ" sz="1600" dirty="0" smtClean="0">
                <a:hlinkClick r:id="rId5"/>
              </a:rPr>
              <a:t>%C4%8Data&amp;</a:t>
            </a:r>
            <a:r>
              <a:rPr lang="cs-CZ" sz="1600" dirty="0" err="1" smtClean="0">
                <a:hlinkClick r:id="rId5"/>
              </a:rPr>
              <a:t>ctt</a:t>
            </a:r>
            <a:r>
              <a:rPr lang="cs-CZ" sz="1600" dirty="0" smtClean="0">
                <a:hlinkClick r:id="rId5"/>
              </a:rPr>
              <a:t>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:MC900038626|</a:t>
            </a:r>
            <a:r>
              <a:rPr lang="cs-CZ" sz="1600" dirty="0" err="1" smtClean="0">
                <a:hlinkClick r:id="rId5"/>
              </a:rPr>
              <a:t>mt</a:t>
            </a:r>
            <a:r>
              <a:rPr lang="cs-CZ" sz="1600" dirty="0" smtClean="0">
                <a:hlinkClick r:id="rId5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</a:t>
            </a:r>
            <a:r>
              <a:rPr lang="cs-CZ" sz="1600" dirty="0" err="1" smtClean="0">
                <a:hlinkClick r:id="rId6"/>
              </a:rPr>
              <a:t>bochn</a:t>
            </a:r>
            <a:r>
              <a:rPr lang="cs-CZ" sz="1600" dirty="0" smtClean="0">
                <a:hlinkClick r:id="rId6"/>
              </a:rPr>
              <a:t>%C3%</a:t>
            </a:r>
            <a:r>
              <a:rPr lang="cs-CZ" sz="1600" dirty="0" err="1" smtClean="0">
                <a:hlinkClick r:id="rId6"/>
              </a:rPr>
              <a:t>ADk</a:t>
            </a:r>
            <a:r>
              <a:rPr lang="cs-CZ" sz="1600" dirty="0" smtClean="0">
                <a:hlinkClick r:id="rId6"/>
              </a:rPr>
              <a:t>+chleba&amp;ex=1#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:MC900441777|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73</TotalTime>
  <Words>563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REVISION Anotace: Materiál je určen žákům 7. ročníku a slouží k opakování na pololetní práci.</vt:lpstr>
      <vt:lpstr>WHERE WERE THEY?</vt:lpstr>
      <vt:lpstr>MAKE SENTENCES IN PAST SIMPLE</vt:lpstr>
      <vt:lpstr>WHICH COLUMN?</vt:lpstr>
      <vt:lpstr>HOW MANY?</vt:lpstr>
      <vt:lpstr>HOW MUCH or HOW MANY?</vt:lpstr>
      <vt:lpstr>A BIT OF or A FEW?</vt:lpstr>
      <vt:lpstr>METODICKÝ NÁVOD</vt:lpstr>
      <vt:lpstr>ODKAZY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11</cp:revision>
  <dcterms:created xsi:type="dcterms:W3CDTF">2013-05-27T18:16:08Z</dcterms:created>
  <dcterms:modified xsi:type="dcterms:W3CDTF">2013-05-29T05:25:07Z</dcterms:modified>
</cp:coreProperties>
</file>