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660066"/>
    <a:srgbClr val="000099"/>
    <a:srgbClr val="006600"/>
    <a:srgbClr val="008000"/>
    <a:srgbClr val="CC00CC"/>
    <a:srgbClr val="CC3399"/>
    <a:srgbClr val="0066FF"/>
  </p:clrMru>
</p:presentationPr>
</file>

<file path=ppt/tableStyles.xml><?xml version="1.0" encoding="utf-8"?>
<a:tblStyleLst xmlns:a="http://schemas.openxmlformats.org/drawingml/2006/main" def="{5C22544A-7EE6-4342-B048-85BDC9FD1C3A}"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9157EF0-9B80-4B08-81CC-B03DD3A51C8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E12936C-B72C-4F5A-9917-14535667ED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261F6-842E-43DB-A5A6-E8861EB4288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F05F3-D66E-469E-80EE-9D0712E252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D10CA1-5A33-4D5A-8D85-5D1B724D5A3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CADDB4-BB2F-456A-85FA-7F94588D43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EB2A20-4117-438E-A1D1-AD9C98BFFEF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B1991F-D106-469E-8C92-B4CD9A2C48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D12448-A497-4E98-9B53-50F7630CFD87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6FEDE7-54E8-4753-8130-0D9BC6B421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94554F1-8885-4A84-B771-3B888F91E392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61898D2-2272-4D4A-A337-48EEA8431C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9C38D-C4CF-4C3D-8951-A76292F8218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AF6C8-E891-48BF-B9CC-DAD1261A83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0BFF3D-E41A-4FC7-BE1C-3478A206649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1C8B237-6AB2-4724-9CD3-F2E6D09EDB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2B98748-7DC8-4142-9A2E-AF1B5799348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5A30676-F7CC-4133-A93B-CBD21F8484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436CE-15D4-43C7-91C1-0B8BD805486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63EFF-6490-4493-A310-F1154FCCAA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A1D00-2C13-42C1-BAD8-27F98004AEB0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37E8D-B1F6-4B0B-8393-D5BACD24E7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DA10010-3A62-4CB8-A3F7-A67CFC0C8A09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D8146A1-540E-4FFB-858A-FF8AD2CA6A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8/Ar%C3%A4ometer.jpg/220px-Ar%C3%A4ometer.jpg" TargetMode="External"/><Relationship Id="rId3" Type="http://schemas.openxmlformats.org/officeDocument/2006/relationships/hyperlink" Target="http://www.matrix-2001.cz/files/image/svet-ocima-miroslava-zelenky/image001%281%29.jpg" TargetMode="External"/><Relationship Id="rId7" Type="http://schemas.openxmlformats.org/officeDocument/2006/relationships/hyperlink" Target="http://www.chescientific.com/edu/company/JAYTEC/703d8451-a0da-4ccb-a80e-37882179851dMeasuringCylinderGradeB25ml_000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idaktik.sk/novy/images/stories/vaha.jpg" TargetMode="External"/><Relationship Id="rId5" Type="http://schemas.openxmlformats.org/officeDocument/2006/relationships/hyperlink" Target="http://www.kulisy.cz/ceniky/koulec.jpg" TargetMode="External"/><Relationship Id="rId10" Type="http://schemas.openxmlformats.org/officeDocument/2006/relationships/hyperlink" Target="http://www.zlatnictvi.net/files/snubak_4_1_v63.jpg" TargetMode="External"/><Relationship Id="rId4" Type="http://schemas.openxmlformats.org/officeDocument/2006/relationships/hyperlink" Target="http://www.hemel.cz/files/Vodicka.jpg" TargetMode="External"/><Relationship Id="rId9" Type="http://schemas.openxmlformats.org/officeDocument/2006/relationships/hyperlink" Target="http://www.outfit4events.cz/images/cinovy-centurion_mc8833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468313" y="4365625"/>
            <a:ext cx="7488237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6. ročníku. Slouží k naučení nového učiva. Žák naváže na znalosti, které získal o hustotě</a:t>
            </a:r>
            <a:r>
              <a:rPr lang="cs-CZ" sz="1600" b="1">
                <a:solidFill>
                  <a:srgbClr val="00B0F0"/>
                </a:solidFill>
              </a:rPr>
              <a:t>                          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 v prvouce a přírodovědě. Žák  si nejprve formou otázek a odpovědí zopakuje již naučené znalosti o hustotě jako odvozené fyzikální veličině. Žák se naučí řešit jednoduché úlohy na výpočet hustoty ze vzorce.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403350" y="3789363"/>
            <a:ext cx="6215063" cy="395287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Hustota-výpočet hustoty 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1979613" y="1412875"/>
            <a:ext cx="63912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12/2012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VY_32_INOVACE_FY.6.A.02_hustota_-_vypocet_hustoty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14313"/>
            <a:ext cx="18113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333375"/>
            <a:ext cx="4187825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Jak značíme odvozenou fyzikální veličinu „hustota“?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Vyberte správný symbol a řekni název symbolu: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14375" y="3286125"/>
            <a:ext cx="1643063" cy="1357313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200" b="1" dirty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endParaRPr lang="cs-CZ" sz="3200" b="1" dirty="0">
              <a:solidFill>
                <a:srgbClr val="660066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[</a:t>
            </a:r>
            <a:r>
              <a:rPr lang="cs-CZ" sz="3200" b="1" dirty="0">
                <a:solidFill>
                  <a:srgbClr val="660066"/>
                </a:solidFill>
                <a:latin typeface="Arial"/>
                <a:cs typeface="Arial"/>
              </a:rPr>
              <a:t>fí</a:t>
            </a: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286500" y="4143375"/>
            <a:ext cx="1643063" cy="1357313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200" b="1" dirty="0">
                <a:solidFill>
                  <a:srgbClr val="660066"/>
                </a:solidFill>
                <a:latin typeface="Arial"/>
                <a:cs typeface="Arial"/>
              </a:rPr>
              <a:t>λ</a:t>
            </a:r>
            <a:endParaRPr lang="cs-CZ" sz="3200" b="1" dirty="0">
              <a:solidFill>
                <a:srgbClr val="660066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[</a:t>
            </a:r>
            <a:r>
              <a:rPr lang="cs-CZ" sz="1400" b="1" dirty="0">
                <a:solidFill>
                  <a:srgbClr val="660066"/>
                </a:solidFill>
                <a:latin typeface="Arial"/>
                <a:cs typeface="Arial"/>
              </a:rPr>
              <a:t>lambda</a:t>
            </a: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28938" y="4786313"/>
            <a:ext cx="1643062" cy="13573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200" b="1" dirty="0">
                <a:solidFill>
                  <a:srgbClr val="660066"/>
                </a:solidFill>
                <a:latin typeface="Arial"/>
                <a:cs typeface="Arial"/>
              </a:rPr>
              <a:t>Ω</a:t>
            </a:r>
            <a:endParaRPr lang="cs-CZ" sz="3200" b="1" dirty="0">
              <a:solidFill>
                <a:srgbClr val="660066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[</a:t>
            </a:r>
            <a:r>
              <a:rPr lang="cs-CZ" sz="1400" b="1" dirty="0">
                <a:solidFill>
                  <a:srgbClr val="660066"/>
                </a:solidFill>
                <a:latin typeface="Arial"/>
                <a:cs typeface="Arial"/>
              </a:rPr>
              <a:t>omega</a:t>
            </a: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714750" y="2571750"/>
            <a:ext cx="1643063" cy="1357313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200" b="1" dirty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endParaRPr lang="cs-CZ" sz="3200" b="1" dirty="0">
              <a:solidFill>
                <a:srgbClr val="660066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[r</a:t>
            </a:r>
            <a:r>
              <a:rPr lang="cs-CZ" sz="3200" b="1" dirty="0">
                <a:solidFill>
                  <a:srgbClr val="660066"/>
                </a:solidFill>
                <a:latin typeface="Arial"/>
                <a:cs typeface="Arial"/>
              </a:rPr>
              <a:t>ó</a:t>
            </a:r>
            <a:r>
              <a:rPr lang="en-US" sz="3200" b="1" dirty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8573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FF"/>
                </a:solidFill>
                <a:effectLst/>
              </a:rPr>
              <a:t>Jaké jednotky hustoty používáme?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správné jednotky: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71563" y="2428875"/>
            <a:ext cx="2286000" cy="1285875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ml/cm³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000750" y="5357813"/>
            <a:ext cx="2286000" cy="1285875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l/kg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57688" y="3500438"/>
            <a:ext cx="2286000" cy="1285875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g/cm³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71625" y="4357688"/>
            <a:ext cx="2286000" cy="1285875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kg/l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57875" y="1714500"/>
            <a:ext cx="2286000" cy="1285875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kg/m³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57808" cy="201135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Jakou hustotu má voda?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Vyberte správné údaje: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50" y="2000250"/>
            <a:ext cx="2643188" cy="2000250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00330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1 000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kg/m³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86125" y="2071688"/>
            <a:ext cx="2643188" cy="2000250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00330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10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g/cm³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000750" y="3929063"/>
            <a:ext cx="2643188" cy="2000250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00330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1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g/cm³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929313" y="785813"/>
            <a:ext cx="2643187" cy="2000250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00330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2</a:t>
            </a:r>
            <a:r>
              <a:rPr lang="cs-CZ" sz="3600" b="1" dirty="0">
                <a:solidFill>
                  <a:srgbClr val="003300"/>
                </a:solidFill>
              </a:rPr>
              <a:t> 000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kg/m³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pic>
        <p:nvPicPr>
          <p:cNvPr id="9" name="Obrázek 8" descr="Vodic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38" y="4214813"/>
            <a:ext cx="2357437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  <a:effectLst/>
              </a:rPr>
              <a:t>Jak vypočítáme hustotu?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Vyberte správný vzorec a popište ho slovy: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813" y="3929063"/>
            <a:ext cx="2357437" cy="142875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600" b="1" dirty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>
                <a:solidFill>
                  <a:srgbClr val="800000"/>
                </a:solidFill>
                <a:latin typeface="Arial"/>
                <a:cs typeface="Arial"/>
              </a:rPr>
              <a:t>-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43250" y="2286000"/>
            <a:ext cx="2357438" cy="142875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600" b="1" dirty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>
                <a:solidFill>
                  <a:srgbClr val="800000"/>
                </a:solidFill>
                <a:latin typeface="Arial"/>
                <a:cs typeface="Arial"/>
              </a:rPr>
              <a:t>∙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29313" y="3000375"/>
            <a:ext cx="2357437" cy="142875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600" b="1" dirty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>
                <a:solidFill>
                  <a:srgbClr val="800000"/>
                </a:solidFill>
                <a:latin typeface="Arial"/>
                <a:cs typeface="Arial"/>
              </a:rPr>
              <a:t>+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43375" y="5143500"/>
            <a:ext cx="2357438" cy="142875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3600" b="1" dirty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>
                <a:solidFill>
                  <a:srgbClr val="800000"/>
                </a:solidFill>
                <a:latin typeface="Arial"/>
                <a:cs typeface="Arial"/>
              </a:rPr>
              <a:t>:</a:t>
            </a:r>
            <a:r>
              <a:rPr lang="cs-CZ" sz="3600" b="1" dirty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208279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CC3399"/>
                </a:solidFill>
                <a:effectLst/>
              </a:rPr>
              <a:t>Jak vyjádříme </a:t>
            </a:r>
            <a:r>
              <a:rPr lang="cs-CZ" sz="3200" u="sng" dirty="0" smtClean="0">
                <a:solidFill>
                  <a:srgbClr val="CC3399"/>
                </a:solidFill>
                <a:effectLst/>
              </a:rPr>
              <a:t>HMOTNOST</a:t>
            </a:r>
            <a:r>
              <a:rPr lang="cs-CZ" sz="3200" dirty="0" smtClean="0">
                <a:solidFill>
                  <a:srgbClr val="CC3399"/>
                </a:solidFill>
                <a:effectLst/>
              </a:rPr>
              <a:t> ze vzorce pro výpočet hustoty?</a:t>
            </a:r>
            <a:br>
              <a:rPr lang="cs-CZ" sz="3200" dirty="0" smtClean="0">
                <a:solidFill>
                  <a:srgbClr val="CC3399"/>
                </a:solidFill>
                <a:effectLst/>
              </a:rPr>
            </a:br>
            <a:r>
              <a:rPr lang="cs-CZ" sz="3200" dirty="0" smtClean="0">
                <a:solidFill>
                  <a:srgbClr val="CC3399"/>
                </a:solidFill>
                <a:effectLst/>
              </a:rPr>
              <a:t>Vyberte správný vzorec a popište ho slovy:</a:t>
            </a:r>
            <a:endParaRPr lang="cs-CZ" sz="3200" dirty="0">
              <a:solidFill>
                <a:srgbClr val="CC33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00125" y="2500313"/>
            <a:ext cx="2714625" cy="128587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m</a:t>
            </a:r>
            <a:r>
              <a:rPr lang="cs-CZ" sz="3600" b="1" dirty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>
                <a:solidFill>
                  <a:srgbClr val="660066"/>
                </a:solidFill>
                <a:latin typeface="Arial"/>
                <a:cs typeface="Arial"/>
              </a:rPr>
              <a:t>ρ:</a:t>
            </a:r>
            <a:r>
              <a:rPr lang="cs-CZ" sz="3600" b="1" dirty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857875" y="4786313"/>
            <a:ext cx="2714625" cy="128587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m</a:t>
            </a:r>
            <a:r>
              <a:rPr lang="cs-CZ" sz="3600" b="1" dirty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>
                <a:solidFill>
                  <a:srgbClr val="660066"/>
                </a:solidFill>
                <a:latin typeface="Arial"/>
                <a:cs typeface="Arial"/>
              </a:rPr>
              <a:t>ρ-</a:t>
            </a:r>
            <a:r>
              <a:rPr lang="cs-CZ" sz="3600" b="1" dirty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3125" y="4643438"/>
            <a:ext cx="2714625" cy="128587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m</a:t>
            </a:r>
            <a:r>
              <a:rPr lang="cs-CZ" sz="3600" b="1" dirty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>
                <a:solidFill>
                  <a:srgbClr val="660066"/>
                </a:solidFill>
                <a:latin typeface="Arial"/>
                <a:cs typeface="Arial"/>
              </a:rPr>
              <a:t>ρ+</a:t>
            </a:r>
            <a:r>
              <a:rPr lang="cs-CZ" sz="3600" b="1" dirty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00563" y="2928938"/>
            <a:ext cx="2714625" cy="128587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m</a:t>
            </a:r>
            <a:r>
              <a:rPr lang="cs-CZ" sz="3600" b="1" dirty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>
                <a:solidFill>
                  <a:srgbClr val="660066"/>
                </a:solidFill>
                <a:latin typeface="Arial"/>
                <a:cs typeface="Arial"/>
              </a:rPr>
              <a:t>ρ∙</a:t>
            </a:r>
            <a:r>
              <a:rPr lang="cs-CZ" sz="3600" b="1" dirty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CC"/>
                </a:solidFill>
                <a:effectLst/>
              </a:rPr>
              <a:t>Jak vyjádříme </a:t>
            </a:r>
            <a:r>
              <a:rPr lang="cs-CZ" sz="3200" u="sng" dirty="0" smtClean="0">
                <a:solidFill>
                  <a:srgbClr val="0000CC"/>
                </a:solidFill>
                <a:effectLst/>
              </a:rPr>
              <a:t>OBJEM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> ze vzorce pro výpočet hustoty?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Vyberte správný vzorec a popište ho slovy: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857250" y="2928938"/>
            <a:ext cx="2714625" cy="142875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V</a:t>
            </a:r>
            <a:r>
              <a:rPr lang="cs-CZ" sz="3600" b="1" dirty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>
                <a:solidFill>
                  <a:srgbClr val="000066"/>
                </a:solidFill>
                <a:latin typeface="Arial"/>
                <a:cs typeface="Arial"/>
              </a:rPr>
              <a:t>+</a:t>
            </a:r>
            <a:r>
              <a:rPr lang="el-GR" sz="3600" b="1" dirty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5072063" y="4286250"/>
            <a:ext cx="2714625" cy="142875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V</a:t>
            </a:r>
            <a:r>
              <a:rPr lang="cs-CZ" sz="3600" b="1" dirty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>
                <a:solidFill>
                  <a:srgbClr val="000066"/>
                </a:solidFill>
                <a:latin typeface="Arial"/>
                <a:cs typeface="Arial"/>
              </a:rPr>
              <a:t>-</a:t>
            </a:r>
            <a:r>
              <a:rPr lang="el-GR" sz="3600" b="1" dirty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1643063" y="4714875"/>
            <a:ext cx="2714625" cy="142875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V</a:t>
            </a:r>
            <a:r>
              <a:rPr lang="cs-CZ" sz="3600" b="1" dirty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>
                <a:solidFill>
                  <a:srgbClr val="000066"/>
                </a:solidFill>
                <a:latin typeface="Arial"/>
                <a:cs typeface="Arial"/>
              </a:rPr>
              <a:t>∙</a:t>
            </a:r>
            <a:r>
              <a:rPr lang="el-GR" sz="3600" b="1" dirty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286250" y="2214563"/>
            <a:ext cx="2714625" cy="142875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V</a:t>
            </a:r>
            <a:r>
              <a:rPr lang="cs-CZ" sz="3600" b="1" dirty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>
                <a:solidFill>
                  <a:srgbClr val="000066"/>
                </a:solidFill>
                <a:latin typeface="Arial"/>
                <a:cs typeface="Arial"/>
              </a:rPr>
              <a:t>:</a:t>
            </a:r>
            <a:r>
              <a:rPr lang="el-GR" sz="3600" b="1" dirty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786188"/>
            <a:ext cx="8229600" cy="2220912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b="1" u="sng" dirty="0" smtClean="0">
                <a:solidFill>
                  <a:srgbClr val="000066"/>
                </a:solidFill>
              </a:rPr>
              <a:t>Správná odpověď: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0066"/>
                </a:solidFill>
              </a:rPr>
              <a:t>Na základě znalosti hustot a následného zvážení. 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000066"/>
                </a:solidFill>
              </a:rPr>
              <a:t>Krychle s nejmenší hmotností je dřevěná, krychle s největší hmotností je z olova.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  <a:effectLst/>
              </a:rPr>
              <a:t>Máte tři krychle stejného objemu, jejichž povrch je natřen tak, abyste nepoznali, z jaké jsou látky. Víte jen, že jedna je ze dřeva, druhá z oceli, třetí z olova. Jak poznáte, z jakého materiálu která krychle je?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2143125"/>
            <a:ext cx="4329112" cy="3643313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2800" b="1" u="sng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Těleso z látky o nejmenší hustotě má největší objem (polystyrénový válec).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Nejmenší objem má válec kovu.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33CC"/>
                </a:solidFill>
                <a:effectLst/>
              </a:rPr>
              <a:t>Tři válečky mají stejnou hmotnost. První je z polystyrenu, druhý ze dřeva a třetí z kovu.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Co platí o jejich objemech?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image001(1)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25" y="2786063"/>
            <a:ext cx="3309938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2643188"/>
            <a:ext cx="8229600" cy="1785937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2800" b="1" u="sng" smtClean="0">
                <a:solidFill>
                  <a:srgbClr val="00CC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</a:rPr>
              <a:t>Podle objemu-kovová koule je menší (má menší objem), protože má větší hustotu.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Dvě koule mají stejnou hmotnost. Jedna je železná, druhá dřevěná. Podle čeho poznáte, která koule je dřevěná a která železná?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koulec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0" y="4195763"/>
            <a:ext cx="3071813" cy="229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01122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800080"/>
                </a:solidFill>
                <a:effectLst/>
              </a:rPr>
              <a:t>Doplňte tabulku: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313" y="1357313"/>
          <a:ext cx="8572500" cy="414337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428760"/>
                <a:gridCol w="1428760"/>
                <a:gridCol w="1428760"/>
                <a:gridCol w="1428760"/>
                <a:gridCol w="1428760"/>
                <a:gridCol w="1428760"/>
              </a:tblGrid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kg/m³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 500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850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 100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g/cm³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1,8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2,6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látka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Vývojový diagram: alternativní postup 5"/>
          <p:cNvSpPr/>
          <p:nvPr/>
        </p:nvSpPr>
        <p:spPr>
          <a:xfrm>
            <a:off x="1643063" y="4143375"/>
            <a:ext cx="1428750" cy="1357313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</a:rPr>
              <a:t>diamant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643063" y="2786063"/>
            <a:ext cx="1428750" cy="1357312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3,5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3071813" y="1357313"/>
            <a:ext cx="1428750" cy="1357312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1 800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4500563" y="1357313"/>
            <a:ext cx="1428750" cy="1357312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2 600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5929313" y="2714625"/>
            <a:ext cx="1428750" cy="1357313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0,85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7358063" y="2714625"/>
            <a:ext cx="1428750" cy="1357313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2,1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3071813" y="4143375"/>
            <a:ext cx="1428750" cy="1357313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křída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4500563" y="4143375"/>
            <a:ext cx="1428750" cy="1357313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žula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5929313" y="4143375"/>
            <a:ext cx="1428750" cy="1357313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nafta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7358063" y="4143375"/>
            <a:ext cx="1428750" cy="1357313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beton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66211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FF"/>
                </a:solidFill>
              </a:rPr>
              <a:t>Hustotu pevných látek určujeme na základě měření jejich hmotnosti </a:t>
            </a:r>
            <a:r>
              <a:rPr lang="cs-CZ" sz="3200" b="1" smtClean="0">
                <a:solidFill>
                  <a:srgbClr val="0066FF"/>
                </a:solidFill>
                <a:latin typeface="Arial" charset="0"/>
              </a:rPr>
              <a:t>                   </a:t>
            </a:r>
            <a:r>
              <a:rPr lang="cs-CZ" sz="3200" b="1" smtClean="0">
                <a:solidFill>
                  <a:srgbClr val="0066FF"/>
                </a:solidFill>
              </a:rPr>
              <a:t>a objemu.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99"/>
                </a:solidFill>
                <a:effectLst/>
              </a:rPr>
              <a:t>Určování hustoty pevných látek: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703d8451-a0da-4ccb-a80e-37882179851dMeasuringCylinderGradeB25ml_00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75" y="3286125"/>
            <a:ext cx="1709738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vah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38" y="3286125"/>
            <a:ext cx="33337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35768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CC"/>
                </a:solidFill>
              </a:rPr>
              <a:t>Hustotu kapalných látek určujeme buď stejně jako hustotu pevných látek (na základě měření jejich hmotnosti a objemu) nebo existují HUSTOMĚRY, jimiž lze hustotu kapalin přímo změřit.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CC"/>
                </a:solidFill>
              </a:rPr>
              <a:t>Hustoměrem se např. zjišťuje tučnost mléka.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CC"/>
                </a:solidFill>
              </a:rPr>
              <a:t>Pomocí hustoměru zjišťují technici </a:t>
            </a:r>
            <a:r>
              <a:rPr lang="cs-CZ" sz="2800" b="1" smtClean="0">
                <a:solidFill>
                  <a:srgbClr val="CC00CC"/>
                </a:solidFill>
                <a:latin typeface="Arial" charset="0"/>
              </a:rPr>
              <a:t>                         </a:t>
            </a:r>
            <a:r>
              <a:rPr lang="cs-CZ" sz="2800" b="1" smtClean="0">
                <a:solidFill>
                  <a:srgbClr val="CC00CC"/>
                </a:solidFill>
              </a:rPr>
              <a:t>v autoservisech stav nabití autobaterie.</a:t>
            </a:r>
          </a:p>
          <a:p>
            <a:pPr>
              <a:buFont typeface="Wingdings" pitchFamily="2" charset="2"/>
              <a:buChar char="q"/>
            </a:pPr>
            <a:endParaRPr lang="cs-CZ" sz="2800" b="1" smtClean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1513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CC3399"/>
                </a:solidFill>
                <a:effectLst/>
              </a:rPr>
              <a:t>Určování kapalných látek:</a:t>
            </a:r>
            <a:endParaRPr lang="cs-CZ" sz="3200" dirty="0">
              <a:solidFill>
                <a:srgbClr val="CC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20px-Aräomete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88" y="500063"/>
            <a:ext cx="1600200" cy="607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625" y="3143250"/>
            <a:ext cx="37147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000099"/>
                </a:solidFill>
                <a:latin typeface="Lucida Sans Unicode" pitchFamily="34" charset="0"/>
              </a:rPr>
              <a:t>hustoměr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75"/>
            <a:ext cx="8229600" cy="357822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006600"/>
                </a:solidFill>
              </a:rPr>
              <a:t>V</a:t>
            </a:r>
            <a:r>
              <a:rPr lang="cs-CZ" sz="3200" b="1" smtClean="0">
                <a:solidFill>
                  <a:srgbClr val="006600"/>
                </a:solidFill>
                <a:latin typeface="Arial Black" pitchFamily="34" charset="0"/>
              </a:rPr>
              <a:t>= 50 </a:t>
            </a:r>
            <a:r>
              <a:rPr lang="cs-CZ" sz="3200" b="1" smtClean="0">
                <a:solidFill>
                  <a:srgbClr val="006600"/>
                </a:solidFill>
              </a:rPr>
              <a:t>cm³		</a:t>
            </a:r>
            <a:r>
              <a:rPr lang="el-GR" sz="3200" b="1" smtClean="0">
                <a:solidFill>
                  <a:srgbClr val="006600"/>
                </a:solidFill>
                <a:latin typeface="Arial" charset="0"/>
                <a:cs typeface="Arial" charset="0"/>
              </a:rPr>
              <a:t>ρ</a:t>
            </a:r>
            <a:r>
              <a:rPr lang="el-GR" sz="3200" b="1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3200" b="1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m</a:t>
            </a:r>
            <a:r>
              <a:rPr lang="cs-CZ" sz="3200" b="1" smtClean="0">
                <a:solidFill>
                  <a:srgbClr val="006600"/>
                </a:solidFill>
                <a:latin typeface="Arial" charset="0"/>
                <a:cs typeface="Arial" charset="0"/>
              </a:rPr>
              <a:t>:V</a:t>
            </a:r>
            <a:endParaRPr lang="cs-CZ" sz="3200" b="1" smtClean="0">
              <a:solidFill>
                <a:srgbClr val="0066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3200" b="1" u="sng" smtClean="0">
                <a:solidFill>
                  <a:srgbClr val="006600"/>
                </a:solidFill>
                <a:latin typeface="Arial Black" pitchFamily="34" charset="0"/>
              </a:rPr>
              <a:t>m=75 g   </a:t>
            </a:r>
            <a:r>
              <a:rPr lang="cs-CZ" sz="3200" b="1" smtClean="0">
                <a:solidFill>
                  <a:srgbClr val="006600"/>
                </a:solidFill>
                <a:latin typeface="Arial Black" pitchFamily="34" charset="0"/>
              </a:rPr>
              <a:t>           </a:t>
            </a:r>
            <a:r>
              <a:rPr lang="el-GR" sz="3200" b="1" smtClean="0">
                <a:solidFill>
                  <a:srgbClr val="006600"/>
                </a:solidFill>
                <a:latin typeface="Arial" charset="0"/>
                <a:cs typeface="Arial" charset="0"/>
              </a:rPr>
              <a:t>ρ</a:t>
            </a:r>
            <a:r>
              <a:rPr lang="el-GR" sz="3200" b="1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3200" b="1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75</a:t>
            </a:r>
            <a:r>
              <a:rPr lang="cs-CZ" sz="3200" b="1" smtClean="0">
                <a:solidFill>
                  <a:srgbClr val="006600"/>
                </a:solidFill>
                <a:latin typeface="Arial" charset="0"/>
                <a:cs typeface="Arial" charset="0"/>
              </a:rPr>
              <a:t>:50</a:t>
            </a:r>
            <a:endParaRPr lang="cs-CZ" sz="3200" b="1" smtClean="0">
              <a:solidFill>
                <a:srgbClr val="006600"/>
              </a:solidFill>
              <a:latin typeface="Arial Black" pitchFamily="34" charset="0"/>
            </a:endParaRP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ρ=? </a:t>
            </a:r>
            <a:r>
              <a:rPr lang="en-US" sz="3200" b="1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[</a:t>
            </a:r>
            <a:r>
              <a:rPr lang="cs-CZ" sz="3200" b="1" smtClean="0">
                <a:solidFill>
                  <a:srgbClr val="006600"/>
                </a:solidFill>
              </a:rPr>
              <a:t>g/cm³</a:t>
            </a:r>
            <a:r>
              <a:rPr lang="en-US" sz="3200" b="1" smtClean="0">
                <a:solidFill>
                  <a:srgbClr val="006600"/>
                </a:solidFill>
              </a:rPr>
              <a:t>]</a:t>
            </a:r>
            <a:r>
              <a:rPr lang="cs-CZ" sz="3200" b="1" smtClean="0">
                <a:solidFill>
                  <a:srgbClr val="006600"/>
                </a:solidFill>
              </a:rPr>
              <a:t>         </a:t>
            </a:r>
            <a:r>
              <a:rPr lang="el-GR" sz="3200" b="1" u="sng" smtClean="0">
                <a:solidFill>
                  <a:srgbClr val="006600"/>
                </a:solidFill>
                <a:latin typeface="Arial" charset="0"/>
                <a:cs typeface="Arial" charset="0"/>
              </a:rPr>
              <a:t>ρ</a:t>
            </a:r>
            <a:r>
              <a:rPr lang="el-GR" sz="3200" b="1" u="sng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3200" b="1" u="sng" smtClean="0">
                <a:solidFill>
                  <a:srgbClr val="006600"/>
                </a:solidFill>
                <a:latin typeface="Arial Black" pitchFamily="34" charset="0"/>
                <a:cs typeface="Arial" charset="0"/>
              </a:rPr>
              <a:t>1,5 </a:t>
            </a:r>
            <a:r>
              <a:rPr lang="cs-CZ" sz="3200" b="1" u="sng" smtClean="0">
                <a:solidFill>
                  <a:srgbClr val="006600"/>
                </a:solidFill>
              </a:rPr>
              <a:t>g/cm³</a:t>
            </a:r>
          </a:p>
          <a:p>
            <a:pPr>
              <a:buFont typeface="Wingdings 3" pitchFamily="18" charset="2"/>
              <a:buNone/>
            </a:pPr>
            <a:endParaRPr lang="cs-CZ" sz="3200" b="1" smtClean="0">
              <a:solidFill>
                <a:srgbClr val="0066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006600"/>
                </a:solidFill>
              </a:rPr>
              <a:t>Hustota plastelíny je 1,5 g/cm³.</a:t>
            </a:r>
          </a:p>
          <a:p>
            <a:pPr>
              <a:buFont typeface="Wingdings 3" pitchFamily="18" charset="2"/>
              <a:buNone/>
            </a:pPr>
            <a:endParaRPr lang="cs-CZ" sz="3200" b="1" u="sng" smtClean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Příklad: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100" dirty="0" smtClean="0">
                <a:solidFill>
                  <a:srgbClr val="008000"/>
                </a:solidFill>
                <a:effectLst/>
              </a:rPr>
              <a:t>Určete hustotu plastelíny, jestliže kousek plastelíny o objemu 50 </a:t>
            </a:r>
            <a:r>
              <a:rPr lang="cs-CZ" sz="3100" dirty="0" smtClean="0">
                <a:solidFill>
                  <a:srgbClr val="008000"/>
                </a:solidFill>
              </a:rPr>
              <a:t>cm³ má hmotnost 75 g.</a:t>
            </a:r>
            <a:endParaRPr lang="cs-CZ" sz="31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88"/>
            <a:ext cx="8229600" cy="4286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2600" b="1" smtClean="0">
                <a:solidFill>
                  <a:srgbClr val="0033CC"/>
                </a:solidFill>
              </a:rPr>
              <a:t>Řešení: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2600" b="1" smtClean="0">
                <a:solidFill>
                  <a:srgbClr val="0033CC"/>
                </a:solidFill>
              </a:rPr>
              <a:t>Vypočítáme hustotu a podle Tabulek určíme</a:t>
            </a:r>
            <a:r>
              <a:rPr lang="cs-CZ" sz="2600" b="1" smtClean="0">
                <a:solidFill>
                  <a:srgbClr val="0033CC"/>
                </a:solidFill>
                <a:latin typeface="Arial" charset="0"/>
              </a:rPr>
              <a:t>,</a:t>
            </a:r>
            <a:r>
              <a:rPr lang="cs-CZ" sz="2600" b="1" smtClean="0">
                <a:solidFill>
                  <a:srgbClr val="0033CC"/>
                </a:solidFill>
              </a:rPr>
              <a:t> </a:t>
            </a:r>
            <a:r>
              <a:rPr lang="cs-CZ" sz="2600" b="1" smtClean="0">
                <a:solidFill>
                  <a:srgbClr val="0033CC"/>
                </a:solidFill>
                <a:latin typeface="Arial" charset="0"/>
              </a:rPr>
              <a:t>                    </a:t>
            </a:r>
            <a:r>
              <a:rPr lang="cs-CZ" sz="2600" b="1" smtClean="0">
                <a:solidFill>
                  <a:srgbClr val="0033CC"/>
                </a:solidFill>
              </a:rPr>
              <a:t>z jakého kovu je figurka.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2600" b="1" smtClean="0">
                <a:solidFill>
                  <a:srgbClr val="0033CC"/>
                </a:solidFill>
              </a:rPr>
              <a:t>m</a:t>
            </a:r>
            <a:r>
              <a:rPr lang="cs-CZ" sz="2600" b="1" smtClean="0">
                <a:solidFill>
                  <a:srgbClr val="0033CC"/>
                </a:solidFill>
                <a:latin typeface="Arial Black" pitchFamily="34" charset="0"/>
              </a:rPr>
              <a:t>= 46 g		</a:t>
            </a:r>
            <a:r>
              <a:rPr lang="el-GR" sz="2600" b="1" smtClean="0">
                <a:solidFill>
                  <a:srgbClr val="0033CC"/>
                </a:solidFill>
                <a:latin typeface="Arial" charset="0"/>
                <a:cs typeface="Arial" charset="0"/>
              </a:rPr>
              <a:t>ρ</a:t>
            </a:r>
            <a:r>
              <a:rPr lang="el-GR" sz="2600" b="1" smtClean="0">
                <a:solidFill>
                  <a:srgbClr val="0033CC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600" b="1" smtClean="0">
                <a:solidFill>
                  <a:srgbClr val="0033CC"/>
                </a:solidFill>
                <a:latin typeface="Arial Black" pitchFamily="34" charset="0"/>
                <a:cs typeface="Arial" charset="0"/>
              </a:rPr>
              <a:t>m/V</a:t>
            </a:r>
            <a:endParaRPr lang="cs-CZ" sz="2600" b="1" smtClean="0">
              <a:solidFill>
                <a:srgbClr val="0033CC"/>
              </a:solidFill>
              <a:latin typeface="Arial Black" pitchFamily="34" charset="0"/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2600" b="1" smtClean="0">
                <a:solidFill>
                  <a:srgbClr val="0033CC"/>
                </a:solidFill>
                <a:latin typeface="Arial Black" pitchFamily="34" charset="0"/>
              </a:rPr>
              <a:t>V=</a:t>
            </a:r>
            <a:r>
              <a:rPr lang="cs-CZ" sz="2600" smtClean="0">
                <a:solidFill>
                  <a:srgbClr val="000099"/>
                </a:solidFill>
              </a:rPr>
              <a:t> </a:t>
            </a:r>
            <a:r>
              <a:rPr lang="cs-CZ" sz="2600" b="1" smtClean="0">
                <a:solidFill>
                  <a:srgbClr val="000099"/>
                </a:solidFill>
              </a:rPr>
              <a:t>17 cm³ </a:t>
            </a:r>
            <a:r>
              <a:rPr lang="cs-CZ" sz="2600" smtClean="0">
                <a:solidFill>
                  <a:srgbClr val="000099"/>
                </a:solidFill>
              </a:rPr>
              <a:t>	</a:t>
            </a:r>
            <a:r>
              <a:rPr lang="el-GR" sz="2600" smtClean="0">
                <a:solidFill>
                  <a:srgbClr val="000099"/>
                </a:solidFill>
                <a:latin typeface="Arial" charset="0"/>
                <a:cs typeface="Arial" charset="0"/>
              </a:rPr>
              <a:t>ρ</a:t>
            </a:r>
            <a:r>
              <a:rPr lang="el-GR" sz="2600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600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46/17</a:t>
            </a:r>
            <a:endParaRPr lang="cs-CZ" sz="2600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el-GR" sz="2600" b="1" u="sng" smtClean="0">
                <a:solidFill>
                  <a:srgbClr val="000099"/>
                </a:solidFill>
                <a:latin typeface="Arial" charset="0"/>
                <a:cs typeface="Arial" charset="0"/>
              </a:rPr>
              <a:t>ρ</a:t>
            </a:r>
            <a:r>
              <a:rPr lang="el-GR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? </a:t>
            </a:r>
            <a:r>
              <a:rPr lang="en-US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[g</a:t>
            </a:r>
            <a:r>
              <a:rPr lang="cs-CZ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/</a:t>
            </a:r>
            <a:r>
              <a:rPr lang="cs-CZ" sz="2600" u="sng" smtClean="0">
                <a:solidFill>
                  <a:srgbClr val="000099"/>
                </a:solidFill>
              </a:rPr>
              <a:t> </a:t>
            </a:r>
            <a:r>
              <a:rPr lang="cs-CZ" sz="2600" b="1" u="sng" smtClean="0">
                <a:solidFill>
                  <a:srgbClr val="000099"/>
                </a:solidFill>
              </a:rPr>
              <a:t>cm</a:t>
            </a:r>
            <a:r>
              <a:rPr lang="cs-CZ" sz="2600" u="sng" smtClean="0">
                <a:solidFill>
                  <a:srgbClr val="000099"/>
                </a:solidFill>
              </a:rPr>
              <a:t>³</a:t>
            </a:r>
            <a:r>
              <a:rPr lang="en-US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]</a:t>
            </a:r>
            <a:r>
              <a:rPr lang="cs-CZ" sz="2600" b="1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	</a:t>
            </a:r>
            <a:r>
              <a:rPr lang="el-GR" sz="2600" b="1" u="sng" smtClean="0">
                <a:solidFill>
                  <a:srgbClr val="000099"/>
                </a:solidFill>
                <a:latin typeface="Arial" charset="0"/>
                <a:cs typeface="Arial" charset="0"/>
              </a:rPr>
              <a:t>ρ</a:t>
            </a:r>
            <a:r>
              <a:rPr lang="el-GR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2,706</a:t>
            </a:r>
            <a:r>
              <a:rPr lang="en-US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 g</a:t>
            </a:r>
            <a:r>
              <a:rPr lang="cs-CZ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/</a:t>
            </a:r>
            <a:r>
              <a:rPr lang="cs-CZ" sz="2600" b="1" u="sng" smtClean="0">
                <a:solidFill>
                  <a:srgbClr val="000099"/>
                </a:solidFill>
              </a:rPr>
              <a:t> cm³</a:t>
            </a:r>
            <a:endParaRPr lang="cs-CZ" sz="2600" b="1" u="sng" smtClean="0">
              <a:solidFill>
                <a:srgbClr val="000099"/>
              </a:solidFill>
              <a:latin typeface="Arial Black" pitchFamily="34" charset="0"/>
              <a:cs typeface="Arial" charset="0"/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 sz="2600" b="1" u="sng" smtClean="0">
              <a:solidFill>
                <a:srgbClr val="000099"/>
              </a:solidFill>
              <a:latin typeface="Arial Black" pitchFamily="34" charset="0"/>
              <a:cs typeface="Arial" charset="0"/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 sz="2600" b="1" u="sng" smtClean="0">
              <a:solidFill>
                <a:srgbClr val="000099"/>
              </a:solidFill>
              <a:latin typeface="Arial Black" pitchFamily="34" charset="0"/>
              <a:cs typeface="Arial" charset="0"/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Kovová figurka vojáka je pravděpodobně </a:t>
            </a:r>
            <a:r>
              <a:rPr lang="cs-CZ" sz="2600" b="1" u="sng" smtClean="0">
                <a:solidFill>
                  <a:srgbClr val="000099"/>
                </a:solidFill>
                <a:latin typeface="Arial" charset="0"/>
                <a:cs typeface="Arial" charset="0"/>
              </a:rPr>
              <a:t>               </a:t>
            </a:r>
            <a:r>
              <a:rPr lang="cs-CZ" sz="26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z hliníku.</a:t>
            </a:r>
            <a:endParaRPr lang="cs-CZ" sz="2600" b="1" u="sng" smtClean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99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Plná kovová figurka vojáka má objem 17 </a:t>
            </a:r>
            <a:r>
              <a:rPr lang="cs-CZ" sz="2800" dirty="0" smtClean="0">
                <a:solidFill>
                  <a:srgbClr val="000099"/>
                </a:solidFill>
              </a:rPr>
              <a:t>cm³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> a hmotnost 46 g. Z jakého je asi kovu?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cinovy-centurion_mc883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88" y="3000375"/>
            <a:ext cx="2214562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25"/>
            <a:ext cx="8229600" cy="271462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2400" b="1" smtClean="0">
                <a:solidFill>
                  <a:srgbClr val="0033CC"/>
                </a:solidFill>
              </a:rPr>
              <a:t>Řešení:</a:t>
            </a:r>
          </a:p>
          <a:p>
            <a:pPr>
              <a:buFont typeface="Wingdings 3" pitchFamily="18" charset="2"/>
              <a:buNone/>
            </a:pPr>
            <a:r>
              <a:rPr lang="cs-CZ" sz="2400" b="1" smtClean="0">
                <a:solidFill>
                  <a:srgbClr val="0033CC"/>
                </a:solidFill>
              </a:rPr>
              <a:t>m</a:t>
            </a:r>
            <a:r>
              <a:rPr lang="cs-CZ" sz="2400" b="1" smtClean="0">
                <a:solidFill>
                  <a:srgbClr val="0033CC"/>
                </a:solidFill>
                <a:latin typeface="Arial Black" pitchFamily="34" charset="0"/>
              </a:rPr>
              <a:t>= 29 g			</a:t>
            </a:r>
            <a:r>
              <a:rPr lang="el-GR" sz="2400" b="1" smtClean="0">
                <a:solidFill>
                  <a:srgbClr val="0033CC"/>
                </a:solidFill>
                <a:latin typeface="Arial" charset="0"/>
                <a:cs typeface="Arial" charset="0"/>
              </a:rPr>
              <a:t>ρ</a:t>
            </a:r>
            <a:r>
              <a:rPr lang="el-GR" sz="2400" b="1" smtClean="0">
                <a:solidFill>
                  <a:srgbClr val="0033CC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400" b="1" smtClean="0">
                <a:solidFill>
                  <a:srgbClr val="0033CC"/>
                </a:solidFill>
                <a:latin typeface="Arial Black" pitchFamily="34" charset="0"/>
                <a:cs typeface="Arial" charset="0"/>
              </a:rPr>
              <a:t>m/V</a:t>
            </a:r>
            <a:endParaRPr lang="cs-CZ" sz="2400" b="1" smtClean="0">
              <a:solidFill>
                <a:srgbClr val="0033CC"/>
              </a:solidFill>
              <a:latin typeface="Arial Black" pitchFamily="34" charset="0"/>
            </a:endParaRPr>
          </a:p>
          <a:p>
            <a:pPr>
              <a:buFont typeface="Wingdings 3" pitchFamily="18" charset="2"/>
              <a:buNone/>
            </a:pPr>
            <a:r>
              <a:rPr lang="cs-CZ" sz="2400" b="1" smtClean="0">
                <a:solidFill>
                  <a:srgbClr val="0033CC"/>
                </a:solidFill>
                <a:latin typeface="Arial Black" pitchFamily="34" charset="0"/>
              </a:rPr>
              <a:t>V= </a:t>
            </a:r>
            <a:r>
              <a:rPr lang="cs-CZ" sz="2400" b="1" smtClean="0">
                <a:solidFill>
                  <a:srgbClr val="000099"/>
                </a:solidFill>
                <a:latin typeface="Arial Black" pitchFamily="34" charset="0"/>
              </a:rPr>
              <a:t>1,5 </a:t>
            </a:r>
            <a:r>
              <a:rPr lang="cs-CZ" sz="2400" b="1" smtClean="0">
                <a:solidFill>
                  <a:srgbClr val="000099"/>
                </a:solidFill>
              </a:rPr>
              <a:t>cm³</a:t>
            </a:r>
            <a:r>
              <a:rPr lang="cs-CZ" sz="2400" smtClean="0">
                <a:solidFill>
                  <a:srgbClr val="000099"/>
                </a:solidFill>
              </a:rPr>
              <a:t> 		</a:t>
            </a:r>
            <a:r>
              <a:rPr lang="el-GR" sz="2400" smtClean="0">
                <a:solidFill>
                  <a:srgbClr val="000099"/>
                </a:solidFill>
                <a:latin typeface="Arial" charset="0"/>
                <a:cs typeface="Arial" charset="0"/>
              </a:rPr>
              <a:t>ρ</a:t>
            </a:r>
            <a:r>
              <a:rPr lang="el-GR" sz="2400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400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29/1,5</a:t>
            </a:r>
            <a:endParaRPr lang="cs-CZ" sz="2400" smtClean="0">
              <a:solidFill>
                <a:srgbClr val="000099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l-GR" sz="2400" b="1" u="sng" smtClean="0">
                <a:solidFill>
                  <a:srgbClr val="000099"/>
                </a:solidFill>
                <a:latin typeface="Arial" charset="0"/>
                <a:cs typeface="Arial" charset="0"/>
              </a:rPr>
              <a:t>ρ</a:t>
            </a:r>
            <a:r>
              <a:rPr lang="el-GR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? </a:t>
            </a:r>
            <a:r>
              <a:rPr lang="en-US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[g</a:t>
            </a:r>
            <a:r>
              <a:rPr lang="cs-CZ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/</a:t>
            </a:r>
            <a:r>
              <a:rPr lang="cs-CZ" sz="2400" b="1" u="sng" smtClean="0">
                <a:solidFill>
                  <a:srgbClr val="000099"/>
                </a:solidFill>
              </a:rPr>
              <a:t> cm³</a:t>
            </a:r>
            <a:r>
              <a:rPr lang="en-US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]</a:t>
            </a:r>
            <a:r>
              <a:rPr lang="cs-CZ" sz="2400" b="1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		</a:t>
            </a:r>
            <a:r>
              <a:rPr lang="el-GR" sz="2400" b="1" u="sng" smtClean="0">
                <a:solidFill>
                  <a:srgbClr val="000099"/>
                </a:solidFill>
                <a:latin typeface="Arial" charset="0"/>
                <a:cs typeface="Arial" charset="0"/>
              </a:rPr>
              <a:t>ρ</a:t>
            </a:r>
            <a:r>
              <a:rPr lang="el-GR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=</a:t>
            </a:r>
            <a:r>
              <a:rPr lang="cs-CZ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 19,3</a:t>
            </a:r>
            <a:r>
              <a:rPr lang="en-US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 g</a:t>
            </a:r>
            <a:r>
              <a:rPr lang="cs-CZ" sz="2400" b="1" u="sng" smtClean="0">
                <a:solidFill>
                  <a:srgbClr val="000099"/>
                </a:solidFill>
                <a:latin typeface="Arial Black" pitchFamily="34" charset="0"/>
                <a:cs typeface="Arial" charset="0"/>
              </a:rPr>
              <a:t>/</a:t>
            </a:r>
            <a:r>
              <a:rPr lang="cs-CZ" sz="2400" b="1" u="sng" smtClean="0">
                <a:solidFill>
                  <a:srgbClr val="000099"/>
                </a:solidFill>
              </a:rPr>
              <a:t> cm³</a:t>
            </a:r>
            <a:endParaRPr lang="cs-CZ" sz="2400" b="1" u="sng" smtClean="0">
              <a:solidFill>
                <a:srgbClr val="000099"/>
              </a:solidFill>
              <a:latin typeface="Arial Black" pitchFamily="34" charset="0"/>
              <a:cs typeface="Arial" charset="0"/>
            </a:endParaRP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33CC"/>
                </a:solidFill>
              </a:rPr>
              <a:t>Hustota látky prstenu je 19,3</a:t>
            </a:r>
            <a:r>
              <a:rPr lang="en-US" sz="2800" b="1" smtClean="0">
                <a:solidFill>
                  <a:srgbClr val="0033CC"/>
                </a:solidFill>
                <a:latin typeface="Arial Black" pitchFamily="34" charset="0"/>
                <a:cs typeface="Arial" charset="0"/>
              </a:rPr>
              <a:t> g</a:t>
            </a:r>
            <a:r>
              <a:rPr lang="cs-CZ" sz="2800" b="1" smtClean="0">
                <a:solidFill>
                  <a:srgbClr val="0033CC"/>
                </a:solidFill>
                <a:latin typeface="Arial Black" pitchFamily="34" charset="0"/>
                <a:cs typeface="Arial" charset="0"/>
              </a:rPr>
              <a:t>/</a:t>
            </a:r>
            <a:r>
              <a:rPr lang="cs-CZ" sz="2800" b="1" smtClean="0">
                <a:solidFill>
                  <a:srgbClr val="0033CC"/>
                </a:solidFill>
              </a:rPr>
              <a:t> cm³, což je hustota zlata.</a:t>
            </a:r>
            <a:endParaRPr lang="cs-CZ" b="1" smtClean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660066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Zlatý prsten má objem 1,5</a:t>
            </a:r>
            <a:r>
              <a:rPr lang="cs-CZ" sz="2800" dirty="0" smtClean="0">
                <a:solidFill>
                  <a:srgbClr val="660066"/>
                </a:solidFill>
              </a:rPr>
              <a:t> cm³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>. Jeho hmotnost je 29 g. Je vyroben z ryzího zlata, nebo ze slitiny zlata se stříbrem?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snubak_4_1_v6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4929188"/>
            <a:ext cx="1436687" cy="169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Rauner K., Havel V., a kol., Fyzika 6 pro ZŠ a víceletá gymnázia, Nakladatelství Fraus 2005.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Bohuněk, J., Sbírka úloh z fyziky pro ZŠ 1díl, Prometheus, s.r.o., ISBN 80-85849-06-2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  <a:latin typeface="Arial" charset="0"/>
                <a:hlinkClick r:id="rId2"/>
              </a:rPr>
              <a:t>www.office.microsoft.com</a:t>
            </a:r>
            <a:endParaRPr lang="cs-CZ" sz="1200" b="1" smtClean="0">
              <a:solidFill>
                <a:srgbClr val="00CC00"/>
              </a:solidFill>
              <a:latin typeface="Arial" charset="0"/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3"/>
              </a:rPr>
              <a:t>http://www.matrix-2001.cz/files/image/svet-ocima-miroslava-zelenky/image001%281%29.jpg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4"/>
              </a:rPr>
              <a:t>http://www.hemel.cz/files/Vodicka.jpg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5"/>
              </a:rPr>
              <a:t>http://www.kulisy.cz/ceniky/koulec.jpg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6"/>
              </a:rPr>
              <a:t>http://www.didaktik.sk/novy/images/stories/vaha.jpg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7"/>
              </a:rPr>
              <a:t>http://www.chescientific.com/edu/company/JAYTEC/703d8451-a0da-4ccb-a80e-37882179851dMeasuringCylinderGradeB25ml_000.jpg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8"/>
              </a:rPr>
              <a:t>http://upload.wikimedia.org/wikipedia/commons/thumb/1/18/Ar%C3%A4ometer.jpg/220px-Ar%C3%A4ometer.jpg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9"/>
              </a:rPr>
              <a:t>http://www.outfit4events.cz/images/cinovy-centurion_mc8833.jpg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10"/>
              </a:rPr>
              <a:t>http://www.zlatnictvi.net/files/snubak_4_1_v63.jpg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:2012-12-12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marL="457200" indent="-45720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0070C0"/>
                </a:solidFill>
              </a:rPr>
              <a:t>Žák si nejprve formou otázek a odpovědí zopakuje již naučené učivo o hustotě jako odvozené fyzikální veličině.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0070C0"/>
                </a:solidFill>
              </a:rPr>
              <a:t>Určování hustoty pevných látek na základě určení hmotnosti a objemu.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0070C0"/>
                </a:solidFill>
              </a:rPr>
              <a:t>Určování hustoty kapalných látek pomocí hustoměru.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400" b="1" smtClean="0">
                <a:solidFill>
                  <a:srgbClr val="0070C0"/>
                </a:solidFill>
              </a:rPr>
              <a:t>Žák řeší úlohy na výpočet hustoty pevných látek podle vzorce.</a:t>
            </a:r>
          </a:p>
          <a:p>
            <a:pPr marL="457200" indent="-457200">
              <a:buFont typeface="Wingdings 3" pitchFamily="18" charset="2"/>
              <a:buAutoNum type="arabicPeriod"/>
            </a:pPr>
            <a:endParaRPr lang="cs-CZ" sz="2400" b="1" smtClean="0">
              <a:solidFill>
                <a:srgbClr val="0070C0"/>
              </a:solidFill>
            </a:endParaRPr>
          </a:p>
          <a:p>
            <a:pPr marL="457200" indent="-457200">
              <a:buFont typeface="Wingdings 3" pitchFamily="18" charset="2"/>
              <a:buAutoNum type="arabicPeriod"/>
            </a:pPr>
            <a:endParaRPr lang="cs-CZ" sz="2400" b="1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165</TotalTime>
  <Words>478</Words>
  <Application>Microsoft Office PowerPoint</Application>
  <PresentationFormat>On-screen Show (4:3)</PresentationFormat>
  <Paragraphs>114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19</vt:i4>
      </vt:variant>
    </vt:vector>
  </HeadingPairs>
  <TitlesOfParts>
    <vt:vector size="35" baseType="lpstr">
      <vt:lpstr>Lucida Sans Unicode</vt:lpstr>
      <vt:lpstr>Arial</vt:lpstr>
      <vt:lpstr>Wingdings 3</vt:lpstr>
      <vt:lpstr>Verdana</vt:lpstr>
      <vt:lpstr>Wingdings 2</vt:lpstr>
      <vt:lpstr>Calibri</vt:lpstr>
      <vt:lpstr>Arial Black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22</cp:revision>
  <dcterms:created xsi:type="dcterms:W3CDTF">2012-12-10T16:56:57Z</dcterms:created>
  <dcterms:modified xsi:type="dcterms:W3CDTF">2013-06-07T16:40:56Z</dcterms:modified>
</cp:coreProperties>
</file>