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9" r:id="rId3"/>
    <p:sldId id="260" r:id="rId4"/>
    <p:sldId id="261" r:id="rId5"/>
    <p:sldId id="262" r:id="rId6"/>
    <p:sldId id="263" r:id="rId7"/>
    <p:sldId id="265" r:id="rId8"/>
    <p:sldId id="264" r:id="rId9"/>
    <p:sldId id="266" r:id="rId10"/>
    <p:sldId id="267" r:id="rId11"/>
    <p:sldId id="268" r:id="rId12"/>
    <p:sldId id="269" r:id="rId13"/>
    <p:sldId id="270" r:id="rId14"/>
    <p:sldId id="271" r:id="rId15"/>
    <p:sldId id="257" r:id="rId16"/>
    <p:sldId id="258" r:id="rId1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800000"/>
    <a:srgbClr val="FFFF99"/>
    <a:srgbClr val="FF0000"/>
    <a:srgbClr val="000099"/>
    <a:srgbClr val="003300"/>
    <a:srgbClr val="99FFCC"/>
    <a:srgbClr val="008000"/>
    <a:srgbClr val="9900CC"/>
    <a:srgbClr val="FF0066"/>
    <a:srgbClr val="0000FF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546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ravoúhlý trojúhelník 9"/>
          <p:cNvSpPr/>
          <p:nvPr/>
        </p:nvSpPr>
        <p:spPr>
          <a:xfrm>
            <a:off x="-2" y="4664147"/>
            <a:ext cx="9151089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685800" y="1752601"/>
            <a:ext cx="7772400" cy="1829761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defRPr sz="4800" b="1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685800" y="3611607"/>
            <a:ext cx="7772400" cy="1199704"/>
          </a:xfrm>
        </p:spPr>
        <p:txBody>
          <a:bodyPr lIns="45720" rIns="45720"/>
          <a:lstStyle>
            <a:lvl1pPr marL="0" marR="64008" indent="0" algn="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grpSp>
        <p:nvGrpSpPr>
          <p:cNvPr id="2" name="Skupina 1"/>
          <p:cNvGrpSpPr/>
          <p:nvPr/>
        </p:nvGrpSpPr>
        <p:grpSpPr>
          <a:xfrm>
            <a:off x="-3765" y="4953000"/>
            <a:ext cx="9147765" cy="1912088"/>
            <a:chOff x="-3765" y="4832896"/>
            <a:chExt cx="9147765" cy="2032192"/>
          </a:xfrm>
        </p:grpSpPr>
        <p:sp>
          <p:nvSpPr>
            <p:cNvPr id="7" name="Volný tvar 6"/>
            <p:cNvSpPr>
              <a:spLocks/>
            </p:cNvSpPr>
            <p:nvPr/>
          </p:nvSpPr>
          <p:spPr bwMode="auto">
            <a:xfrm>
              <a:off x="1687513" y="4832896"/>
              <a:ext cx="7456487" cy="518816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4697" y="0"/>
                </a:cxn>
                <a:cxn ang="0">
                  <a:pos x="4697" y="367"/>
                </a:cxn>
                <a:cxn ang="0">
                  <a:pos x="0" y="218"/>
                </a:cxn>
                <a:cxn ang="0">
                  <a:pos x="4697" y="0"/>
                </a:cxn>
              </a:cxnLst>
              <a:rect l="0" t="0" r="0" b="0"/>
              <a:pathLst>
                <a:path w="4697" h="367">
                  <a:moveTo>
                    <a:pt x="4697" y="0"/>
                  </a:moveTo>
                  <a:lnTo>
                    <a:pt x="4697" y="367"/>
                  </a:lnTo>
                  <a:lnTo>
                    <a:pt x="0" y="218"/>
                  </a:lnTo>
                  <a:lnTo>
                    <a:pt x="4697" y="0"/>
                  </a:lnTo>
                  <a:close/>
                </a:path>
              </a:pathLst>
            </a:custGeom>
            <a:solidFill>
              <a:schemeClr val="accent1">
                <a:tint val="65000"/>
                <a:satMod val="115000"/>
                <a:alpha val="40000"/>
              </a:scheme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8" name="Volný tvar 7"/>
            <p:cNvSpPr>
              <a:spLocks/>
            </p:cNvSpPr>
            <p:nvPr/>
          </p:nvSpPr>
          <p:spPr bwMode="auto">
            <a:xfrm>
              <a:off x="35443" y="5135526"/>
              <a:ext cx="9108557" cy="838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5760" y="0"/>
                </a:cxn>
                <a:cxn ang="0">
                  <a:pos x="5760" y="528"/>
                </a:cxn>
                <a:cxn ang="0">
                  <a:pos x="48" y="0"/>
                </a:cxn>
              </a:cxnLst>
              <a:rect l="0" t="0" r="0" b="0"/>
              <a:pathLst>
                <a:path w="5760" h="528">
                  <a:moveTo>
                    <a:pt x="0" y="0"/>
                  </a:moveTo>
                  <a:lnTo>
                    <a:pt x="5760" y="0"/>
                  </a:lnTo>
                  <a:lnTo>
                    <a:pt x="5760" y="528"/>
                  </a:lnTo>
                  <a:lnTo>
                    <a:pt x="48" y="0"/>
                  </a:lnTo>
                </a:path>
              </a:pathLst>
            </a:custGeom>
            <a:solidFill>
              <a:srgbClr val="000000">
                <a:alpha val="100000"/>
              </a:srgb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11" name="Volný tvar 10"/>
            <p:cNvSpPr>
              <a:spLocks/>
            </p:cNvSpPr>
            <p:nvPr/>
          </p:nvSpPr>
          <p:spPr bwMode="auto">
            <a:xfrm>
              <a:off x="0" y="4883888"/>
              <a:ext cx="9144000" cy="1981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0" y="1248"/>
                </a:cxn>
                <a:cxn ang="0">
                  <a:pos x="5760" y="1248"/>
                </a:cxn>
                <a:cxn ang="0">
                  <a:pos x="5760" y="528"/>
                </a:cxn>
                <a:cxn ang="0">
                  <a:pos x="0" y="0"/>
                </a:cxn>
              </a:cxnLst>
              <a:rect l="0" t="0" r="0" b="0"/>
              <a:pathLst>
                <a:path w="5760" h="1248">
                  <a:moveTo>
                    <a:pt x="0" y="0"/>
                  </a:moveTo>
                  <a:lnTo>
                    <a:pt x="0" y="1248"/>
                  </a:lnTo>
                  <a:lnTo>
                    <a:pt x="5760" y="1248"/>
                  </a:lnTo>
                  <a:lnTo>
                    <a:pt x="5760" y="52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 cstate="print">
                <a:alphaModFix amt="50000"/>
              </a:blip>
              <a:tile tx="0" ty="0" sx="50000" sy="50000" flip="none" algn="t"/>
            </a:blipFill>
            <a:ln w="12700" cap="rnd" cmpd="thickThin" algn="ctr">
              <a:noFill/>
              <a:prstDash val="solid"/>
            </a:ln>
            <a:effectLst>
              <a:fillOverlay blend="mult">
                <a:gradFill flip="none" rotWithShape="1">
                  <a:gsLst>
                    <a:gs pos="0">
                      <a:schemeClr val="accent1">
                        <a:shade val="20000"/>
                        <a:satMod val="176000"/>
                        <a:alpha val="100000"/>
                      </a:schemeClr>
                    </a:gs>
                    <a:gs pos="18000">
                      <a:schemeClr val="accent1">
                        <a:shade val="48000"/>
                        <a:satMod val="153000"/>
                        <a:alpha val="100000"/>
                      </a:schemeClr>
                    </a:gs>
                    <a:gs pos="43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45000">
                      <a:schemeClr val="accent1">
                        <a:tint val="85000"/>
                        <a:satMod val="150000"/>
                        <a:alpha val="100000"/>
                      </a:schemeClr>
                    </a:gs>
                    <a:gs pos="50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79000">
                      <a:schemeClr val="accent1">
                        <a:shade val="53000"/>
                        <a:satMod val="150000"/>
                        <a:alpha val="100000"/>
                      </a:schemeClr>
                    </a:gs>
                    <a:gs pos="100000">
                      <a:schemeClr val="accent1">
                        <a:shade val="25000"/>
                        <a:satMod val="170000"/>
                        <a:alpha val="100000"/>
                      </a:schemeClr>
                    </a:gs>
                  </a:gsLst>
                  <a:lin ang="450000" scaled="1"/>
                  <a:tileRect/>
                </a:gradFill>
              </a:fillOverlay>
            </a:effectLst>
          </p:spPr>
          <p:style>
            <a:lnRef idx="3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anchor="ctr" compatLnSpc="1"/>
            <a:lstStyle>
              <a:extLst/>
            </a:lstStyle>
            <a:p>
              <a:pPr algn="ctr" eaLnBrk="1" latinLnBrk="0" hangingPunct="1"/>
              <a:endParaRPr kumimoji="0" lang="en-US"/>
            </a:p>
          </p:txBody>
        </p:sp>
        <p:cxnSp>
          <p:nvCxnSpPr>
            <p:cNvPr id="12" name="Přímá spojovací čára 11"/>
            <p:cNvCxnSpPr/>
            <p:nvPr/>
          </p:nvCxnSpPr>
          <p:spPr>
            <a:xfrm>
              <a:off x="-3765" y="4880373"/>
              <a:ext cx="9147765" cy="839943"/>
            </a:xfrm>
            <a:prstGeom prst="line">
              <a:avLst/>
            </a:prstGeom>
            <a:noFill/>
            <a:ln w="12065" cap="flat" cmpd="sng" algn="ctr">
              <a:gradFill>
                <a:gsLst>
                  <a:gs pos="45000">
                    <a:schemeClr val="accent1">
                      <a:tint val="70000"/>
                      <a:satMod val="110000"/>
                    </a:schemeClr>
                  </a:gs>
                  <a:gs pos="15000">
                    <a:schemeClr val="accent1">
                      <a:shade val="40000"/>
                      <a:satMod val="110000"/>
                    </a:schemeClr>
                  </a:gs>
                </a:gsLst>
                <a:lin ang="5400000" scaled="1"/>
              </a:gradFill>
              <a:prstDash val="solid"/>
              <a:miter lim="800000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99E27938-0A35-4756-88B6-190BF4B07A58}" type="datetimeFigureOut">
              <a:rPr lang="cs-CZ" smtClean="0"/>
              <a:pPr/>
              <a:t>6.6.2013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tint val="20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151D003A-D329-41E2-82C6-58A9C4911D2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9E27938-0A35-4756-88B6-190BF4B07A58}" type="datetimeFigureOut">
              <a:rPr lang="cs-CZ" smtClean="0"/>
              <a:pPr/>
              <a:t>6.6.2013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51D003A-D329-41E2-82C6-58A9C4911D2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76" y="1059712"/>
            <a:ext cx="7772400" cy="1828800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buNone/>
              <a:defRPr sz="4800" b="1" cap="none" baseline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922713" y="2931712"/>
            <a:ext cx="4572000" cy="1454888"/>
          </a:xfrm>
        </p:spPr>
        <p:txBody>
          <a:bodyPr lIns="91440" rIns="91440" anchor="t"/>
          <a:lstStyle>
            <a:lvl1pPr marL="0" indent="0" algn="l">
              <a:buNone/>
              <a:defRPr sz="23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9E27938-0A35-4756-88B6-190BF4B07A58}" type="datetimeFigureOut">
              <a:rPr lang="cs-CZ" smtClean="0"/>
              <a:pPr/>
              <a:t>6.6.2013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51D003A-D329-41E2-82C6-58A9C4911D2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Dvojitá šipka 6"/>
          <p:cNvSpPr/>
          <p:nvPr/>
        </p:nvSpPr>
        <p:spPr>
          <a:xfrm>
            <a:off x="3636680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8" name="Dvojitá šipka 7"/>
          <p:cNvSpPr/>
          <p:nvPr/>
        </p:nvSpPr>
        <p:spPr>
          <a:xfrm>
            <a:off x="3450264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9E27938-0A35-4756-88B6-190BF4B07A58}" type="datetimeFigureOut">
              <a:rPr lang="cs-CZ" smtClean="0"/>
              <a:pPr/>
              <a:t>6.6.2013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51D003A-D329-41E2-82C6-58A9C4911D2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410200"/>
            <a:ext cx="4040188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6" y="5410200"/>
            <a:ext cx="4041775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444294"/>
            <a:ext cx="4040188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1444294"/>
            <a:ext cx="4041775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spcBef>
                <a:spcPts val="0"/>
              </a:spcBef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9E27938-0A35-4756-88B6-190BF4B07A58}" type="datetimeFigureOut">
              <a:rPr lang="cs-CZ" smtClean="0"/>
              <a:pPr/>
              <a:t>6.6.2013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51D003A-D329-41E2-82C6-58A9C4911D2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9E27938-0A35-4756-88B6-190BF4B07A58}" type="datetimeFigureOut">
              <a:rPr lang="cs-CZ" smtClean="0"/>
              <a:pPr/>
              <a:t>6.6.2013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51D003A-D329-41E2-82C6-58A9C4911D2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9E27938-0A35-4756-88B6-190BF4B07A58}" type="datetimeFigureOut">
              <a:rPr lang="cs-CZ" smtClean="0"/>
              <a:pPr/>
              <a:t>6.6.2013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51D003A-D329-41E2-82C6-58A9C4911D2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876800"/>
            <a:ext cx="7481776" cy="457200"/>
          </a:xfrm>
        </p:spPr>
        <p:txBody>
          <a:bodyPr vert="horz" anchor="t">
            <a:noAutofit/>
            <a:sp3d prstMaterial="softEdge">
              <a:bevelT w="0" h="0"/>
            </a:sp3d>
          </a:bodyPr>
          <a:lstStyle>
            <a:lvl1pPr algn="r">
              <a:buNone/>
              <a:defRPr sz="2500" b="0">
                <a:solidFill>
                  <a:schemeClr val="accent1"/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419600" y="5355102"/>
            <a:ext cx="3974592" cy="914400"/>
          </a:xfrm>
        </p:spPr>
        <p:txBody>
          <a:bodyPr/>
          <a:lstStyle>
            <a:lvl1pPr marL="0" indent="0" algn="r">
              <a:buNone/>
              <a:defRPr sz="16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914400" y="274320"/>
            <a:ext cx="7479792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727032" y="6407944"/>
            <a:ext cx="1920240" cy="365760"/>
          </a:xfrm>
        </p:spPr>
        <p:txBody>
          <a:bodyPr/>
          <a:lstStyle>
            <a:extLst/>
          </a:lstStyle>
          <a:p>
            <a:fld id="{99E27938-0A35-4756-88B6-190BF4B07A58}" type="datetimeFigureOut">
              <a:rPr lang="cs-CZ" smtClean="0"/>
              <a:pPr/>
              <a:t>6.6.2013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51D003A-D329-41E2-82C6-58A9C4911D2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1232" y="5443402"/>
            <a:ext cx="7162800" cy="648232"/>
          </a:xfrm>
          <a:noFill/>
        </p:spPr>
        <p:txBody>
          <a:bodyPr lIns="91440" tIns="0" rIns="91440" anchor="t"/>
          <a:lstStyle>
            <a:lvl1pPr marL="0" marR="18288" indent="0" algn="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228600" y="189968"/>
            <a:ext cx="8686800" cy="4389120"/>
          </a:xfrm>
          <a:prstGeom prst="rect">
            <a:avLst/>
          </a:prstGeom>
          <a:solidFill>
            <a:schemeClr val="bg2"/>
          </a:solidFill>
          <a:ln>
            <a:solidFill>
              <a:schemeClr val="bg1"/>
            </a:solidFill>
          </a:ln>
          <a:effectLst>
            <a:innerShdw blurRad="95250">
              <a:srgbClr val="000000"/>
            </a:innerShdw>
          </a:effectLst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99E27938-0A35-4756-88B6-190BF4B07A58}" type="datetimeFigureOut">
              <a:rPr lang="cs-CZ" smtClean="0"/>
              <a:pPr/>
              <a:t>6.6.2013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380072" y="6407944"/>
            <a:ext cx="2350681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151D003A-D329-41E2-82C6-58A9C4911D2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" y="4865122"/>
            <a:ext cx="8075432" cy="562672"/>
          </a:xfrm>
          <a:noFill/>
        </p:spPr>
        <p:txBody>
          <a:bodyPr anchor="t">
            <a:sp3d prstMaterial="softEdge"/>
          </a:bodyPr>
          <a:lstStyle>
            <a:lvl1pPr marR="0" algn="r">
              <a:buNone/>
              <a:defRPr sz="3000" b="0">
                <a:solidFill>
                  <a:schemeClr val="accent1"/>
                </a:solidFill>
                <a:effectLst>
                  <a:outerShdw blurRad="50800" dist="25000" dir="5400000" algn="t" rotWithShape="0">
                    <a:prstClr val="black">
                      <a:alpha val="45000"/>
                    </a:prst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716436" y="5001993"/>
            <a:ext cx="3802003" cy="1443111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-329" y="347"/>
                </a:moveTo>
                <a:lnTo>
                  <a:pt x="7156" y="682"/>
                </a:lnTo>
                <a:lnTo>
                  <a:pt x="5229" y="682"/>
                </a:lnTo>
                <a:lnTo>
                  <a:pt x="-328" y="345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9" name="Volný tvar 8"/>
          <p:cNvSpPr>
            <a:spLocks/>
          </p:cNvSpPr>
          <p:nvPr/>
        </p:nvSpPr>
        <p:spPr bwMode="auto">
          <a:xfrm>
            <a:off x="-53561" y="5785023"/>
            <a:ext cx="3802003" cy="838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817" y="97"/>
                </a:moveTo>
                <a:lnTo>
                  <a:pt x="6408" y="682"/>
                </a:lnTo>
                <a:lnTo>
                  <a:pt x="5232" y="685"/>
                </a:lnTo>
                <a:lnTo>
                  <a:pt x="829" y="101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0" name="Pravoúhlý trojúhelník 9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2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1" name="Přímá spojovací čára 10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2" name="Dvojitá šipka 11"/>
          <p:cNvSpPr/>
          <p:nvPr/>
        </p:nvSpPr>
        <p:spPr>
          <a:xfrm>
            <a:off x="8664112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13" name="Dvojitá šipka 12"/>
          <p:cNvSpPr/>
          <p:nvPr/>
        </p:nvSpPr>
        <p:spPr>
          <a:xfrm>
            <a:off x="8477696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481329"/>
            <a:ext cx="8229600" cy="438607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9E27938-0A35-4756-88B6-190BF4B07A58}" type="datetimeFigureOut">
              <a:rPr lang="cs-CZ" smtClean="0"/>
              <a:pPr/>
              <a:t>6.6.2013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51D003A-D329-41E2-82C6-58A9C4911D2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44013" y="274640"/>
            <a:ext cx="1777470" cy="5592761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1"/>
            <a:ext cx="6324600" cy="5592760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9E27938-0A35-4756-88B6-190BF4B07A58}" type="datetimeFigureOut">
              <a:rPr lang="cs-CZ" smtClean="0"/>
              <a:pPr/>
              <a:t>6.6.2013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51D003A-D329-41E2-82C6-58A9C4911D2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Volný tvar 12"/>
          <p:cNvSpPr>
            <a:spLocks/>
          </p:cNvSpPr>
          <p:nvPr/>
        </p:nvSpPr>
        <p:spPr bwMode="auto">
          <a:xfrm>
            <a:off x="716436" y="5001993"/>
            <a:ext cx="3802003" cy="1443111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-329" y="347"/>
                </a:moveTo>
                <a:lnTo>
                  <a:pt x="7156" y="682"/>
                </a:lnTo>
                <a:lnTo>
                  <a:pt x="5229" y="682"/>
                </a:lnTo>
                <a:lnTo>
                  <a:pt x="-328" y="345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Volný tvar 11"/>
          <p:cNvSpPr>
            <a:spLocks/>
          </p:cNvSpPr>
          <p:nvPr/>
        </p:nvSpPr>
        <p:spPr bwMode="auto">
          <a:xfrm>
            <a:off x="-53561" y="5785023"/>
            <a:ext cx="3802003" cy="838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817" y="97"/>
                </a:moveTo>
                <a:lnTo>
                  <a:pt x="6408" y="682"/>
                </a:lnTo>
                <a:lnTo>
                  <a:pt x="5232" y="685"/>
                </a:lnTo>
                <a:lnTo>
                  <a:pt x="829" y="101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4" name="Pravoúhlý trojúhelník 13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13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5" name="Přímá spojovací čára 14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481328"/>
            <a:ext cx="8229600" cy="4525963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6727032" y="6407944"/>
            <a:ext cx="1920240" cy="365760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fld id="{99E27938-0A35-4756-88B6-190BF4B07A58}" type="datetimeFigureOut">
              <a:rPr lang="cs-CZ" smtClean="0"/>
              <a:pPr/>
              <a:t>6.6.2013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4380072" y="6407944"/>
            <a:ext cx="2350681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8647272" y="6407944"/>
            <a:ext cx="36576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 b="0">
                <a:solidFill>
                  <a:schemeClr val="tx1"/>
                </a:solidFill>
              </a:defRPr>
            </a:lvl1pPr>
            <a:extLst/>
          </a:lstStyle>
          <a:p>
            <a:fld id="{151D003A-D329-41E2-82C6-58A9C4911D29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100" b="1" kern="1200">
          <a:solidFill>
            <a:schemeClr val="tx2"/>
          </a:solidFill>
          <a:effectLst>
            <a:outerShdw blurRad="31750" dist="25400" dir="540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56032" algn="l" rtl="0" eaLnBrk="1" latinLnBrk="0" hangingPunct="1">
        <a:spcBef>
          <a:spcPts val="400"/>
        </a:spcBef>
        <a:spcAft>
          <a:spcPts val="0"/>
        </a:spcAft>
        <a:buClr>
          <a:schemeClr val="accent1"/>
        </a:buClr>
        <a:buSzPct val="68000"/>
        <a:buFont typeface="Wingdings 3"/>
        <a:buChar char="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621792" indent="-228600" algn="l" rtl="0" eaLnBrk="1" latinLnBrk="0" hangingPunct="1">
        <a:spcBef>
          <a:spcPts val="324"/>
        </a:spcBef>
        <a:buClr>
          <a:schemeClr val="accent1"/>
        </a:buClr>
        <a:buFont typeface="Verdana"/>
        <a:buChar char="◦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2pPr>
      <a:lvl3pPr marL="859536" indent="-228600" algn="l" rtl="0" eaLnBrk="1" latinLnBrk="0" hangingPunct="1">
        <a:spcBef>
          <a:spcPts val="350"/>
        </a:spcBef>
        <a:buClr>
          <a:schemeClr val="accent2"/>
        </a:buClr>
        <a:buSzPct val="100000"/>
        <a:buFont typeface="Wingdings 2"/>
        <a:buChar char="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430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2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574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gif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hyperlink" Target="http://stary.kinekus.sk/img/produkty/9900246.jpg" TargetMode="External"/><Relationship Id="rId2" Type="http://schemas.openxmlformats.org/officeDocument/2006/relationships/hyperlink" Target="http://nd02.jxs.cz/822/253/8094661e41_59564763_o2.jpg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://smallcapworld.files.wordpress.com/2011/06/oil-tanker-25000.jpg" TargetMode="External"/><Relationship Id="rId4" Type="http://schemas.openxmlformats.org/officeDocument/2006/relationships/hyperlink" Target="http://www.noto.cz/gallery/76954/img/63188_img_valecek-na-testo-kovovy-profi-droetker.jpg" TargetMode="Externa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ubtitle 1"/>
          <p:cNvSpPr txBox="1">
            <a:spLocks/>
          </p:cNvSpPr>
          <p:nvPr/>
        </p:nvSpPr>
        <p:spPr>
          <a:xfrm>
            <a:off x="323528" y="4581128"/>
            <a:ext cx="8424936" cy="1571636"/>
          </a:xfrm>
          <a:prstGeom prst="rect">
            <a:avLst/>
          </a:prstGeom>
        </p:spPr>
        <p:txBody>
          <a:bodyPr>
            <a:normAutofit/>
          </a:bodyPr>
          <a:lstStyle/>
          <a:p>
            <a:pPr marL="365760" marR="0" lvl="0" indent="-256032" algn="just" defTabSz="914400" rtl="0" eaLnBrk="1" fontAlgn="auto" latinLnBrk="0" hangingPunct="1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ct val="68000"/>
              <a:buFont typeface="Wingdings 3"/>
              <a:buChar char=""/>
              <a:tabLst/>
              <a:defRPr/>
            </a:pPr>
            <a:r>
              <a:rPr kumimoji="0" lang="cs-CZ" sz="16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Anotace: </a:t>
            </a:r>
            <a:r>
              <a:rPr lang="cs-CZ" sz="1600" b="1" noProof="0" dirty="0" smtClean="0">
                <a:solidFill>
                  <a:srgbClr val="00B0F0"/>
                </a:solidFill>
              </a:rPr>
              <a:t>Materiál je určen pro žáky 6. ročníku. Prezentace slouží k zopakování naučeného učiva a k naučení nového učiva. </a:t>
            </a:r>
            <a:r>
              <a:rPr lang="cs-CZ" sz="1600" b="1" dirty="0" smtClean="0">
                <a:solidFill>
                  <a:srgbClr val="00B0F0"/>
                </a:solidFill>
              </a:rPr>
              <a:t>Žák  si nejprve formou otázek a odpovědí zopakuje již naučené znalosti o hustotě, hmotnosti a objemu. Žák se naučí řešit jednoduché úlohy na výpočet objemu těles ze vzorce pro výpočet hustoty.</a:t>
            </a:r>
            <a:endParaRPr kumimoji="0" lang="cs-CZ" sz="1600" b="1" i="0" u="none" strike="noStrike" kern="1200" cap="none" spc="0" normalizeH="0" baseline="0" noProof="0" dirty="0">
              <a:ln>
                <a:noFill/>
              </a:ln>
              <a:solidFill>
                <a:srgbClr val="00B0F0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5" name="Title 2"/>
          <p:cNvSpPr txBox="1">
            <a:spLocks/>
          </p:cNvSpPr>
          <p:nvPr/>
        </p:nvSpPr>
        <p:spPr>
          <a:xfrm>
            <a:off x="1619672" y="3861048"/>
            <a:ext cx="6357982" cy="611629"/>
          </a:xfrm>
          <a:prstGeom prst="rect">
            <a:avLst/>
          </a:prstGeom>
        </p:spPr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3200" b="1" dirty="0" smtClean="0">
                <a:solidFill>
                  <a:srgbClr val="0070C0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  <a:latin typeface="+mj-lt"/>
                <a:ea typeface="+mj-ea"/>
                <a:cs typeface="+mj-cs"/>
              </a:rPr>
              <a:t>Hustota-výpočet objemu  </a:t>
            </a:r>
            <a:endParaRPr kumimoji="0" lang="cs-CZ" sz="3200" b="1" i="0" u="none" strike="noStrike" kern="1200" cap="none" spc="0" normalizeH="0" baseline="0" noProof="0" dirty="0">
              <a:ln>
                <a:noFill/>
              </a:ln>
              <a:solidFill>
                <a:srgbClr val="0070C0"/>
              </a:solidFill>
              <a:effectLst>
                <a:outerShdw blurRad="31750" dist="25400" dir="5400000" algn="tl" rotWithShape="0">
                  <a:srgbClr val="000000">
                    <a:alpha val="25000"/>
                  </a:srgbClr>
                </a:out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2195736" y="1412776"/>
            <a:ext cx="6391042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002060"/>
                </a:solidFill>
              </a:rPr>
              <a:t>Název školy: </a:t>
            </a:r>
            <a:r>
              <a:rPr lang="cs-CZ" b="1" dirty="0" smtClean="0">
                <a:solidFill>
                  <a:srgbClr val="002060"/>
                </a:solidFill>
              </a:rPr>
              <a:t>ZŠ Štětí, Ostrovní 300</a:t>
            </a:r>
            <a:r>
              <a:rPr lang="cs-CZ" dirty="0" smtClean="0">
                <a:solidFill>
                  <a:srgbClr val="002060"/>
                </a:solidFill>
              </a:rPr>
              <a:t/>
            </a:r>
            <a:br>
              <a:rPr lang="cs-CZ" dirty="0" smtClean="0">
                <a:solidFill>
                  <a:srgbClr val="002060"/>
                </a:solidFill>
              </a:rPr>
            </a:br>
            <a:r>
              <a:rPr lang="cs-CZ" dirty="0" smtClean="0">
                <a:solidFill>
                  <a:srgbClr val="002060"/>
                </a:solidFill>
              </a:rPr>
              <a:t>Autor: </a:t>
            </a:r>
            <a:r>
              <a:rPr lang="cs-CZ" b="1" dirty="0" smtClean="0">
                <a:solidFill>
                  <a:srgbClr val="002060"/>
                </a:solidFill>
              </a:rPr>
              <a:t>Francová Alena</a:t>
            </a:r>
          </a:p>
          <a:p>
            <a:r>
              <a:rPr lang="cs-CZ" b="1" dirty="0" smtClean="0">
                <a:solidFill>
                  <a:srgbClr val="002060"/>
                </a:solidFill>
              </a:rPr>
              <a:t>Vzdělávací oblast: Člověk a příroda_Fyzika</a:t>
            </a:r>
          </a:p>
          <a:p>
            <a:r>
              <a:rPr lang="cs-CZ" b="1" dirty="0" smtClean="0">
                <a:solidFill>
                  <a:srgbClr val="002060"/>
                </a:solidFill>
              </a:rPr>
              <a:t>Datum: 12/2012</a:t>
            </a:r>
          </a:p>
          <a:p>
            <a:r>
              <a:rPr lang="cs-CZ" dirty="0" smtClean="0">
                <a:solidFill>
                  <a:srgbClr val="002060"/>
                </a:solidFill>
              </a:rPr>
              <a:t>Název materiálu: </a:t>
            </a:r>
            <a:br>
              <a:rPr lang="cs-CZ" dirty="0" smtClean="0">
                <a:solidFill>
                  <a:srgbClr val="002060"/>
                </a:solidFill>
              </a:rPr>
            </a:br>
            <a:r>
              <a:rPr lang="cs-CZ" b="1" dirty="0" smtClean="0">
                <a:solidFill>
                  <a:srgbClr val="002060"/>
                </a:solidFill>
              </a:rPr>
              <a:t>VY_32_INOVACE_FY.6.A.04_hustota_-_vypocet_objemu</a:t>
            </a:r>
            <a:r>
              <a:rPr lang="cs-CZ" dirty="0" smtClean="0">
                <a:solidFill>
                  <a:srgbClr val="002060"/>
                </a:solidFill>
              </a:rPr>
              <a:t/>
            </a:r>
            <a:br>
              <a:rPr lang="cs-CZ" dirty="0" smtClean="0">
                <a:solidFill>
                  <a:srgbClr val="002060"/>
                </a:solidFill>
              </a:rPr>
            </a:br>
            <a:r>
              <a:rPr lang="cs-CZ" dirty="0" smtClean="0">
                <a:solidFill>
                  <a:srgbClr val="002060"/>
                </a:solidFill>
              </a:rPr>
              <a:t>Číslo operačního programu: </a:t>
            </a:r>
            <a:r>
              <a:rPr lang="cs-CZ" b="1" dirty="0" smtClean="0">
                <a:solidFill>
                  <a:srgbClr val="002060"/>
                </a:solidFill>
              </a:rPr>
              <a:t>CZ.1.07/1.4.00/21.1693</a:t>
            </a:r>
          </a:p>
          <a:p>
            <a:r>
              <a:rPr lang="cs-CZ" dirty="0" smtClean="0">
                <a:solidFill>
                  <a:srgbClr val="002060"/>
                </a:solidFill>
              </a:rPr>
              <a:t>Název projektu: </a:t>
            </a:r>
            <a:r>
              <a:rPr lang="cs-CZ" b="1" dirty="0" smtClean="0">
                <a:solidFill>
                  <a:srgbClr val="002060"/>
                </a:solidFill>
              </a:rPr>
              <a:t>PRIMA ŠKOLA</a:t>
            </a:r>
            <a:endParaRPr lang="cs-CZ" b="1" dirty="0">
              <a:solidFill>
                <a:srgbClr val="002060"/>
              </a:solidFill>
            </a:endParaRPr>
          </a:p>
        </p:txBody>
      </p:sp>
      <p:pic>
        <p:nvPicPr>
          <p:cNvPr id="7" name="Picture 4" descr="logo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14282" y="428604"/>
            <a:ext cx="1811936" cy="1728192"/>
          </a:xfrm>
          <a:prstGeom prst="rect">
            <a:avLst/>
          </a:prstGeom>
          <a:noFill/>
        </p:spPr>
      </p:pic>
      <p:pic>
        <p:nvPicPr>
          <p:cNvPr id="8" name="Obrázek 7" descr="OPVK_hor_zakladni_logolink_RGB_cz.jpg"/>
          <p:cNvPicPr>
            <a:picLocks noChangeAspect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139952" y="404664"/>
            <a:ext cx="4187315" cy="86348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2154230"/>
          </a:xfrm>
        </p:spPr>
        <p:txBody>
          <a:bodyPr>
            <a:normAutofit/>
          </a:bodyPr>
          <a:lstStyle/>
          <a:p>
            <a:r>
              <a:rPr lang="cs-CZ" sz="3200" dirty="0" smtClean="0">
                <a:solidFill>
                  <a:srgbClr val="660066"/>
                </a:solidFill>
                <a:effectLst/>
              </a:rPr>
              <a:t>Vyhledejte v tabulce CH 1 hustotu cínu a vysvětlete, jakou hmotnost má těleso z cínu o objemu 1</a:t>
            </a:r>
            <a:r>
              <a:rPr lang="cs-CZ" sz="3200" dirty="0" smtClean="0">
                <a:solidFill>
                  <a:srgbClr val="660066"/>
                </a:solidFill>
              </a:rPr>
              <a:t>m³.</a:t>
            </a:r>
            <a:br>
              <a:rPr lang="cs-CZ" sz="3200" dirty="0" smtClean="0">
                <a:solidFill>
                  <a:srgbClr val="660066"/>
                </a:solidFill>
              </a:rPr>
            </a:br>
            <a:r>
              <a:rPr lang="cs-CZ" sz="3200" dirty="0" smtClean="0">
                <a:solidFill>
                  <a:srgbClr val="660066"/>
                </a:solidFill>
              </a:rPr>
              <a:t>Vyberte správnou odpověď:</a:t>
            </a:r>
            <a:endParaRPr lang="cs-CZ" sz="3200" dirty="0">
              <a:solidFill>
                <a:srgbClr val="660066"/>
              </a:solidFill>
              <a:effectLst/>
            </a:endParaRPr>
          </a:p>
        </p:txBody>
      </p:sp>
      <p:sp>
        <p:nvSpPr>
          <p:cNvPr id="4" name="Zaoblený obdélník 3"/>
          <p:cNvSpPr/>
          <p:nvPr/>
        </p:nvSpPr>
        <p:spPr>
          <a:xfrm>
            <a:off x="571472" y="2786058"/>
            <a:ext cx="5357850" cy="1357322"/>
          </a:xfrm>
          <a:prstGeom prst="roundRect">
            <a:avLst/>
          </a:prstGeom>
          <a:solidFill>
            <a:schemeClr val="accent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rgbClr val="800080"/>
                </a:solidFill>
              </a:rPr>
              <a:t>Hustota cínu je 7 300 kg/</a:t>
            </a:r>
            <a:r>
              <a:rPr lang="cs-CZ" sz="2400" dirty="0" smtClean="0">
                <a:solidFill>
                  <a:srgbClr val="660066"/>
                </a:solidFill>
              </a:rPr>
              <a:t>m³.</a:t>
            </a:r>
          </a:p>
          <a:p>
            <a:pPr algn="ctr"/>
            <a:r>
              <a:rPr lang="cs-CZ" sz="2400" b="1" dirty="0" smtClean="0">
                <a:solidFill>
                  <a:srgbClr val="660066"/>
                </a:solidFill>
              </a:rPr>
              <a:t>Těleso má hmotnost 7 300 kg.</a:t>
            </a:r>
            <a:endParaRPr lang="cs-CZ" sz="2400" b="1" dirty="0">
              <a:solidFill>
                <a:srgbClr val="800080"/>
              </a:solidFill>
            </a:endParaRPr>
          </a:p>
        </p:txBody>
      </p:sp>
      <p:sp>
        <p:nvSpPr>
          <p:cNvPr id="6" name="Zaoblený obdélník 5"/>
          <p:cNvSpPr/>
          <p:nvPr/>
        </p:nvSpPr>
        <p:spPr>
          <a:xfrm>
            <a:off x="571472" y="4357694"/>
            <a:ext cx="5357850" cy="1357322"/>
          </a:xfrm>
          <a:prstGeom prst="roundRect">
            <a:avLst/>
          </a:prstGeom>
          <a:solidFill>
            <a:schemeClr val="accent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rgbClr val="800080"/>
                </a:solidFill>
              </a:rPr>
              <a:t>Hustota cínu je 730 kg/</a:t>
            </a:r>
            <a:r>
              <a:rPr lang="cs-CZ" sz="2400" dirty="0" smtClean="0">
                <a:solidFill>
                  <a:srgbClr val="660066"/>
                </a:solidFill>
              </a:rPr>
              <a:t>m³.</a:t>
            </a:r>
          </a:p>
          <a:p>
            <a:pPr algn="ctr"/>
            <a:r>
              <a:rPr lang="cs-CZ" sz="2400" b="1" dirty="0" smtClean="0">
                <a:solidFill>
                  <a:srgbClr val="660066"/>
                </a:solidFill>
              </a:rPr>
              <a:t>Těleso má hmotnost 730 kg.</a:t>
            </a:r>
            <a:endParaRPr lang="cs-CZ" sz="2400" b="1" dirty="0">
              <a:solidFill>
                <a:srgbClr val="800080"/>
              </a:solidFill>
            </a:endParaRPr>
          </a:p>
        </p:txBody>
      </p:sp>
      <p:pic>
        <p:nvPicPr>
          <p:cNvPr id="7" name="Obrázek 6" descr="8094661e41_59564763_o2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6072198" y="2857496"/>
            <a:ext cx="2914450" cy="2681294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1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13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1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22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 animBg="1"/>
      <p:bldP spid="6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2154230"/>
          </a:xfrm>
        </p:spPr>
        <p:txBody>
          <a:bodyPr>
            <a:normAutofit/>
          </a:bodyPr>
          <a:lstStyle/>
          <a:p>
            <a:r>
              <a:rPr lang="cs-CZ" sz="2800" dirty="0" smtClean="0">
                <a:solidFill>
                  <a:srgbClr val="0033CC"/>
                </a:solidFill>
                <a:effectLst/>
              </a:rPr>
              <a:t>Tři tělesa o stejném objemu jsou zhotovena z olova, zlata a platiny. Které z nich má největší hmotnost a které nejmenší?</a:t>
            </a:r>
            <a:br>
              <a:rPr lang="cs-CZ" sz="2800" dirty="0" smtClean="0">
                <a:solidFill>
                  <a:srgbClr val="0033CC"/>
                </a:solidFill>
                <a:effectLst/>
              </a:rPr>
            </a:br>
            <a:r>
              <a:rPr lang="cs-CZ" sz="2800" dirty="0" smtClean="0">
                <a:solidFill>
                  <a:srgbClr val="0033CC"/>
                </a:solidFill>
                <a:effectLst/>
              </a:rPr>
              <a:t>Vyberte správnou odpověď:</a:t>
            </a:r>
            <a:endParaRPr lang="cs-CZ" sz="2800" dirty="0">
              <a:solidFill>
                <a:srgbClr val="0033CC"/>
              </a:solidFill>
              <a:effectLst/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428596" y="3929066"/>
            <a:ext cx="4286280" cy="1214446"/>
          </a:xfrm>
          <a:prstGeom prst="rect">
            <a:avLst/>
          </a:prstGeom>
          <a:solidFill>
            <a:schemeClr val="bg2">
              <a:lumMod val="9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rgbClr val="FF0000"/>
                </a:solidFill>
              </a:rPr>
              <a:t>Největší hmotnost má těleso z olova.</a:t>
            </a:r>
          </a:p>
          <a:p>
            <a:pPr algn="ctr"/>
            <a:r>
              <a:rPr lang="cs-CZ" sz="2400" b="1" dirty="0" smtClean="0">
                <a:solidFill>
                  <a:srgbClr val="FF0000"/>
                </a:solidFill>
              </a:rPr>
              <a:t> Nejmenší těleso z platiny.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4357686" y="5500702"/>
            <a:ext cx="4286280" cy="1214446"/>
          </a:xfrm>
          <a:prstGeom prst="rect">
            <a:avLst/>
          </a:prstGeom>
          <a:solidFill>
            <a:schemeClr val="bg2">
              <a:lumMod val="9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rgbClr val="FF0000"/>
                </a:solidFill>
              </a:rPr>
              <a:t>Největší hmotnost má těleso z platiny.</a:t>
            </a:r>
          </a:p>
          <a:p>
            <a:pPr algn="ctr"/>
            <a:r>
              <a:rPr lang="cs-CZ" sz="2400" b="1" dirty="0" smtClean="0">
                <a:solidFill>
                  <a:srgbClr val="FF0000"/>
                </a:solidFill>
              </a:rPr>
              <a:t> Nejmenší těleso z olova.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4143372" y="2428868"/>
            <a:ext cx="4286280" cy="1214446"/>
          </a:xfrm>
          <a:prstGeom prst="rect">
            <a:avLst/>
          </a:prstGeom>
          <a:solidFill>
            <a:schemeClr val="bg2">
              <a:lumMod val="9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rgbClr val="FF0000"/>
                </a:solidFill>
              </a:rPr>
              <a:t>Největší hmotnost má těleso ze zlata.</a:t>
            </a:r>
          </a:p>
          <a:p>
            <a:pPr algn="ctr"/>
            <a:r>
              <a:rPr lang="cs-CZ" sz="2400" b="1" dirty="0" smtClean="0">
                <a:solidFill>
                  <a:srgbClr val="FF0000"/>
                </a:solidFill>
              </a:rPr>
              <a:t> Nejmenší těleso z olova.</a:t>
            </a:r>
            <a:endParaRPr lang="cs-CZ" sz="2400" b="1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20" dur="2000" fill="hold"/>
                                        <p:tgtEl>
                                          <p:spTgt spid="5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 animBg="1"/>
      <p:bldP spid="5" grpId="0" animBg="1"/>
      <p:bldP spid="6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2071678"/>
            <a:ext cx="2614602" cy="3935613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2800" b="1" dirty="0" smtClean="0">
                <a:solidFill>
                  <a:srgbClr val="009900"/>
                </a:solidFill>
              </a:rPr>
              <a:t>2,5 g/c</a:t>
            </a:r>
            <a:r>
              <a:rPr lang="cs-CZ" sz="2800" dirty="0" smtClean="0">
                <a:solidFill>
                  <a:srgbClr val="009900"/>
                </a:solidFill>
              </a:rPr>
              <a:t>m³</a:t>
            </a:r>
          </a:p>
          <a:p>
            <a:pPr>
              <a:buNone/>
            </a:pPr>
            <a:endParaRPr lang="cs-CZ" sz="2800" dirty="0" smtClean="0">
              <a:solidFill>
                <a:srgbClr val="009900"/>
              </a:solidFill>
            </a:endParaRPr>
          </a:p>
          <a:p>
            <a:pPr>
              <a:buNone/>
            </a:pPr>
            <a:r>
              <a:rPr lang="cs-CZ" sz="2800" b="1" dirty="0" smtClean="0">
                <a:solidFill>
                  <a:srgbClr val="009900"/>
                </a:solidFill>
              </a:rPr>
              <a:t>0,7 g/c</a:t>
            </a:r>
            <a:r>
              <a:rPr lang="cs-CZ" sz="2800" dirty="0" smtClean="0">
                <a:solidFill>
                  <a:srgbClr val="009900"/>
                </a:solidFill>
              </a:rPr>
              <a:t>m³</a:t>
            </a:r>
            <a:br>
              <a:rPr lang="cs-CZ" sz="2800" dirty="0" smtClean="0">
                <a:solidFill>
                  <a:srgbClr val="009900"/>
                </a:solidFill>
              </a:rPr>
            </a:br>
            <a:endParaRPr lang="cs-CZ" sz="2800" dirty="0" smtClean="0">
              <a:solidFill>
                <a:srgbClr val="009900"/>
              </a:solidFill>
            </a:endParaRPr>
          </a:p>
          <a:p>
            <a:pPr>
              <a:buNone/>
            </a:pPr>
            <a:r>
              <a:rPr lang="cs-CZ" sz="2800" b="1" dirty="0" smtClean="0">
                <a:solidFill>
                  <a:srgbClr val="009900"/>
                </a:solidFill>
              </a:rPr>
              <a:t>13,6 g/c</a:t>
            </a:r>
            <a:r>
              <a:rPr lang="cs-CZ" sz="2800" dirty="0" smtClean="0">
                <a:solidFill>
                  <a:srgbClr val="009900"/>
                </a:solidFill>
              </a:rPr>
              <a:t>m³</a:t>
            </a:r>
          </a:p>
          <a:p>
            <a:pPr>
              <a:buNone/>
            </a:pPr>
            <a:endParaRPr lang="cs-CZ" sz="2800" dirty="0" smtClean="0">
              <a:solidFill>
                <a:srgbClr val="009900"/>
              </a:solidFill>
            </a:endParaRPr>
          </a:p>
          <a:p>
            <a:pPr>
              <a:buNone/>
            </a:pPr>
            <a:r>
              <a:rPr lang="cs-CZ" sz="2800" b="1" dirty="0" smtClean="0">
                <a:solidFill>
                  <a:srgbClr val="009900"/>
                </a:solidFill>
              </a:rPr>
              <a:t>0,9 g/c</a:t>
            </a:r>
            <a:r>
              <a:rPr lang="cs-CZ" sz="2800" dirty="0" smtClean="0">
                <a:solidFill>
                  <a:srgbClr val="009900"/>
                </a:solidFill>
              </a:rPr>
              <a:t>m³</a:t>
            </a:r>
            <a:endParaRPr lang="cs-CZ" sz="2800" b="1" dirty="0">
              <a:solidFill>
                <a:srgbClr val="009900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582726"/>
          </a:xfrm>
        </p:spPr>
        <p:txBody>
          <a:bodyPr>
            <a:normAutofit/>
          </a:bodyPr>
          <a:lstStyle/>
          <a:p>
            <a:r>
              <a:rPr lang="cs-CZ" sz="2800" dirty="0" smtClean="0">
                <a:solidFill>
                  <a:srgbClr val="006600"/>
                </a:solidFill>
                <a:effectLst/>
              </a:rPr>
              <a:t>Vyjádřete hustotu látek v kg/</a:t>
            </a:r>
            <a:r>
              <a:rPr lang="cs-CZ" sz="2800" dirty="0" smtClean="0">
                <a:solidFill>
                  <a:srgbClr val="006600"/>
                </a:solidFill>
              </a:rPr>
              <a:t>m³, vyhledejte v Tabulkách látku, které přísluší daná hustota.</a:t>
            </a:r>
            <a:endParaRPr lang="cs-CZ" sz="2800" dirty="0">
              <a:solidFill>
                <a:srgbClr val="006600"/>
              </a:solidFill>
              <a:effectLst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3286116" y="2143116"/>
            <a:ext cx="2857520" cy="375487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000" b="1" dirty="0" smtClean="0">
                <a:solidFill>
                  <a:srgbClr val="FF0000"/>
                </a:solidFill>
              </a:rPr>
              <a:t>2 500 kg/m³</a:t>
            </a:r>
          </a:p>
          <a:p>
            <a:endParaRPr lang="cs-CZ" sz="3000" b="1" dirty="0" smtClean="0">
              <a:solidFill>
                <a:srgbClr val="FF0000"/>
              </a:solidFill>
            </a:endParaRPr>
          </a:p>
          <a:p>
            <a:r>
              <a:rPr lang="cs-CZ" sz="3000" b="1" dirty="0" smtClean="0">
                <a:solidFill>
                  <a:srgbClr val="FF0000"/>
                </a:solidFill>
              </a:rPr>
              <a:t>700 kg/m³</a:t>
            </a:r>
          </a:p>
          <a:p>
            <a:endParaRPr lang="cs-CZ" sz="3000" b="1" dirty="0" smtClean="0">
              <a:solidFill>
                <a:srgbClr val="FF0000"/>
              </a:solidFill>
            </a:endParaRPr>
          </a:p>
          <a:p>
            <a:r>
              <a:rPr lang="cs-CZ" sz="3000" b="1" dirty="0" smtClean="0">
                <a:solidFill>
                  <a:srgbClr val="FF0000"/>
                </a:solidFill>
              </a:rPr>
              <a:t>13 600 kg/m³</a:t>
            </a:r>
          </a:p>
          <a:p>
            <a:endParaRPr lang="cs-CZ" sz="3000" b="1" dirty="0" smtClean="0">
              <a:solidFill>
                <a:srgbClr val="FF0000"/>
              </a:solidFill>
            </a:endParaRPr>
          </a:p>
          <a:p>
            <a:r>
              <a:rPr lang="cs-CZ" sz="3000" b="1" dirty="0" smtClean="0">
                <a:solidFill>
                  <a:srgbClr val="FF0000"/>
                </a:solidFill>
              </a:rPr>
              <a:t>900 kg/m³</a:t>
            </a:r>
          </a:p>
          <a:p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6643702" y="2143116"/>
            <a:ext cx="1928826" cy="31085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6600"/>
                </a:solidFill>
              </a:rPr>
              <a:t>SKLO</a:t>
            </a:r>
          </a:p>
          <a:p>
            <a:endParaRPr lang="cs-CZ" sz="2800" b="1" dirty="0" smtClean="0">
              <a:solidFill>
                <a:srgbClr val="006600"/>
              </a:solidFill>
            </a:endParaRPr>
          </a:p>
          <a:p>
            <a:r>
              <a:rPr lang="cs-CZ" sz="2800" b="1" dirty="0" smtClean="0">
                <a:solidFill>
                  <a:srgbClr val="006600"/>
                </a:solidFill>
              </a:rPr>
              <a:t>BENZÍN</a:t>
            </a:r>
          </a:p>
          <a:p>
            <a:endParaRPr lang="cs-CZ" sz="2800" b="1" dirty="0" smtClean="0">
              <a:solidFill>
                <a:srgbClr val="006600"/>
              </a:solidFill>
            </a:endParaRPr>
          </a:p>
          <a:p>
            <a:r>
              <a:rPr lang="cs-CZ" sz="2800" b="1" dirty="0" smtClean="0">
                <a:solidFill>
                  <a:srgbClr val="006600"/>
                </a:solidFill>
              </a:rPr>
              <a:t>RTUŤ</a:t>
            </a:r>
          </a:p>
          <a:p>
            <a:endParaRPr lang="cs-CZ" sz="2800" b="1" dirty="0" smtClean="0">
              <a:solidFill>
                <a:srgbClr val="006600"/>
              </a:solidFill>
            </a:endParaRPr>
          </a:p>
          <a:p>
            <a:r>
              <a:rPr lang="cs-CZ" sz="2800" b="1" dirty="0" smtClean="0">
                <a:solidFill>
                  <a:srgbClr val="006600"/>
                </a:solidFill>
              </a:rPr>
              <a:t>LED</a:t>
            </a:r>
            <a:endParaRPr lang="cs-CZ" sz="2800" b="1" dirty="0">
              <a:solidFill>
                <a:srgbClr val="0066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8" dur="500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33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38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  <p:bldP spid="3" grpId="0"/>
      <p:bldP spid="4" grpId="0"/>
      <p:bldP spid="5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2000240"/>
            <a:ext cx="2900354" cy="4007051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2800" b="1" dirty="0" smtClean="0">
                <a:solidFill>
                  <a:srgbClr val="0000FF"/>
                </a:solidFill>
              </a:rPr>
              <a:t>1 610 kg/m³</a:t>
            </a:r>
          </a:p>
          <a:p>
            <a:pPr>
              <a:buNone/>
            </a:pPr>
            <a:endParaRPr lang="cs-CZ" sz="2800" b="1" dirty="0" smtClean="0">
              <a:solidFill>
                <a:srgbClr val="0000FF"/>
              </a:solidFill>
            </a:endParaRPr>
          </a:p>
          <a:p>
            <a:pPr>
              <a:buNone/>
            </a:pPr>
            <a:r>
              <a:rPr lang="cs-CZ" sz="2800" b="1" dirty="0" smtClean="0">
                <a:solidFill>
                  <a:srgbClr val="0000FF"/>
                </a:solidFill>
              </a:rPr>
              <a:t>8 900 kg/m³</a:t>
            </a:r>
          </a:p>
          <a:p>
            <a:pPr>
              <a:buNone/>
            </a:pPr>
            <a:endParaRPr lang="cs-CZ" sz="2800" b="1" dirty="0" smtClean="0">
              <a:solidFill>
                <a:srgbClr val="0000FF"/>
              </a:solidFill>
            </a:endParaRPr>
          </a:p>
          <a:p>
            <a:pPr>
              <a:buNone/>
            </a:pPr>
            <a:r>
              <a:rPr lang="cs-CZ" sz="2800" b="1" dirty="0" smtClean="0">
                <a:solidFill>
                  <a:srgbClr val="0000FF"/>
                </a:solidFill>
              </a:rPr>
              <a:t>870 kg/m³</a:t>
            </a:r>
          </a:p>
          <a:p>
            <a:pPr>
              <a:buNone/>
            </a:pPr>
            <a:endParaRPr lang="cs-CZ" sz="2800" b="1" dirty="0" smtClean="0">
              <a:solidFill>
                <a:srgbClr val="0000FF"/>
              </a:solidFill>
            </a:endParaRPr>
          </a:p>
          <a:p>
            <a:pPr>
              <a:buNone/>
            </a:pPr>
            <a:r>
              <a:rPr lang="cs-CZ" sz="2800" b="1" dirty="0" smtClean="0">
                <a:solidFill>
                  <a:srgbClr val="0000FF"/>
                </a:solidFill>
              </a:rPr>
              <a:t>1 035 kg/m³</a:t>
            </a:r>
          </a:p>
          <a:p>
            <a:pPr>
              <a:buNone/>
            </a:pPr>
            <a:endParaRPr lang="cs-CZ" sz="2800" b="1" dirty="0">
              <a:solidFill>
                <a:srgbClr val="0000FF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dirty="0" smtClean="0">
                <a:solidFill>
                  <a:srgbClr val="000099"/>
                </a:solidFill>
                <a:effectLst/>
              </a:rPr>
              <a:t>Vyjádřete hustotu látek v g/c</a:t>
            </a:r>
            <a:r>
              <a:rPr lang="cs-CZ" sz="2800" dirty="0" smtClean="0">
                <a:solidFill>
                  <a:srgbClr val="000099"/>
                </a:solidFill>
              </a:rPr>
              <a:t>m³, vyhledejte v Tabulkách látku, které přísluší daná hustota.</a:t>
            </a:r>
            <a:endParaRPr lang="cs-CZ" sz="2800" dirty="0">
              <a:solidFill>
                <a:srgbClr val="000099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3857620" y="2000241"/>
            <a:ext cx="2857520" cy="418576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000" b="1" dirty="0" smtClean="0">
                <a:solidFill>
                  <a:srgbClr val="FF0000"/>
                </a:solidFill>
              </a:rPr>
              <a:t>1,61 g/cm³</a:t>
            </a:r>
          </a:p>
          <a:p>
            <a:endParaRPr lang="cs-CZ" sz="3000" b="1" dirty="0" smtClean="0">
              <a:solidFill>
                <a:srgbClr val="FF0000"/>
              </a:solidFill>
            </a:endParaRPr>
          </a:p>
          <a:p>
            <a:r>
              <a:rPr lang="cs-CZ" sz="3000" b="1" dirty="0" smtClean="0">
                <a:solidFill>
                  <a:srgbClr val="FF0000"/>
                </a:solidFill>
              </a:rPr>
              <a:t>8,9 g/cm³</a:t>
            </a:r>
          </a:p>
          <a:p>
            <a:endParaRPr lang="cs-CZ" sz="3000" b="1" dirty="0" smtClean="0">
              <a:solidFill>
                <a:srgbClr val="FF0000"/>
              </a:solidFill>
            </a:endParaRPr>
          </a:p>
          <a:p>
            <a:r>
              <a:rPr lang="cs-CZ" sz="3000" b="1" dirty="0" smtClean="0">
                <a:solidFill>
                  <a:srgbClr val="FF0000"/>
                </a:solidFill>
              </a:rPr>
              <a:t>0,87 g/cm³</a:t>
            </a:r>
          </a:p>
          <a:p>
            <a:endParaRPr lang="cs-CZ" sz="3000" b="1" dirty="0" smtClean="0">
              <a:solidFill>
                <a:srgbClr val="FF0000"/>
              </a:solidFill>
            </a:endParaRPr>
          </a:p>
          <a:p>
            <a:r>
              <a:rPr lang="cs-CZ" sz="3000" b="1" dirty="0" smtClean="0">
                <a:solidFill>
                  <a:srgbClr val="FF0000"/>
                </a:solidFill>
              </a:rPr>
              <a:t>1,035 g/cm³</a:t>
            </a:r>
          </a:p>
          <a:p>
            <a:endParaRPr lang="cs-CZ" sz="2800" b="1" dirty="0" smtClean="0">
              <a:solidFill>
                <a:srgbClr val="FF0000"/>
              </a:solidFill>
            </a:endParaRPr>
          </a:p>
          <a:p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6643702" y="2071678"/>
            <a:ext cx="2000264" cy="33239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000" b="1" dirty="0" smtClean="0">
                <a:solidFill>
                  <a:srgbClr val="0000FF"/>
                </a:solidFill>
              </a:rPr>
              <a:t>CUKR</a:t>
            </a:r>
          </a:p>
          <a:p>
            <a:endParaRPr lang="cs-CZ" sz="3000" b="1" dirty="0" smtClean="0">
              <a:solidFill>
                <a:srgbClr val="0000FF"/>
              </a:solidFill>
            </a:endParaRPr>
          </a:p>
          <a:p>
            <a:r>
              <a:rPr lang="cs-CZ" sz="3000" b="1" dirty="0" smtClean="0">
                <a:solidFill>
                  <a:srgbClr val="0000FF"/>
                </a:solidFill>
              </a:rPr>
              <a:t>MĚĎ</a:t>
            </a:r>
          </a:p>
          <a:p>
            <a:endParaRPr lang="cs-CZ" sz="3000" b="1" dirty="0" smtClean="0">
              <a:solidFill>
                <a:srgbClr val="0000FF"/>
              </a:solidFill>
            </a:endParaRPr>
          </a:p>
          <a:p>
            <a:r>
              <a:rPr lang="cs-CZ" sz="3000" b="1" dirty="0" smtClean="0">
                <a:solidFill>
                  <a:srgbClr val="0000FF"/>
                </a:solidFill>
              </a:rPr>
              <a:t>PARAFÍN</a:t>
            </a:r>
          </a:p>
          <a:p>
            <a:endParaRPr lang="cs-CZ" sz="3000" b="1" dirty="0" smtClean="0">
              <a:solidFill>
                <a:srgbClr val="0000FF"/>
              </a:solidFill>
            </a:endParaRPr>
          </a:p>
          <a:p>
            <a:r>
              <a:rPr lang="cs-CZ" sz="3000" b="1" dirty="0" smtClean="0">
                <a:solidFill>
                  <a:srgbClr val="0000FF"/>
                </a:solidFill>
              </a:rPr>
              <a:t>MLÉKO</a:t>
            </a:r>
            <a:endParaRPr lang="cs-CZ" sz="3000" b="1" dirty="0">
              <a:solidFill>
                <a:srgbClr val="0000FF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8" dur="500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33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38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  <p:bldP spid="3" grpId="0"/>
      <p:bldP spid="4" grpId="0"/>
      <p:bldP spid="5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3440114"/>
          </a:xfrm>
        </p:spPr>
        <p:txBody>
          <a:bodyPr>
            <a:normAutofit fontScale="90000"/>
          </a:bodyPr>
          <a:lstStyle/>
          <a:p>
            <a:r>
              <a:rPr lang="cs-CZ" sz="3200" dirty="0" smtClean="0">
                <a:solidFill>
                  <a:srgbClr val="FF0066"/>
                </a:solidFill>
                <a:effectLst/>
              </a:rPr>
              <a:t>Na jedné misce rovnoramenných vah je plný váleček z hliníku a na druhé plný váleček ze zinku.</a:t>
            </a:r>
            <a:br>
              <a:rPr lang="cs-CZ" sz="3200" dirty="0" smtClean="0">
                <a:solidFill>
                  <a:srgbClr val="FF0066"/>
                </a:solidFill>
                <a:effectLst/>
              </a:rPr>
            </a:br>
            <a:r>
              <a:rPr lang="cs-CZ" sz="3200" dirty="0" smtClean="0">
                <a:solidFill>
                  <a:srgbClr val="FF0066"/>
                </a:solidFill>
                <a:effectLst/>
              </a:rPr>
              <a:t>Obě tělesa mají STEJNÝ OBJEM.</a:t>
            </a:r>
            <a:br>
              <a:rPr lang="cs-CZ" sz="3200" dirty="0" smtClean="0">
                <a:solidFill>
                  <a:srgbClr val="FF0066"/>
                </a:solidFill>
                <a:effectLst/>
              </a:rPr>
            </a:br>
            <a:r>
              <a:rPr lang="cs-CZ" sz="3200" dirty="0" smtClean="0">
                <a:solidFill>
                  <a:srgbClr val="FF0066"/>
                </a:solidFill>
                <a:effectLst/>
              </a:rPr>
              <a:t>Odpovězte na otázky:</a:t>
            </a:r>
            <a:br>
              <a:rPr lang="cs-CZ" sz="3200" dirty="0" smtClean="0">
                <a:solidFill>
                  <a:srgbClr val="FF0066"/>
                </a:solidFill>
                <a:effectLst/>
              </a:rPr>
            </a:br>
            <a:r>
              <a:rPr lang="cs-CZ" sz="3200" dirty="0" smtClean="0">
                <a:solidFill>
                  <a:srgbClr val="FF0066"/>
                </a:solidFill>
                <a:effectLst/>
              </a:rPr>
              <a:t>a) Které těleso má větší hmotnost?</a:t>
            </a:r>
            <a:br>
              <a:rPr lang="cs-CZ" sz="3200" dirty="0" smtClean="0">
                <a:solidFill>
                  <a:srgbClr val="FF0066"/>
                </a:solidFill>
                <a:effectLst/>
              </a:rPr>
            </a:br>
            <a:r>
              <a:rPr lang="cs-CZ" sz="3200" dirty="0" smtClean="0">
                <a:solidFill>
                  <a:srgbClr val="FF0066"/>
                </a:solidFill>
                <a:effectLst/>
              </a:rPr>
              <a:t>b) Na které misce je hliníkový váleček?</a:t>
            </a:r>
            <a:br>
              <a:rPr lang="cs-CZ" sz="3200" dirty="0" smtClean="0">
                <a:solidFill>
                  <a:srgbClr val="FF0066"/>
                </a:solidFill>
                <a:effectLst/>
              </a:rPr>
            </a:br>
            <a:r>
              <a:rPr lang="cs-CZ" sz="3200" dirty="0" smtClean="0">
                <a:solidFill>
                  <a:srgbClr val="FF0066"/>
                </a:solidFill>
                <a:effectLst/>
              </a:rPr>
              <a:t> </a:t>
            </a:r>
            <a:endParaRPr lang="cs-CZ" sz="3200" dirty="0">
              <a:solidFill>
                <a:srgbClr val="FF0066"/>
              </a:solidFill>
              <a:effectLst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571472" y="3857628"/>
            <a:ext cx="7600928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u="sng" dirty="0" smtClean="0">
                <a:solidFill>
                  <a:srgbClr val="0000FF"/>
                </a:solidFill>
              </a:rPr>
              <a:t>Správná odpověď:</a:t>
            </a:r>
          </a:p>
          <a:p>
            <a:pPr marL="514350" indent="-514350">
              <a:buAutoNum type="alphaLcParenR"/>
            </a:pPr>
            <a:r>
              <a:rPr lang="cs-CZ" sz="2800" b="1" dirty="0" smtClean="0">
                <a:solidFill>
                  <a:srgbClr val="0000FF"/>
                </a:solidFill>
              </a:rPr>
              <a:t>Větší hmotnost má váleček ze zinku.</a:t>
            </a:r>
          </a:p>
          <a:p>
            <a:pPr marL="514350" indent="-514350">
              <a:buAutoNum type="alphaLcParenR"/>
            </a:pPr>
            <a:r>
              <a:rPr lang="cs-CZ" sz="2800" b="1" dirty="0" smtClean="0">
                <a:solidFill>
                  <a:srgbClr val="0000FF"/>
                </a:solidFill>
              </a:rPr>
              <a:t>Na pravé misce.</a:t>
            </a:r>
            <a:endParaRPr lang="cs-CZ" sz="2800" b="1" dirty="0">
              <a:solidFill>
                <a:srgbClr val="0000FF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5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2154230"/>
          </a:xfrm>
        </p:spPr>
        <p:txBody>
          <a:bodyPr>
            <a:normAutofit fontScale="90000"/>
          </a:bodyPr>
          <a:lstStyle/>
          <a:p>
            <a:r>
              <a:rPr lang="cs-CZ" sz="3200" dirty="0" smtClean="0">
                <a:solidFill>
                  <a:srgbClr val="008000"/>
                </a:solidFill>
                <a:effectLst/>
              </a:rPr>
              <a:t>Plný kovový váleček má objem 55 </a:t>
            </a:r>
            <a:r>
              <a:rPr lang="cs-CZ" sz="3200" dirty="0" smtClean="0">
                <a:solidFill>
                  <a:srgbClr val="008000"/>
                </a:solidFill>
              </a:rPr>
              <a:t>cm³ a hmotnost 390,5 g. Z kterého je asi kovu?</a:t>
            </a:r>
            <a:br>
              <a:rPr lang="cs-CZ" sz="3200" dirty="0" smtClean="0">
                <a:solidFill>
                  <a:srgbClr val="008000"/>
                </a:solidFill>
              </a:rPr>
            </a:br>
            <a:r>
              <a:rPr lang="cs-CZ" sz="3200" dirty="0" smtClean="0">
                <a:solidFill>
                  <a:srgbClr val="008000"/>
                </a:solidFill>
              </a:rPr>
              <a:t>Úlohy vyřešte a vyberte správnou odpověď:</a:t>
            </a:r>
            <a:r>
              <a:rPr lang="cs-CZ" sz="3200" dirty="0" smtClean="0">
                <a:solidFill>
                  <a:srgbClr val="008000"/>
                </a:solidFill>
                <a:effectLst/>
              </a:rPr>
              <a:t> </a:t>
            </a:r>
            <a:endParaRPr lang="cs-CZ" sz="3200" dirty="0">
              <a:solidFill>
                <a:srgbClr val="008000"/>
              </a:solidFill>
              <a:effectLst/>
            </a:endParaRPr>
          </a:p>
        </p:txBody>
      </p:sp>
      <p:sp>
        <p:nvSpPr>
          <p:cNvPr id="4" name="Elipsa 3"/>
          <p:cNvSpPr/>
          <p:nvPr/>
        </p:nvSpPr>
        <p:spPr>
          <a:xfrm>
            <a:off x="500034" y="2214554"/>
            <a:ext cx="3429024" cy="2286016"/>
          </a:xfrm>
          <a:prstGeom prst="ellipse">
            <a:avLst/>
          </a:prstGeom>
          <a:solidFill>
            <a:srgbClr val="99FF6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7,1 g/cm³</a:t>
            </a:r>
          </a:p>
          <a:p>
            <a:pPr algn="ctr"/>
            <a:r>
              <a:rPr lang="cs-CZ" sz="2800" b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7 100 kg/m³</a:t>
            </a:r>
          </a:p>
          <a:p>
            <a:pPr algn="ctr"/>
            <a:r>
              <a:rPr lang="cs-CZ" sz="2800" b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ZINEK</a:t>
            </a:r>
            <a:endParaRPr lang="cs-CZ" sz="28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5" name="Elipsa 4"/>
          <p:cNvSpPr/>
          <p:nvPr/>
        </p:nvSpPr>
        <p:spPr>
          <a:xfrm>
            <a:off x="5500694" y="4000504"/>
            <a:ext cx="3429024" cy="2286016"/>
          </a:xfrm>
          <a:prstGeom prst="ellipse">
            <a:avLst/>
          </a:prstGeom>
          <a:solidFill>
            <a:srgbClr val="99FF6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8,9 g/cm³</a:t>
            </a:r>
          </a:p>
          <a:p>
            <a:pPr algn="ctr"/>
            <a:r>
              <a:rPr lang="cs-CZ" sz="2800" b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8 900 kg/m³</a:t>
            </a:r>
          </a:p>
          <a:p>
            <a:pPr algn="ctr"/>
            <a:r>
              <a:rPr lang="cs-CZ" sz="2800" b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MĚĎ</a:t>
            </a:r>
            <a:endParaRPr lang="cs-CZ" sz="28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pic>
        <p:nvPicPr>
          <p:cNvPr id="6" name="Obrázek 5" descr="63188_img_valecek-na-testo-kovovy-profi-droetker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3071802" y="4357694"/>
            <a:ext cx="2143140" cy="214314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3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edge">
                                      <p:cBhvr>
                                        <p:cTn id="1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22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 animBg="1"/>
      <p:bldP spid="5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2511420"/>
          </a:xfrm>
        </p:spPr>
        <p:txBody>
          <a:bodyPr>
            <a:normAutofit/>
          </a:bodyPr>
          <a:lstStyle/>
          <a:p>
            <a:r>
              <a:rPr lang="cs-CZ" sz="3200" dirty="0" smtClean="0">
                <a:solidFill>
                  <a:srgbClr val="800000"/>
                </a:solidFill>
                <a:effectLst/>
              </a:rPr>
              <a:t>Objem petroleje v lahvičce je 10 cm³, hustota petroleje je 800 kg/</a:t>
            </a:r>
            <a:r>
              <a:rPr lang="cs-CZ" sz="3200" dirty="0" smtClean="0">
                <a:solidFill>
                  <a:srgbClr val="800000"/>
                </a:solidFill>
              </a:rPr>
              <a:t>m³.</a:t>
            </a:r>
            <a:br>
              <a:rPr lang="cs-CZ" sz="3200" dirty="0" smtClean="0">
                <a:solidFill>
                  <a:srgbClr val="800000"/>
                </a:solidFill>
              </a:rPr>
            </a:br>
            <a:r>
              <a:rPr lang="cs-CZ" sz="3200" dirty="0" smtClean="0">
                <a:solidFill>
                  <a:srgbClr val="800000"/>
                </a:solidFill>
              </a:rPr>
              <a:t>Určete hmotnost kapaliny.</a:t>
            </a:r>
            <a:br>
              <a:rPr lang="cs-CZ" sz="3200" dirty="0" smtClean="0">
                <a:solidFill>
                  <a:srgbClr val="800000"/>
                </a:solidFill>
              </a:rPr>
            </a:br>
            <a:r>
              <a:rPr lang="cs-CZ" sz="3200" dirty="0" smtClean="0">
                <a:solidFill>
                  <a:srgbClr val="800000"/>
                </a:solidFill>
              </a:rPr>
              <a:t>Vyberte správný výsledek:</a:t>
            </a:r>
            <a:endParaRPr lang="cs-CZ" sz="3200" dirty="0">
              <a:solidFill>
                <a:srgbClr val="800000"/>
              </a:solidFill>
              <a:effectLst/>
            </a:endParaRPr>
          </a:p>
        </p:txBody>
      </p:sp>
      <p:sp>
        <p:nvSpPr>
          <p:cNvPr id="4" name="Zaoblený obdélník 3"/>
          <p:cNvSpPr/>
          <p:nvPr/>
        </p:nvSpPr>
        <p:spPr>
          <a:xfrm>
            <a:off x="428596" y="2714620"/>
            <a:ext cx="3286148" cy="1285884"/>
          </a:xfrm>
          <a:prstGeom prst="roundRect">
            <a:avLst/>
          </a:prstGeom>
          <a:solidFill>
            <a:srgbClr val="FFFF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800000"/>
                </a:solidFill>
              </a:rPr>
              <a:t>m</a:t>
            </a:r>
            <a:r>
              <a:rPr lang="cs-CZ" sz="2800" b="1" dirty="0" smtClean="0">
                <a:solidFill>
                  <a:srgbClr val="800000"/>
                </a:solidFill>
                <a:latin typeface="Arial"/>
                <a:cs typeface="Arial"/>
              </a:rPr>
              <a:t>=80∙10</a:t>
            </a:r>
          </a:p>
          <a:p>
            <a:pPr algn="ctr"/>
            <a:r>
              <a:rPr lang="cs-CZ" sz="2800" b="1" u="sng" dirty="0" smtClean="0">
                <a:solidFill>
                  <a:srgbClr val="800000"/>
                </a:solidFill>
                <a:latin typeface="Arial"/>
                <a:cs typeface="Arial"/>
              </a:rPr>
              <a:t>m= 800 g</a:t>
            </a:r>
            <a:endParaRPr lang="cs-CZ" sz="2800" b="1" u="sng" dirty="0">
              <a:solidFill>
                <a:srgbClr val="800000"/>
              </a:solidFill>
            </a:endParaRPr>
          </a:p>
        </p:txBody>
      </p:sp>
      <p:sp>
        <p:nvSpPr>
          <p:cNvPr id="6" name="Zaoblený obdélník 5"/>
          <p:cNvSpPr/>
          <p:nvPr/>
        </p:nvSpPr>
        <p:spPr>
          <a:xfrm>
            <a:off x="1785918" y="4429132"/>
            <a:ext cx="3286148" cy="1285884"/>
          </a:xfrm>
          <a:prstGeom prst="roundRect">
            <a:avLst/>
          </a:prstGeom>
          <a:solidFill>
            <a:srgbClr val="FFFF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800000"/>
                </a:solidFill>
              </a:rPr>
              <a:t>m</a:t>
            </a:r>
            <a:r>
              <a:rPr lang="cs-CZ" sz="2800" b="1" dirty="0" smtClean="0">
                <a:solidFill>
                  <a:srgbClr val="800000"/>
                </a:solidFill>
                <a:latin typeface="Arial"/>
                <a:cs typeface="Arial"/>
              </a:rPr>
              <a:t>=</a:t>
            </a:r>
            <a:r>
              <a:rPr lang="cs-CZ" sz="2800" b="1" dirty="0" smtClean="0">
                <a:solidFill>
                  <a:srgbClr val="800000"/>
                </a:solidFill>
              </a:rPr>
              <a:t>8</a:t>
            </a:r>
            <a:r>
              <a:rPr lang="cs-CZ" sz="2800" b="1" dirty="0" smtClean="0">
                <a:solidFill>
                  <a:srgbClr val="800000"/>
                </a:solidFill>
                <a:latin typeface="Arial"/>
                <a:cs typeface="Arial"/>
              </a:rPr>
              <a:t>∙10</a:t>
            </a:r>
          </a:p>
          <a:p>
            <a:pPr algn="ctr"/>
            <a:r>
              <a:rPr lang="cs-CZ" sz="2800" b="1" u="sng" dirty="0" smtClean="0">
                <a:solidFill>
                  <a:srgbClr val="800000"/>
                </a:solidFill>
                <a:latin typeface="Arial"/>
                <a:cs typeface="Arial"/>
              </a:rPr>
              <a:t>m= 80 g</a:t>
            </a:r>
            <a:endParaRPr lang="cs-CZ" sz="2800" b="1" u="sng" dirty="0">
              <a:solidFill>
                <a:srgbClr val="800000"/>
              </a:solidFill>
            </a:endParaRPr>
          </a:p>
        </p:txBody>
      </p:sp>
      <p:sp>
        <p:nvSpPr>
          <p:cNvPr id="7" name="Zaoblený obdélník 6"/>
          <p:cNvSpPr/>
          <p:nvPr/>
        </p:nvSpPr>
        <p:spPr>
          <a:xfrm>
            <a:off x="4857752" y="2643182"/>
            <a:ext cx="3286148" cy="1285884"/>
          </a:xfrm>
          <a:prstGeom prst="roundRect">
            <a:avLst/>
          </a:prstGeom>
          <a:solidFill>
            <a:srgbClr val="FFFF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800000"/>
                </a:solidFill>
              </a:rPr>
              <a:t>m</a:t>
            </a:r>
            <a:r>
              <a:rPr lang="cs-CZ" sz="2800" b="1" dirty="0" smtClean="0">
                <a:solidFill>
                  <a:srgbClr val="800000"/>
                </a:solidFill>
                <a:latin typeface="Arial"/>
                <a:cs typeface="Arial"/>
              </a:rPr>
              <a:t>=</a:t>
            </a:r>
            <a:r>
              <a:rPr lang="cs-CZ" sz="2800" b="1" dirty="0" smtClean="0">
                <a:solidFill>
                  <a:srgbClr val="800000"/>
                </a:solidFill>
              </a:rPr>
              <a:t>0,8</a:t>
            </a:r>
            <a:r>
              <a:rPr lang="cs-CZ" sz="2800" b="1" dirty="0" smtClean="0">
                <a:solidFill>
                  <a:srgbClr val="800000"/>
                </a:solidFill>
                <a:latin typeface="Arial"/>
                <a:cs typeface="Arial"/>
              </a:rPr>
              <a:t>∙10</a:t>
            </a:r>
          </a:p>
          <a:p>
            <a:pPr algn="ctr"/>
            <a:r>
              <a:rPr lang="cs-CZ" sz="2800" b="1" u="sng" dirty="0" smtClean="0">
                <a:solidFill>
                  <a:srgbClr val="800000"/>
                </a:solidFill>
                <a:latin typeface="Arial"/>
                <a:cs typeface="Arial"/>
              </a:rPr>
              <a:t>m= 8 g</a:t>
            </a:r>
            <a:endParaRPr lang="cs-CZ" sz="2800" b="1" u="sng" dirty="0">
              <a:solidFill>
                <a:srgbClr val="800000"/>
              </a:solidFill>
            </a:endParaRPr>
          </a:p>
        </p:txBody>
      </p:sp>
      <p:pic>
        <p:nvPicPr>
          <p:cNvPr id="8" name="Obrázek 7" descr="9900246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6072166" y="4071942"/>
            <a:ext cx="2643206" cy="2643206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3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1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2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7" dur="500" tmFilter="0, 0; .2, .5; .8, .5; 1, 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28" dur="250" autoRev="1" fill="hold"/>
                                        <p:tgtEl>
                                          <p:spTgt spid="7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 animBg="1"/>
      <p:bldP spid="6" grpId="0" animBg="1"/>
      <p:bldP spid="7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2643183"/>
            <a:ext cx="8229600" cy="2286016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3600" b="1" dirty="0" smtClean="0">
                <a:solidFill>
                  <a:srgbClr val="FF0066"/>
                </a:solidFill>
              </a:rPr>
              <a:t>Objem vypočítáme jako PODÍL hmotnosti a hustoty:</a:t>
            </a:r>
          </a:p>
          <a:p>
            <a:pPr>
              <a:buNone/>
            </a:pPr>
            <a:r>
              <a:rPr lang="cs-CZ" sz="3600" b="1" dirty="0" smtClean="0">
                <a:solidFill>
                  <a:srgbClr val="FF0066"/>
                </a:solidFill>
              </a:rPr>
              <a:t>V</a:t>
            </a:r>
            <a:r>
              <a:rPr lang="cs-CZ" sz="3600" b="1" dirty="0" smtClean="0">
                <a:solidFill>
                  <a:srgbClr val="FF0066"/>
                </a:solidFill>
                <a:latin typeface="Arial Black"/>
              </a:rPr>
              <a:t>=m:</a:t>
            </a:r>
            <a:r>
              <a:rPr lang="el-GR" sz="3600" b="1" dirty="0" smtClean="0">
                <a:solidFill>
                  <a:srgbClr val="FF0066"/>
                </a:solidFill>
                <a:latin typeface="Arial"/>
                <a:cs typeface="Arial"/>
              </a:rPr>
              <a:t>ρ</a:t>
            </a:r>
            <a:endParaRPr lang="cs-CZ" sz="3600" b="1" dirty="0">
              <a:solidFill>
                <a:srgbClr val="FF0066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5257808" cy="1868478"/>
          </a:xfrm>
        </p:spPr>
        <p:txBody>
          <a:bodyPr>
            <a:normAutofit/>
          </a:bodyPr>
          <a:lstStyle/>
          <a:p>
            <a:r>
              <a:rPr lang="cs-CZ" sz="3600" u="sng" dirty="0" smtClean="0">
                <a:solidFill>
                  <a:srgbClr val="660066"/>
                </a:solidFill>
                <a:effectLst/>
              </a:rPr>
              <a:t/>
            </a:r>
            <a:br>
              <a:rPr lang="cs-CZ" sz="3600" u="sng" dirty="0" smtClean="0">
                <a:solidFill>
                  <a:srgbClr val="660066"/>
                </a:solidFill>
                <a:effectLst/>
              </a:rPr>
            </a:br>
            <a:r>
              <a:rPr lang="cs-CZ" sz="3600" u="sng" dirty="0" smtClean="0">
                <a:solidFill>
                  <a:srgbClr val="660066"/>
                </a:solidFill>
                <a:effectLst/>
              </a:rPr>
              <a:t>VÝPOČET OBJEMU:</a:t>
            </a:r>
            <a:br>
              <a:rPr lang="cs-CZ" sz="3600" u="sng" dirty="0" smtClean="0">
                <a:solidFill>
                  <a:srgbClr val="660066"/>
                </a:solidFill>
                <a:effectLst/>
              </a:rPr>
            </a:br>
            <a:endParaRPr lang="cs-CZ" sz="3600" u="sng" dirty="0">
              <a:solidFill>
                <a:srgbClr val="660066"/>
              </a:solidFill>
              <a:effectLst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8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  <p:bldP spid="3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2500306"/>
            <a:ext cx="8229600" cy="3506985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3200" b="1" dirty="0" smtClean="0">
                <a:solidFill>
                  <a:srgbClr val="000099"/>
                </a:solidFill>
              </a:rPr>
              <a:t>Řešení:</a:t>
            </a:r>
          </a:p>
          <a:p>
            <a:pPr>
              <a:buNone/>
            </a:pPr>
            <a:r>
              <a:rPr lang="cs-CZ" sz="3200" b="1" dirty="0" smtClean="0">
                <a:solidFill>
                  <a:srgbClr val="000099"/>
                </a:solidFill>
              </a:rPr>
              <a:t>m</a:t>
            </a:r>
            <a:r>
              <a:rPr lang="cs-CZ" sz="3200" b="1" dirty="0" smtClean="0">
                <a:solidFill>
                  <a:srgbClr val="000099"/>
                </a:solidFill>
                <a:latin typeface="Arial Black"/>
              </a:rPr>
              <a:t>=547,4 g		V=m:</a:t>
            </a:r>
            <a:r>
              <a:rPr lang="el-GR" sz="3200" b="1" dirty="0" smtClean="0">
                <a:solidFill>
                  <a:srgbClr val="000099"/>
                </a:solidFill>
                <a:latin typeface="Arial"/>
                <a:cs typeface="Arial"/>
              </a:rPr>
              <a:t>ρ</a:t>
            </a:r>
            <a:endParaRPr lang="cs-CZ" sz="3200" b="1" dirty="0" smtClean="0">
              <a:solidFill>
                <a:srgbClr val="000099"/>
              </a:solidFill>
              <a:latin typeface="Arial Black"/>
            </a:endParaRPr>
          </a:p>
          <a:p>
            <a:pPr>
              <a:buNone/>
            </a:pPr>
            <a:r>
              <a:rPr lang="cs-CZ" sz="3200" b="1" dirty="0" smtClean="0">
                <a:solidFill>
                  <a:srgbClr val="000099"/>
                </a:solidFill>
                <a:latin typeface="Arial Black"/>
                <a:cs typeface="Arial"/>
              </a:rPr>
              <a:t>ρ=8,9 g/</a:t>
            </a:r>
            <a:r>
              <a:rPr lang="cs-CZ" sz="3200" b="1" dirty="0" smtClean="0">
                <a:solidFill>
                  <a:srgbClr val="000099"/>
                </a:solidFill>
              </a:rPr>
              <a:t>cm³		V</a:t>
            </a:r>
            <a:r>
              <a:rPr lang="cs-CZ" sz="3200" b="1" dirty="0" smtClean="0">
                <a:solidFill>
                  <a:srgbClr val="000099"/>
                </a:solidFill>
                <a:latin typeface="Arial Black"/>
              </a:rPr>
              <a:t>=547,4:8,9</a:t>
            </a:r>
            <a:endParaRPr lang="cs-CZ" sz="3200" b="1" dirty="0" smtClean="0">
              <a:solidFill>
                <a:srgbClr val="000099"/>
              </a:solidFill>
            </a:endParaRPr>
          </a:p>
          <a:p>
            <a:pPr>
              <a:buNone/>
            </a:pPr>
            <a:r>
              <a:rPr lang="cs-CZ" sz="3200" b="1" u="sng" dirty="0" smtClean="0">
                <a:solidFill>
                  <a:srgbClr val="000099"/>
                </a:solidFill>
              </a:rPr>
              <a:t>V</a:t>
            </a:r>
            <a:r>
              <a:rPr lang="cs-CZ" sz="3200" b="1" u="sng" dirty="0" smtClean="0">
                <a:solidFill>
                  <a:srgbClr val="000099"/>
                </a:solidFill>
                <a:latin typeface="Arial Black"/>
              </a:rPr>
              <a:t>=? </a:t>
            </a:r>
            <a:r>
              <a:rPr lang="en-US" sz="3200" b="1" u="sng" dirty="0" smtClean="0">
                <a:solidFill>
                  <a:srgbClr val="000099"/>
                </a:solidFill>
                <a:latin typeface="Arial Black"/>
              </a:rPr>
              <a:t>[</a:t>
            </a:r>
            <a:r>
              <a:rPr lang="cs-CZ" sz="3200" b="1" u="sng" dirty="0" smtClean="0">
                <a:solidFill>
                  <a:srgbClr val="000099"/>
                </a:solidFill>
              </a:rPr>
              <a:t>cm³</a:t>
            </a:r>
            <a:r>
              <a:rPr lang="en-US" sz="3200" b="1" u="sng" dirty="0" smtClean="0">
                <a:solidFill>
                  <a:srgbClr val="000099"/>
                </a:solidFill>
                <a:latin typeface="Arial Black"/>
              </a:rPr>
              <a:t>]</a:t>
            </a:r>
            <a:r>
              <a:rPr lang="cs-CZ" sz="3200" b="1" dirty="0" smtClean="0">
                <a:solidFill>
                  <a:srgbClr val="000099"/>
                </a:solidFill>
                <a:latin typeface="Arial Black"/>
              </a:rPr>
              <a:t>		V=61,1 </a:t>
            </a:r>
            <a:r>
              <a:rPr lang="cs-CZ" sz="3200" b="1" dirty="0" smtClean="0">
                <a:solidFill>
                  <a:srgbClr val="000099"/>
                </a:solidFill>
              </a:rPr>
              <a:t>cm³</a:t>
            </a:r>
          </a:p>
          <a:p>
            <a:pPr>
              <a:buNone/>
            </a:pPr>
            <a:r>
              <a:rPr lang="cs-CZ" sz="3200" b="1" dirty="0" smtClean="0">
                <a:solidFill>
                  <a:srgbClr val="000099"/>
                </a:solidFill>
              </a:rPr>
              <a:t>Objem měděného válečku je </a:t>
            </a:r>
            <a:r>
              <a:rPr lang="cs-CZ" sz="3200" b="1" dirty="0" smtClean="0">
                <a:solidFill>
                  <a:srgbClr val="000099"/>
                </a:solidFill>
                <a:latin typeface="Arial Black"/>
              </a:rPr>
              <a:t>61,1 </a:t>
            </a:r>
            <a:r>
              <a:rPr lang="cs-CZ" sz="3200" b="1" dirty="0" smtClean="0">
                <a:solidFill>
                  <a:srgbClr val="000099"/>
                </a:solidFill>
              </a:rPr>
              <a:t>cm³.</a:t>
            </a:r>
            <a:endParaRPr lang="cs-CZ" sz="3200" b="1" dirty="0">
              <a:solidFill>
                <a:srgbClr val="000099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2154230"/>
          </a:xfrm>
        </p:spPr>
        <p:txBody>
          <a:bodyPr>
            <a:normAutofit/>
          </a:bodyPr>
          <a:lstStyle/>
          <a:p>
            <a:r>
              <a:rPr lang="cs-CZ" sz="3200" dirty="0" smtClean="0">
                <a:solidFill>
                  <a:srgbClr val="0000FF"/>
                </a:solidFill>
                <a:effectLst/>
              </a:rPr>
              <a:t>Měděný váleček má hmotnost 547,4g. Určete jeho objem:</a:t>
            </a:r>
            <a:endParaRPr lang="cs-CZ" sz="3200" dirty="0">
              <a:solidFill>
                <a:srgbClr val="0000FF"/>
              </a:solidFill>
              <a:effectLst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8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3" dur="5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  <p:bldP spid="3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2357430"/>
            <a:ext cx="7355160" cy="3649861"/>
          </a:xfrm>
        </p:spPr>
        <p:txBody>
          <a:bodyPr/>
          <a:lstStyle/>
          <a:p>
            <a:pPr>
              <a:buNone/>
            </a:pPr>
            <a:r>
              <a:rPr lang="cs-CZ" sz="2800" b="1" dirty="0" smtClean="0">
                <a:solidFill>
                  <a:srgbClr val="9900CC"/>
                </a:solidFill>
              </a:rPr>
              <a:t>Řešení:</a:t>
            </a:r>
          </a:p>
          <a:p>
            <a:pPr>
              <a:buNone/>
            </a:pPr>
            <a:r>
              <a:rPr lang="cs-CZ" sz="2800" b="1" dirty="0" smtClean="0">
                <a:solidFill>
                  <a:srgbClr val="9900CC"/>
                </a:solidFill>
              </a:rPr>
              <a:t>m</a:t>
            </a:r>
            <a:r>
              <a:rPr lang="cs-CZ" sz="2800" b="1" dirty="0" smtClean="0">
                <a:solidFill>
                  <a:srgbClr val="9900CC"/>
                </a:solidFill>
                <a:latin typeface="Arial Black"/>
              </a:rPr>
              <a:t>=40 kg			V=m : </a:t>
            </a:r>
            <a:r>
              <a:rPr lang="el-GR" sz="2800" b="1" dirty="0" smtClean="0">
                <a:solidFill>
                  <a:srgbClr val="9900CC"/>
                </a:solidFill>
                <a:latin typeface="Arial"/>
                <a:cs typeface="Arial"/>
              </a:rPr>
              <a:t>ρ</a:t>
            </a:r>
            <a:endParaRPr lang="cs-CZ" sz="2800" b="1" dirty="0" smtClean="0">
              <a:solidFill>
                <a:srgbClr val="9900CC"/>
              </a:solidFill>
              <a:latin typeface="Arial Black"/>
            </a:endParaRPr>
          </a:p>
          <a:p>
            <a:pPr>
              <a:buNone/>
            </a:pPr>
            <a:r>
              <a:rPr lang="cs-CZ" sz="2800" b="1" dirty="0" smtClean="0">
                <a:solidFill>
                  <a:srgbClr val="9900CC"/>
                </a:solidFill>
                <a:latin typeface="Arial Black"/>
                <a:cs typeface="Arial"/>
              </a:rPr>
              <a:t>ρ=1 000 kg/</a:t>
            </a:r>
            <a:r>
              <a:rPr lang="cs-CZ" sz="2800" b="1" dirty="0" smtClean="0">
                <a:solidFill>
                  <a:srgbClr val="9900CC"/>
                </a:solidFill>
              </a:rPr>
              <a:t>m³	V</a:t>
            </a:r>
            <a:r>
              <a:rPr lang="cs-CZ" sz="2800" b="1" dirty="0" smtClean="0">
                <a:solidFill>
                  <a:srgbClr val="9900CC"/>
                </a:solidFill>
                <a:latin typeface="Arial Black"/>
              </a:rPr>
              <a:t>=40 : 1 000</a:t>
            </a:r>
            <a:endParaRPr lang="cs-CZ" sz="2800" b="1" dirty="0" smtClean="0">
              <a:solidFill>
                <a:srgbClr val="9900CC"/>
              </a:solidFill>
            </a:endParaRPr>
          </a:p>
          <a:p>
            <a:pPr>
              <a:buNone/>
            </a:pPr>
            <a:r>
              <a:rPr lang="cs-CZ" sz="2800" b="1" u="sng" dirty="0" smtClean="0">
                <a:solidFill>
                  <a:srgbClr val="9900CC"/>
                </a:solidFill>
              </a:rPr>
              <a:t>V</a:t>
            </a:r>
            <a:r>
              <a:rPr lang="cs-CZ" sz="2800" b="1" u="sng" dirty="0" smtClean="0">
                <a:solidFill>
                  <a:srgbClr val="9900CC"/>
                </a:solidFill>
                <a:latin typeface="Arial Black"/>
              </a:rPr>
              <a:t>=? </a:t>
            </a:r>
            <a:r>
              <a:rPr lang="en-US" sz="2800" b="1" u="sng" dirty="0" smtClean="0">
                <a:solidFill>
                  <a:srgbClr val="9900CC"/>
                </a:solidFill>
                <a:latin typeface="Arial Black"/>
              </a:rPr>
              <a:t>[</a:t>
            </a:r>
            <a:r>
              <a:rPr lang="cs-CZ" sz="2800" b="1" u="sng" dirty="0" smtClean="0">
                <a:solidFill>
                  <a:srgbClr val="9900CC"/>
                </a:solidFill>
              </a:rPr>
              <a:t>m³</a:t>
            </a:r>
            <a:r>
              <a:rPr lang="en-US" sz="2800" b="1" u="sng" dirty="0" smtClean="0">
                <a:solidFill>
                  <a:srgbClr val="9900CC"/>
                </a:solidFill>
                <a:latin typeface="Arial Black"/>
              </a:rPr>
              <a:t>]</a:t>
            </a:r>
            <a:r>
              <a:rPr lang="cs-CZ" sz="2800" b="1" dirty="0" smtClean="0">
                <a:solidFill>
                  <a:srgbClr val="9900CC"/>
                </a:solidFill>
                <a:latin typeface="Arial Black"/>
              </a:rPr>
              <a:t>			V=0,040 </a:t>
            </a:r>
            <a:r>
              <a:rPr lang="cs-CZ" sz="2800" b="1" dirty="0" smtClean="0">
                <a:solidFill>
                  <a:srgbClr val="9900CC"/>
                </a:solidFill>
              </a:rPr>
              <a:t>m³</a:t>
            </a:r>
          </a:p>
          <a:p>
            <a:pPr>
              <a:buNone/>
            </a:pPr>
            <a:r>
              <a:rPr lang="cs-CZ" sz="2800" b="1" dirty="0" smtClean="0">
                <a:solidFill>
                  <a:srgbClr val="9900CC"/>
                </a:solidFill>
              </a:rPr>
              <a:t>					</a:t>
            </a:r>
            <a:r>
              <a:rPr lang="cs-CZ" sz="2800" b="1" dirty="0" smtClean="0">
                <a:solidFill>
                  <a:srgbClr val="9900CC"/>
                </a:solidFill>
                <a:latin typeface="Arial Black"/>
              </a:rPr>
              <a:t>V=40 d</a:t>
            </a:r>
            <a:r>
              <a:rPr lang="cs-CZ" sz="2800" b="1" dirty="0" smtClean="0">
                <a:solidFill>
                  <a:srgbClr val="9900CC"/>
                </a:solidFill>
              </a:rPr>
              <a:t>m³</a:t>
            </a:r>
          </a:p>
          <a:p>
            <a:pPr>
              <a:buNone/>
            </a:pPr>
            <a:r>
              <a:rPr lang="cs-CZ" sz="2800" b="1" dirty="0" smtClean="0">
                <a:solidFill>
                  <a:srgbClr val="9900CC"/>
                </a:solidFill>
              </a:rPr>
              <a:t>Objem těla žáka je asi </a:t>
            </a:r>
            <a:r>
              <a:rPr lang="cs-CZ" sz="2800" b="1" dirty="0" smtClean="0">
                <a:solidFill>
                  <a:srgbClr val="9900CC"/>
                </a:solidFill>
                <a:latin typeface="Arial Black"/>
              </a:rPr>
              <a:t>40 d</a:t>
            </a:r>
            <a:r>
              <a:rPr lang="cs-CZ" sz="2800" b="1" dirty="0" smtClean="0">
                <a:solidFill>
                  <a:srgbClr val="9900CC"/>
                </a:solidFill>
              </a:rPr>
              <a:t>m³.</a:t>
            </a:r>
          </a:p>
          <a:p>
            <a:pPr>
              <a:buNone/>
            </a:pPr>
            <a:endParaRPr lang="cs-CZ" dirty="0">
              <a:solidFill>
                <a:srgbClr val="9900CC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797040"/>
          </a:xfrm>
        </p:spPr>
        <p:txBody>
          <a:bodyPr>
            <a:normAutofit fontScale="90000"/>
          </a:bodyPr>
          <a:lstStyle/>
          <a:p>
            <a:r>
              <a:rPr lang="cs-CZ" sz="2800" dirty="0" smtClean="0">
                <a:solidFill>
                  <a:srgbClr val="FF0066"/>
                </a:solidFill>
                <a:effectLst/>
              </a:rPr>
              <a:t>Jaký objem má přibližně vaše tělo?</a:t>
            </a:r>
            <a:br>
              <a:rPr lang="cs-CZ" sz="2800" dirty="0" smtClean="0">
                <a:solidFill>
                  <a:srgbClr val="FF0066"/>
                </a:solidFill>
                <a:effectLst/>
              </a:rPr>
            </a:br>
            <a:r>
              <a:rPr lang="cs-CZ" sz="2800" dirty="0" smtClean="0">
                <a:solidFill>
                  <a:srgbClr val="FF0066"/>
                </a:solidFill>
                <a:effectLst/>
              </a:rPr>
              <a:t>Předpokládejme hmotnost žáka 40 kg.</a:t>
            </a:r>
            <a:br>
              <a:rPr lang="cs-CZ" sz="2800" dirty="0" smtClean="0">
                <a:solidFill>
                  <a:srgbClr val="FF0066"/>
                </a:solidFill>
                <a:effectLst/>
              </a:rPr>
            </a:br>
            <a:r>
              <a:rPr lang="cs-CZ" sz="2800" dirty="0" smtClean="0">
                <a:solidFill>
                  <a:srgbClr val="FF0066"/>
                </a:solidFill>
                <a:effectLst/>
              </a:rPr>
              <a:t>Průměrná hustota lidského těla je přibližně stejná jako hustota vody (</a:t>
            </a:r>
            <a:r>
              <a:rPr lang="cs-CZ" sz="2800" dirty="0" smtClean="0">
                <a:solidFill>
                  <a:srgbClr val="FF0066"/>
                </a:solidFill>
                <a:effectLst/>
                <a:latin typeface="Arial Black"/>
                <a:cs typeface="Arial"/>
              </a:rPr>
              <a:t>ρ=1 000 kg/</a:t>
            </a:r>
            <a:r>
              <a:rPr lang="cs-CZ" sz="2800" dirty="0" smtClean="0">
                <a:solidFill>
                  <a:srgbClr val="FF0066"/>
                </a:solidFill>
                <a:effectLst/>
              </a:rPr>
              <a:t>m³).</a:t>
            </a:r>
            <a:endParaRPr lang="cs-CZ" sz="2800" dirty="0">
              <a:solidFill>
                <a:srgbClr val="FF0066"/>
              </a:solidFill>
              <a:effectLst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  <p:bldP spid="3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2218258"/>
          </a:xfrm>
        </p:spPr>
        <p:txBody>
          <a:bodyPr>
            <a:normAutofit/>
          </a:bodyPr>
          <a:lstStyle/>
          <a:p>
            <a:r>
              <a:rPr lang="cs-CZ" sz="2800" dirty="0" smtClean="0">
                <a:solidFill>
                  <a:srgbClr val="008000"/>
                </a:solidFill>
                <a:effectLst/>
              </a:rPr>
              <a:t>Vešel by se do nádoby o objemu 3 litry líh o hmotnosti 2 kg?</a:t>
            </a:r>
            <a:br>
              <a:rPr lang="cs-CZ" sz="2800" dirty="0" smtClean="0">
                <a:solidFill>
                  <a:srgbClr val="008000"/>
                </a:solidFill>
                <a:effectLst/>
              </a:rPr>
            </a:br>
            <a:r>
              <a:rPr lang="cs-CZ" sz="2800" dirty="0" smtClean="0">
                <a:solidFill>
                  <a:srgbClr val="008000"/>
                </a:solidFill>
                <a:effectLst/>
              </a:rPr>
              <a:t>Úlohu vypočítejte a vyberte správnou odpověď:</a:t>
            </a:r>
            <a:endParaRPr lang="cs-CZ" sz="2800" dirty="0">
              <a:solidFill>
                <a:srgbClr val="008000"/>
              </a:solidFill>
              <a:effectLst/>
            </a:endParaRPr>
          </a:p>
        </p:txBody>
      </p:sp>
      <p:sp>
        <p:nvSpPr>
          <p:cNvPr id="5" name="Zaoblený obdélník 4"/>
          <p:cNvSpPr/>
          <p:nvPr/>
        </p:nvSpPr>
        <p:spPr>
          <a:xfrm>
            <a:off x="539552" y="2636912"/>
            <a:ext cx="3168352" cy="1944216"/>
          </a:xfrm>
          <a:prstGeom prst="roundRect">
            <a:avLst/>
          </a:prstGeom>
          <a:solidFill>
            <a:srgbClr val="99FF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003300"/>
                </a:solidFill>
                <a:latin typeface="Arial Black"/>
                <a:cs typeface="Arial"/>
              </a:rPr>
              <a:t>ρ=800 kg/</a:t>
            </a:r>
            <a:r>
              <a:rPr lang="cs-CZ" sz="2800" b="1" dirty="0" smtClean="0">
                <a:solidFill>
                  <a:srgbClr val="003300"/>
                </a:solidFill>
              </a:rPr>
              <a:t>m³</a:t>
            </a:r>
          </a:p>
          <a:p>
            <a:pPr algn="ctr"/>
            <a:r>
              <a:rPr lang="cs-CZ" sz="2800" b="1" dirty="0" smtClean="0">
                <a:solidFill>
                  <a:srgbClr val="003300"/>
                </a:solidFill>
              </a:rPr>
              <a:t>V</a:t>
            </a:r>
            <a:r>
              <a:rPr lang="cs-CZ" sz="2800" b="1" dirty="0" smtClean="0">
                <a:solidFill>
                  <a:srgbClr val="003300"/>
                </a:solidFill>
                <a:latin typeface="Arial Black"/>
                <a:cs typeface="Arial"/>
              </a:rPr>
              <a:t>=1,6 l</a:t>
            </a:r>
          </a:p>
          <a:p>
            <a:pPr algn="ctr"/>
            <a:r>
              <a:rPr lang="cs-CZ" sz="2800" b="1" dirty="0" smtClean="0">
                <a:solidFill>
                  <a:srgbClr val="003300"/>
                </a:solidFill>
                <a:latin typeface="Arial Black"/>
                <a:cs typeface="Arial"/>
              </a:rPr>
              <a:t>Ano, vešel</a:t>
            </a:r>
            <a:endParaRPr lang="cs-CZ" sz="2800" b="1" dirty="0">
              <a:solidFill>
                <a:srgbClr val="003300"/>
              </a:solidFill>
            </a:endParaRPr>
          </a:p>
        </p:txBody>
      </p:sp>
      <p:sp>
        <p:nvSpPr>
          <p:cNvPr id="6" name="Zaoblený obdélník 5"/>
          <p:cNvSpPr/>
          <p:nvPr/>
        </p:nvSpPr>
        <p:spPr>
          <a:xfrm>
            <a:off x="4572000" y="4581128"/>
            <a:ext cx="3168352" cy="1944216"/>
          </a:xfrm>
          <a:prstGeom prst="roundRect">
            <a:avLst/>
          </a:prstGeom>
          <a:solidFill>
            <a:srgbClr val="99FF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003300"/>
                </a:solidFill>
                <a:latin typeface="Arial Black"/>
                <a:cs typeface="Arial"/>
              </a:rPr>
              <a:t>ρ=800 kg/</a:t>
            </a:r>
            <a:r>
              <a:rPr lang="cs-CZ" sz="2800" b="1" dirty="0" smtClean="0">
                <a:solidFill>
                  <a:srgbClr val="003300"/>
                </a:solidFill>
              </a:rPr>
              <a:t>m³</a:t>
            </a:r>
          </a:p>
          <a:p>
            <a:pPr algn="ctr"/>
            <a:r>
              <a:rPr lang="cs-CZ" sz="2800" b="1" dirty="0" smtClean="0">
                <a:solidFill>
                  <a:srgbClr val="003300"/>
                </a:solidFill>
              </a:rPr>
              <a:t>V</a:t>
            </a:r>
            <a:r>
              <a:rPr lang="cs-CZ" sz="2800" b="1" dirty="0" smtClean="0">
                <a:solidFill>
                  <a:srgbClr val="003300"/>
                </a:solidFill>
                <a:latin typeface="Arial Black"/>
                <a:cs typeface="Arial"/>
              </a:rPr>
              <a:t>=2,5 l</a:t>
            </a:r>
          </a:p>
          <a:p>
            <a:pPr algn="ctr"/>
            <a:r>
              <a:rPr lang="cs-CZ" sz="2800" b="1" dirty="0" smtClean="0">
                <a:solidFill>
                  <a:srgbClr val="003300"/>
                </a:solidFill>
                <a:latin typeface="Arial Black"/>
                <a:cs typeface="Arial"/>
              </a:rPr>
              <a:t>Ano, vešel</a:t>
            </a:r>
            <a:endParaRPr lang="cs-CZ" sz="2800" b="1" dirty="0">
              <a:solidFill>
                <a:srgbClr val="003300"/>
              </a:solidFill>
            </a:endParaRPr>
          </a:p>
        </p:txBody>
      </p:sp>
      <p:sp>
        <p:nvSpPr>
          <p:cNvPr id="7" name="Zaoblený obdélník 6"/>
          <p:cNvSpPr/>
          <p:nvPr/>
        </p:nvSpPr>
        <p:spPr>
          <a:xfrm>
            <a:off x="4427984" y="1988840"/>
            <a:ext cx="3168352" cy="1944216"/>
          </a:xfrm>
          <a:prstGeom prst="roundRect">
            <a:avLst/>
          </a:prstGeom>
          <a:solidFill>
            <a:srgbClr val="99FF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003300"/>
                </a:solidFill>
                <a:latin typeface="Arial Black"/>
                <a:cs typeface="Arial"/>
              </a:rPr>
              <a:t>ρ=8 000 kg/</a:t>
            </a:r>
            <a:r>
              <a:rPr lang="cs-CZ" sz="2800" b="1" dirty="0" smtClean="0">
                <a:solidFill>
                  <a:srgbClr val="003300"/>
                </a:solidFill>
              </a:rPr>
              <a:t>m³</a:t>
            </a:r>
          </a:p>
          <a:p>
            <a:pPr algn="ctr"/>
            <a:r>
              <a:rPr lang="cs-CZ" sz="2800" b="1" dirty="0" smtClean="0">
                <a:solidFill>
                  <a:srgbClr val="003300"/>
                </a:solidFill>
              </a:rPr>
              <a:t>V</a:t>
            </a:r>
            <a:r>
              <a:rPr lang="cs-CZ" sz="2800" b="1" dirty="0" smtClean="0">
                <a:solidFill>
                  <a:srgbClr val="003300"/>
                </a:solidFill>
                <a:latin typeface="Arial Black"/>
                <a:cs typeface="Arial"/>
              </a:rPr>
              <a:t>=25 l</a:t>
            </a:r>
          </a:p>
          <a:p>
            <a:pPr algn="ctr"/>
            <a:r>
              <a:rPr lang="cs-CZ" sz="2800" b="1" dirty="0" smtClean="0">
                <a:solidFill>
                  <a:srgbClr val="003300"/>
                </a:solidFill>
                <a:latin typeface="Arial Black"/>
                <a:cs typeface="Arial"/>
              </a:rPr>
              <a:t>Nevešel</a:t>
            </a:r>
            <a:endParaRPr lang="cs-CZ" sz="2800" b="1" dirty="0">
              <a:solidFill>
                <a:srgbClr val="0033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2" dur="5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8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mph" presetSubtype="0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override="childStyle">
                                        <p:cTn id="24" dur="indefinite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style.fontFamily</p:attrName>
                                        </p:attrNameLst>
                                      </p:cBhvr>
                                      <p:to>
                                        <p:strVal val="Times New Roma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5" grpId="0" animBg="1"/>
      <p:bldP spid="6" grpId="0" animBg="1"/>
      <p:bldP spid="7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2290266"/>
          </a:xfrm>
        </p:spPr>
        <p:txBody>
          <a:bodyPr>
            <a:normAutofit/>
          </a:bodyPr>
          <a:lstStyle/>
          <a:p>
            <a:r>
              <a:rPr lang="cs-CZ" sz="2800" dirty="0" smtClean="0">
                <a:solidFill>
                  <a:srgbClr val="000099"/>
                </a:solidFill>
                <a:effectLst/>
              </a:rPr>
              <a:t>Tanker převáží 320 000 tun ropy. Jaký je objem této ropy?</a:t>
            </a:r>
            <a:br>
              <a:rPr lang="cs-CZ" sz="2800" dirty="0" smtClean="0">
                <a:solidFill>
                  <a:srgbClr val="000099"/>
                </a:solidFill>
                <a:effectLst/>
              </a:rPr>
            </a:br>
            <a:r>
              <a:rPr lang="cs-CZ" sz="2800" dirty="0" smtClean="0">
                <a:solidFill>
                  <a:srgbClr val="000099"/>
                </a:solidFill>
                <a:effectLst/>
              </a:rPr>
              <a:t>Vypočítejte a vyberte správné řešení:</a:t>
            </a:r>
            <a:endParaRPr lang="cs-CZ" sz="2800" dirty="0">
              <a:solidFill>
                <a:srgbClr val="000099"/>
              </a:solidFill>
              <a:effectLst/>
            </a:endParaRPr>
          </a:p>
        </p:txBody>
      </p:sp>
      <p:sp>
        <p:nvSpPr>
          <p:cNvPr id="4" name="Zaoblený obdélník 3"/>
          <p:cNvSpPr/>
          <p:nvPr/>
        </p:nvSpPr>
        <p:spPr>
          <a:xfrm>
            <a:off x="611560" y="2420888"/>
            <a:ext cx="3744416" cy="1296144"/>
          </a:xfrm>
          <a:prstGeom prst="roundRect">
            <a:avLst/>
          </a:prstGeom>
          <a:solidFill>
            <a:schemeClr val="bg2">
              <a:lumMod val="9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800" b="1" dirty="0" smtClean="0">
              <a:solidFill>
                <a:srgbClr val="000099"/>
              </a:solidFill>
              <a:latin typeface="Arial Black"/>
              <a:cs typeface="Arial"/>
            </a:endParaRPr>
          </a:p>
          <a:p>
            <a:pPr algn="ctr"/>
            <a:r>
              <a:rPr lang="cs-CZ" sz="2800" b="1" dirty="0" smtClean="0">
                <a:solidFill>
                  <a:srgbClr val="000099"/>
                </a:solidFill>
                <a:latin typeface="Arial Black"/>
                <a:cs typeface="Arial"/>
              </a:rPr>
              <a:t>ρ=860 kg/</a:t>
            </a:r>
            <a:r>
              <a:rPr lang="cs-CZ" sz="2800" b="1" dirty="0" smtClean="0">
                <a:solidFill>
                  <a:srgbClr val="000099"/>
                </a:solidFill>
              </a:rPr>
              <a:t>m³</a:t>
            </a:r>
          </a:p>
          <a:p>
            <a:pPr algn="ctr"/>
            <a:r>
              <a:rPr lang="cs-CZ" sz="2800" b="1" dirty="0" smtClean="0">
                <a:solidFill>
                  <a:srgbClr val="000099"/>
                </a:solidFill>
                <a:latin typeface="Arial Black"/>
              </a:rPr>
              <a:t>V=327 000 </a:t>
            </a:r>
            <a:r>
              <a:rPr lang="cs-CZ" sz="2800" b="1" dirty="0" smtClean="0">
                <a:solidFill>
                  <a:srgbClr val="000099"/>
                </a:solidFill>
              </a:rPr>
              <a:t>m³</a:t>
            </a:r>
          </a:p>
          <a:p>
            <a:pPr algn="ctr"/>
            <a:endParaRPr lang="cs-CZ" sz="2800" b="1" dirty="0" smtClean="0">
              <a:solidFill>
                <a:srgbClr val="000099"/>
              </a:solidFill>
            </a:endParaRPr>
          </a:p>
        </p:txBody>
      </p:sp>
      <p:sp>
        <p:nvSpPr>
          <p:cNvPr id="5" name="Zaoblený obdélník 4"/>
          <p:cNvSpPr/>
          <p:nvPr/>
        </p:nvSpPr>
        <p:spPr>
          <a:xfrm>
            <a:off x="4932040" y="2348880"/>
            <a:ext cx="3744416" cy="1296144"/>
          </a:xfrm>
          <a:prstGeom prst="roundRect">
            <a:avLst/>
          </a:prstGeom>
          <a:solidFill>
            <a:schemeClr val="bg2">
              <a:lumMod val="9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800" b="1" dirty="0" smtClean="0">
              <a:solidFill>
                <a:srgbClr val="000099"/>
              </a:solidFill>
              <a:latin typeface="Arial Black"/>
              <a:cs typeface="Arial"/>
            </a:endParaRPr>
          </a:p>
          <a:p>
            <a:pPr algn="ctr"/>
            <a:r>
              <a:rPr lang="cs-CZ" sz="2800" b="1" dirty="0" smtClean="0">
                <a:solidFill>
                  <a:srgbClr val="000099"/>
                </a:solidFill>
                <a:latin typeface="Arial Black"/>
                <a:cs typeface="Arial"/>
              </a:rPr>
              <a:t>ρ=860 kg/</a:t>
            </a:r>
            <a:r>
              <a:rPr lang="cs-CZ" sz="2800" b="1" dirty="0" smtClean="0">
                <a:solidFill>
                  <a:srgbClr val="000099"/>
                </a:solidFill>
              </a:rPr>
              <a:t>m³</a:t>
            </a:r>
          </a:p>
          <a:p>
            <a:pPr algn="ctr"/>
            <a:r>
              <a:rPr lang="cs-CZ" sz="2800" b="1" dirty="0" smtClean="0">
                <a:solidFill>
                  <a:srgbClr val="000099"/>
                </a:solidFill>
                <a:latin typeface="Arial Black"/>
              </a:rPr>
              <a:t>V=372 000 </a:t>
            </a:r>
            <a:r>
              <a:rPr lang="cs-CZ" sz="2800" b="1" dirty="0" smtClean="0">
                <a:solidFill>
                  <a:srgbClr val="000099"/>
                </a:solidFill>
              </a:rPr>
              <a:t>m³</a:t>
            </a:r>
          </a:p>
          <a:p>
            <a:pPr algn="ctr"/>
            <a:endParaRPr lang="cs-CZ" sz="2800" b="1" dirty="0" smtClean="0">
              <a:solidFill>
                <a:srgbClr val="000099"/>
              </a:solidFill>
            </a:endParaRPr>
          </a:p>
        </p:txBody>
      </p:sp>
      <p:sp>
        <p:nvSpPr>
          <p:cNvPr id="6" name="Zaoblený obdélník 5"/>
          <p:cNvSpPr/>
          <p:nvPr/>
        </p:nvSpPr>
        <p:spPr>
          <a:xfrm>
            <a:off x="683568" y="4077072"/>
            <a:ext cx="3744416" cy="1296144"/>
          </a:xfrm>
          <a:prstGeom prst="roundRect">
            <a:avLst/>
          </a:prstGeom>
          <a:solidFill>
            <a:schemeClr val="bg2">
              <a:lumMod val="9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800" b="1" dirty="0" smtClean="0">
              <a:solidFill>
                <a:srgbClr val="000099"/>
              </a:solidFill>
              <a:latin typeface="Arial Black"/>
              <a:cs typeface="Arial"/>
            </a:endParaRPr>
          </a:p>
          <a:p>
            <a:pPr algn="ctr"/>
            <a:r>
              <a:rPr lang="cs-CZ" sz="2800" b="1" dirty="0" smtClean="0">
                <a:solidFill>
                  <a:srgbClr val="000099"/>
                </a:solidFill>
                <a:latin typeface="Arial Black"/>
                <a:cs typeface="Arial"/>
              </a:rPr>
              <a:t>ρ=860 kg/</a:t>
            </a:r>
            <a:r>
              <a:rPr lang="cs-CZ" sz="2800" b="1" dirty="0" smtClean="0">
                <a:solidFill>
                  <a:srgbClr val="000099"/>
                </a:solidFill>
              </a:rPr>
              <a:t>m³</a:t>
            </a:r>
          </a:p>
          <a:p>
            <a:pPr algn="ctr"/>
            <a:r>
              <a:rPr lang="cs-CZ" sz="2800" b="1" dirty="0" smtClean="0">
                <a:solidFill>
                  <a:srgbClr val="000099"/>
                </a:solidFill>
                <a:latin typeface="Arial Black"/>
              </a:rPr>
              <a:t>V=273 000 </a:t>
            </a:r>
            <a:r>
              <a:rPr lang="cs-CZ" sz="2800" b="1" dirty="0" smtClean="0">
                <a:solidFill>
                  <a:srgbClr val="000099"/>
                </a:solidFill>
              </a:rPr>
              <a:t>m³</a:t>
            </a:r>
          </a:p>
          <a:p>
            <a:pPr algn="ctr"/>
            <a:endParaRPr lang="cs-CZ" sz="2800" b="1" dirty="0" smtClean="0">
              <a:solidFill>
                <a:srgbClr val="000099"/>
              </a:solidFill>
            </a:endParaRPr>
          </a:p>
        </p:txBody>
      </p:sp>
      <p:pic>
        <p:nvPicPr>
          <p:cNvPr id="4098" name="Picture 2" descr="http://smallcapworld.files.wordpress.com/2011/06/oil-tanker-25000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292080" y="4077072"/>
            <a:ext cx="2797702" cy="2524209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2" dur="5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8" dur="5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24" dur="2000" fill="hold"/>
                                        <p:tgtEl>
                                          <p:spTgt spid="5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9" dur="5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 animBg="1"/>
      <p:bldP spid="5" grpId="0" animBg="1"/>
      <p:bldP spid="6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2348880"/>
            <a:ext cx="4690864" cy="3658411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b="1" dirty="0" smtClean="0">
                <a:solidFill>
                  <a:srgbClr val="FF0000"/>
                </a:solidFill>
              </a:rPr>
              <a:t>zlato, </a:t>
            </a:r>
            <a:r>
              <a:rPr lang="cs-CZ" sz="2400" b="1" dirty="0" smtClean="0">
                <a:solidFill>
                  <a:srgbClr val="FF0000"/>
                </a:solidFill>
                <a:latin typeface="Arial Black"/>
                <a:cs typeface="Arial"/>
              </a:rPr>
              <a:t>ρ=19,3 g/c</a:t>
            </a:r>
            <a:r>
              <a:rPr lang="cs-CZ" sz="2400" b="1" dirty="0" smtClean="0">
                <a:solidFill>
                  <a:srgbClr val="FF0000"/>
                </a:solidFill>
              </a:rPr>
              <a:t>m³</a:t>
            </a:r>
          </a:p>
          <a:p>
            <a:pPr>
              <a:buNone/>
            </a:pPr>
            <a:endParaRPr lang="cs-CZ" b="1" dirty="0" smtClean="0">
              <a:solidFill>
                <a:srgbClr val="FF0000"/>
              </a:solidFill>
            </a:endParaRPr>
          </a:p>
          <a:p>
            <a:pPr>
              <a:buNone/>
            </a:pPr>
            <a:r>
              <a:rPr lang="cs-CZ" b="1" dirty="0" smtClean="0">
                <a:solidFill>
                  <a:srgbClr val="FF0000"/>
                </a:solidFill>
              </a:rPr>
              <a:t>stříbro</a:t>
            </a:r>
            <a:r>
              <a:rPr lang="cs-CZ" sz="2800" b="1" dirty="0" smtClean="0">
                <a:solidFill>
                  <a:srgbClr val="FF0000"/>
                </a:solidFill>
                <a:latin typeface="Arial Black"/>
                <a:cs typeface="Arial"/>
              </a:rPr>
              <a:t>, ρ=10,5 g/c</a:t>
            </a:r>
            <a:r>
              <a:rPr lang="cs-CZ" sz="2800" b="1" dirty="0" smtClean="0">
                <a:solidFill>
                  <a:srgbClr val="FF0000"/>
                </a:solidFill>
              </a:rPr>
              <a:t>m³</a:t>
            </a:r>
            <a:endParaRPr lang="cs-CZ" b="1" dirty="0" smtClean="0">
              <a:solidFill>
                <a:srgbClr val="FF0000"/>
              </a:solidFill>
            </a:endParaRPr>
          </a:p>
          <a:p>
            <a:pPr>
              <a:buNone/>
            </a:pPr>
            <a:endParaRPr lang="cs-CZ" b="1" dirty="0" smtClean="0">
              <a:solidFill>
                <a:srgbClr val="FF0000"/>
              </a:solidFill>
            </a:endParaRPr>
          </a:p>
          <a:p>
            <a:pPr>
              <a:buNone/>
            </a:pPr>
            <a:r>
              <a:rPr lang="cs-CZ" b="1" dirty="0" smtClean="0">
                <a:solidFill>
                  <a:srgbClr val="FF0000"/>
                </a:solidFill>
              </a:rPr>
              <a:t>měď, </a:t>
            </a:r>
            <a:r>
              <a:rPr lang="cs-CZ" sz="2800" b="1" dirty="0" smtClean="0">
                <a:solidFill>
                  <a:srgbClr val="FF0000"/>
                </a:solidFill>
                <a:latin typeface="Arial Black"/>
                <a:cs typeface="Arial"/>
              </a:rPr>
              <a:t>ρ=8,9 g/c</a:t>
            </a:r>
            <a:r>
              <a:rPr lang="cs-CZ" sz="2800" b="1" dirty="0" smtClean="0">
                <a:solidFill>
                  <a:srgbClr val="FF0000"/>
                </a:solidFill>
              </a:rPr>
              <a:t>m³</a:t>
            </a:r>
            <a:endParaRPr lang="cs-CZ" b="1" dirty="0" smtClean="0">
              <a:solidFill>
                <a:srgbClr val="FF0000"/>
              </a:solidFill>
            </a:endParaRPr>
          </a:p>
          <a:p>
            <a:pPr>
              <a:buNone/>
            </a:pPr>
            <a:endParaRPr lang="cs-CZ" b="1" dirty="0" smtClean="0">
              <a:solidFill>
                <a:srgbClr val="FF0000"/>
              </a:solidFill>
            </a:endParaRPr>
          </a:p>
          <a:p>
            <a:pPr>
              <a:buNone/>
            </a:pPr>
            <a:r>
              <a:rPr lang="cs-CZ" b="1" dirty="0" smtClean="0">
                <a:solidFill>
                  <a:srgbClr val="FF0000"/>
                </a:solidFill>
              </a:rPr>
              <a:t>hliník, </a:t>
            </a:r>
            <a:r>
              <a:rPr lang="cs-CZ" sz="2800" b="1" dirty="0" smtClean="0">
                <a:solidFill>
                  <a:srgbClr val="FF0000"/>
                </a:solidFill>
                <a:latin typeface="Arial Black"/>
                <a:cs typeface="Arial"/>
              </a:rPr>
              <a:t>ρ=2,7 g/c</a:t>
            </a:r>
            <a:r>
              <a:rPr lang="cs-CZ" sz="2800" b="1" dirty="0" smtClean="0">
                <a:solidFill>
                  <a:srgbClr val="FF0000"/>
                </a:solidFill>
              </a:rPr>
              <a:t>m³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714202"/>
          </a:xfrm>
        </p:spPr>
        <p:txBody>
          <a:bodyPr>
            <a:normAutofit/>
          </a:bodyPr>
          <a:lstStyle/>
          <a:p>
            <a:r>
              <a:rPr lang="cs-CZ" sz="2800" dirty="0" smtClean="0">
                <a:solidFill>
                  <a:srgbClr val="800000"/>
                </a:solidFill>
                <a:effectLst/>
              </a:rPr>
              <a:t>Jaký objem by mělo těleso o hmotnosti 1g ze zlata, stříbra, mědi a hliníku?</a:t>
            </a:r>
            <a:br>
              <a:rPr lang="cs-CZ" sz="2800" dirty="0" smtClean="0">
                <a:solidFill>
                  <a:srgbClr val="800000"/>
                </a:solidFill>
                <a:effectLst/>
              </a:rPr>
            </a:br>
            <a:r>
              <a:rPr lang="cs-CZ" sz="2800" dirty="0" smtClean="0">
                <a:solidFill>
                  <a:srgbClr val="800000"/>
                </a:solidFill>
                <a:effectLst/>
              </a:rPr>
              <a:t>Vyhledejte hustotu látek a vypočítejte:</a:t>
            </a:r>
            <a:endParaRPr lang="cs-CZ" sz="2800" dirty="0">
              <a:solidFill>
                <a:srgbClr val="800000"/>
              </a:solidFill>
              <a:effectLst/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5292080" y="2276872"/>
            <a:ext cx="3096344" cy="720080"/>
          </a:xfrm>
          <a:prstGeom prst="rect">
            <a:avLst/>
          </a:prstGeom>
          <a:solidFill>
            <a:srgbClr val="FFFF99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800" b="1" dirty="0" smtClean="0">
              <a:solidFill>
                <a:srgbClr val="000099"/>
              </a:solidFill>
              <a:latin typeface="Arial Black"/>
            </a:endParaRPr>
          </a:p>
          <a:p>
            <a:pPr algn="ctr"/>
            <a:r>
              <a:rPr lang="cs-CZ" sz="2800" b="1" dirty="0" smtClean="0">
                <a:solidFill>
                  <a:srgbClr val="800000"/>
                </a:solidFill>
                <a:latin typeface="Arial Black"/>
              </a:rPr>
              <a:t>V=0,052 c</a:t>
            </a:r>
            <a:r>
              <a:rPr lang="cs-CZ" sz="2800" b="1" dirty="0" smtClean="0">
                <a:solidFill>
                  <a:srgbClr val="800000"/>
                </a:solidFill>
              </a:rPr>
              <a:t>m³</a:t>
            </a:r>
          </a:p>
          <a:p>
            <a:pPr algn="ctr"/>
            <a:endParaRPr lang="cs-CZ" sz="2800" b="1" dirty="0">
              <a:solidFill>
                <a:srgbClr val="800000"/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5292080" y="3068960"/>
            <a:ext cx="3096344" cy="720080"/>
          </a:xfrm>
          <a:prstGeom prst="rect">
            <a:avLst/>
          </a:prstGeom>
          <a:solidFill>
            <a:srgbClr val="FFFF99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800" b="1" dirty="0" smtClean="0">
              <a:solidFill>
                <a:srgbClr val="000099"/>
              </a:solidFill>
              <a:latin typeface="Arial Black"/>
            </a:endParaRPr>
          </a:p>
          <a:p>
            <a:pPr algn="ctr"/>
            <a:r>
              <a:rPr lang="cs-CZ" sz="2800" b="1" dirty="0" smtClean="0">
                <a:solidFill>
                  <a:srgbClr val="800000"/>
                </a:solidFill>
                <a:latin typeface="Arial Black"/>
              </a:rPr>
              <a:t>V=0,095 c</a:t>
            </a:r>
            <a:r>
              <a:rPr lang="cs-CZ" sz="2800" b="1" dirty="0" smtClean="0">
                <a:solidFill>
                  <a:srgbClr val="800000"/>
                </a:solidFill>
              </a:rPr>
              <a:t>m³</a:t>
            </a:r>
          </a:p>
          <a:p>
            <a:pPr algn="ctr"/>
            <a:endParaRPr lang="cs-CZ" sz="2800" b="1" dirty="0">
              <a:solidFill>
                <a:srgbClr val="800000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5292080" y="3933056"/>
            <a:ext cx="3096344" cy="720080"/>
          </a:xfrm>
          <a:prstGeom prst="rect">
            <a:avLst/>
          </a:prstGeom>
          <a:solidFill>
            <a:srgbClr val="FFFF99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800" b="1" dirty="0" smtClean="0">
              <a:solidFill>
                <a:srgbClr val="000099"/>
              </a:solidFill>
              <a:latin typeface="Arial Black"/>
            </a:endParaRPr>
          </a:p>
          <a:p>
            <a:pPr algn="ctr"/>
            <a:r>
              <a:rPr lang="cs-CZ" sz="2800" b="1" dirty="0" smtClean="0">
                <a:solidFill>
                  <a:srgbClr val="800000"/>
                </a:solidFill>
                <a:latin typeface="Arial Black"/>
              </a:rPr>
              <a:t>V=0,112 c</a:t>
            </a:r>
            <a:r>
              <a:rPr lang="cs-CZ" sz="2800" b="1" dirty="0" smtClean="0">
                <a:solidFill>
                  <a:srgbClr val="800000"/>
                </a:solidFill>
              </a:rPr>
              <a:t>m³</a:t>
            </a:r>
          </a:p>
          <a:p>
            <a:pPr algn="ctr"/>
            <a:endParaRPr lang="cs-CZ" sz="2800" b="1" dirty="0">
              <a:solidFill>
                <a:srgbClr val="800000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5292080" y="4869160"/>
            <a:ext cx="3096344" cy="720080"/>
          </a:xfrm>
          <a:prstGeom prst="rect">
            <a:avLst/>
          </a:prstGeom>
          <a:solidFill>
            <a:srgbClr val="FFFF99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800" b="1" dirty="0" smtClean="0">
              <a:solidFill>
                <a:srgbClr val="000099"/>
              </a:solidFill>
              <a:latin typeface="Arial Black"/>
            </a:endParaRPr>
          </a:p>
          <a:p>
            <a:pPr algn="ctr"/>
            <a:r>
              <a:rPr lang="cs-CZ" sz="2800" b="1" dirty="0" smtClean="0">
                <a:solidFill>
                  <a:srgbClr val="800000"/>
                </a:solidFill>
                <a:latin typeface="Arial Black"/>
              </a:rPr>
              <a:t>V=0,370 c</a:t>
            </a:r>
            <a:r>
              <a:rPr lang="cs-CZ" sz="2800" b="1" dirty="0" smtClean="0">
                <a:solidFill>
                  <a:srgbClr val="800000"/>
                </a:solidFill>
              </a:rPr>
              <a:t>m³</a:t>
            </a:r>
          </a:p>
          <a:p>
            <a:pPr algn="ctr"/>
            <a:endParaRPr lang="cs-CZ" sz="2800" b="1" dirty="0">
              <a:solidFill>
                <a:srgbClr val="80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8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3" dur="5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8" dur="500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3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8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3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8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  <p:bldP spid="3" grpId="0"/>
      <p:bldP spid="4" grpId="0" animBg="1"/>
      <p:bldP spid="5" grpId="0" animBg="1"/>
      <p:bldP spid="6" grpId="0" animBg="1"/>
      <p:bldP spid="7" grpId="0" animBg="1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14422"/>
            <a:ext cx="8229600" cy="4911741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1400" b="1" dirty="0" smtClean="0">
                <a:solidFill>
                  <a:srgbClr val="00CC00"/>
                </a:solidFill>
              </a:rPr>
              <a:t>Tesař J., Jáchim F., Fyzika 1 pro ZŠ, Fyzikální veličiny a jejich měření, pedagogické nakladatelství, a.s., SPN 2007.</a:t>
            </a:r>
          </a:p>
          <a:p>
            <a:pPr>
              <a:buNone/>
            </a:pPr>
            <a:r>
              <a:rPr lang="cs-CZ" sz="1400" b="1" dirty="0" smtClean="0">
                <a:solidFill>
                  <a:srgbClr val="00CC00"/>
                </a:solidFill>
              </a:rPr>
              <a:t>Rauner K., Havel V., a kol., Fyzika 6 pro ZŠ a víceletá gymnázia, Nakladatelství Fraus 2005.</a:t>
            </a:r>
          </a:p>
          <a:p>
            <a:pPr>
              <a:buNone/>
            </a:pPr>
            <a:r>
              <a:rPr lang="cs-CZ" sz="1400" b="1" dirty="0" smtClean="0">
                <a:solidFill>
                  <a:srgbClr val="00CC00"/>
                </a:solidFill>
              </a:rPr>
              <a:t>Bohuněk, J., Sbírka úloh z fyziky pro ZŠ 1díl, Prometheus, s.r.o., ISBN 80-85849-06-2</a:t>
            </a:r>
          </a:p>
          <a:p>
            <a:pPr>
              <a:buNone/>
            </a:pPr>
            <a:r>
              <a:rPr lang="cs-CZ" sz="1400" b="1" dirty="0" smtClean="0">
                <a:solidFill>
                  <a:srgbClr val="00CC00"/>
                </a:solidFill>
              </a:rPr>
              <a:t>galerie office</a:t>
            </a:r>
          </a:p>
          <a:p>
            <a:pPr>
              <a:buNone/>
            </a:pPr>
            <a:r>
              <a:rPr lang="en-US" sz="1400" b="1" dirty="0" smtClean="0">
                <a:solidFill>
                  <a:srgbClr val="00CC00"/>
                </a:solidFill>
                <a:hlinkClick r:id="rId2"/>
              </a:rPr>
              <a:t>http://nd02.jxs.cz/822/253/8094661e41_59564763_o2.jpg</a:t>
            </a:r>
            <a:r>
              <a:rPr lang="cs-CZ" sz="1400" b="1" dirty="0" smtClean="0">
                <a:solidFill>
                  <a:srgbClr val="00CC00"/>
                </a:solidFill>
              </a:rPr>
              <a:t> </a:t>
            </a:r>
            <a:r>
              <a:rPr lang="en-US" sz="1400" b="1" dirty="0" smtClean="0">
                <a:solidFill>
                  <a:srgbClr val="00CC00"/>
                </a:solidFill>
              </a:rPr>
              <a:t>[cit</a:t>
            </a:r>
            <a:r>
              <a:rPr lang="cs-CZ" sz="1400" b="1" dirty="0" smtClean="0">
                <a:solidFill>
                  <a:srgbClr val="00CC00"/>
                </a:solidFill>
              </a:rPr>
              <a:t>:2012-12-19</a:t>
            </a:r>
            <a:r>
              <a:rPr lang="en-US" sz="1400" b="1" smtClean="0">
                <a:solidFill>
                  <a:srgbClr val="00CC00"/>
                </a:solidFill>
              </a:rPr>
              <a:t>]</a:t>
            </a:r>
            <a:endParaRPr lang="cs-CZ" sz="1400" b="1" dirty="0" smtClean="0">
              <a:solidFill>
                <a:srgbClr val="00CC00"/>
              </a:solidFill>
            </a:endParaRPr>
          </a:p>
          <a:p>
            <a:pPr>
              <a:buNone/>
            </a:pPr>
            <a:r>
              <a:rPr lang="en-US" sz="1400" b="1" dirty="0" smtClean="0">
                <a:solidFill>
                  <a:srgbClr val="00CC00"/>
                </a:solidFill>
                <a:hlinkClick r:id="rId3"/>
              </a:rPr>
              <a:t>http://stary.kinekus.sk/img/produkty/9900246.jpg</a:t>
            </a:r>
            <a:r>
              <a:rPr lang="cs-CZ" sz="1400" b="1" dirty="0" smtClean="0">
                <a:solidFill>
                  <a:srgbClr val="00CC00"/>
                </a:solidFill>
              </a:rPr>
              <a:t> </a:t>
            </a:r>
            <a:r>
              <a:rPr lang="en-US" sz="1400" b="1" dirty="0" smtClean="0">
                <a:solidFill>
                  <a:srgbClr val="00CC00"/>
                </a:solidFill>
              </a:rPr>
              <a:t>[cit</a:t>
            </a:r>
            <a:r>
              <a:rPr lang="cs-CZ" sz="1400" b="1" dirty="0" smtClean="0">
                <a:solidFill>
                  <a:srgbClr val="00CC00"/>
                </a:solidFill>
              </a:rPr>
              <a:t>:2012-12-19</a:t>
            </a:r>
            <a:r>
              <a:rPr lang="en-US" sz="1400" b="1" dirty="0" smtClean="0">
                <a:solidFill>
                  <a:srgbClr val="00CC00"/>
                </a:solidFill>
              </a:rPr>
              <a:t>]</a:t>
            </a:r>
            <a:endParaRPr lang="cs-CZ" sz="1400" b="1" dirty="0" smtClean="0">
              <a:solidFill>
                <a:srgbClr val="00CC00"/>
              </a:solidFill>
            </a:endParaRPr>
          </a:p>
          <a:p>
            <a:pPr>
              <a:buNone/>
            </a:pPr>
            <a:r>
              <a:rPr lang="en-US" sz="1400" b="1" dirty="0" smtClean="0">
                <a:solidFill>
                  <a:srgbClr val="00CC00"/>
                </a:solidFill>
                <a:hlinkClick r:id="rId4"/>
              </a:rPr>
              <a:t>http://www.noto.cz/gallery/76954/img/63188_img_valecek-na-testo-kovovy-profi-droetker.jpg</a:t>
            </a:r>
            <a:r>
              <a:rPr lang="cs-CZ" sz="1400" b="1" dirty="0" smtClean="0">
                <a:solidFill>
                  <a:srgbClr val="00CC00"/>
                </a:solidFill>
              </a:rPr>
              <a:t> </a:t>
            </a:r>
            <a:r>
              <a:rPr lang="en-US" sz="1400" b="1" dirty="0" smtClean="0">
                <a:solidFill>
                  <a:srgbClr val="00CC00"/>
                </a:solidFill>
              </a:rPr>
              <a:t>[cit</a:t>
            </a:r>
            <a:r>
              <a:rPr lang="cs-CZ" sz="1400" b="1" dirty="0" smtClean="0">
                <a:solidFill>
                  <a:srgbClr val="00CC00"/>
                </a:solidFill>
              </a:rPr>
              <a:t>:2012-12-19</a:t>
            </a:r>
            <a:r>
              <a:rPr lang="en-US" sz="1400" b="1" dirty="0" smtClean="0">
                <a:solidFill>
                  <a:srgbClr val="00CC00"/>
                </a:solidFill>
              </a:rPr>
              <a:t>]</a:t>
            </a:r>
            <a:endParaRPr lang="cs-CZ" sz="1400" b="1" dirty="0" smtClean="0">
              <a:solidFill>
                <a:srgbClr val="00CC00"/>
              </a:solidFill>
            </a:endParaRPr>
          </a:p>
          <a:p>
            <a:pPr>
              <a:buNone/>
            </a:pPr>
            <a:r>
              <a:rPr lang="en-US" sz="1400" b="1" dirty="0" smtClean="0">
                <a:solidFill>
                  <a:srgbClr val="00CC00"/>
                </a:solidFill>
                <a:hlinkClick r:id="rId5"/>
              </a:rPr>
              <a:t>http://smallcapworld.files.wordpress.com/2011/06/oil-tanker-25000.jpg</a:t>
            </a:r>
            <a:r>
              <a:rPr lang="cs-CZ" sz="1400" b="1" dirty="0" smtClean="0">
                <a:solidFill>
                  <a:srgbClr val="00CC00"/>
                </a:solidFill>
              </a:rPr>
              <a:t> </a:t>
            </a:r>
            <a:r>
              <a:rPr lang="en-US" sz="1400" b="1" dirty="0" smtClean="0">
                <a:solidFill>
                  <a:srgbClr val="00CC00"/>
                </a:solidFill>
              </a:rPr>
              <a:t>[cit</a:t>
            </a:r>
            <a:r>
              <a:rPr lang="cs-CZ" sz="1400" b="1" dirty="0" smtClean="0">
                <a:solidFill>
                  <a:srgbClr val="00CC00"/>
                </a:solidFill>
              </a:rPr>
              <a:t>:2012-12-19</a:t>
            </a:r>
            <a:r>
              <a:rPr lang="en-US" sz="1400" b="1" dirty="0" smtClean="0">
                <a:solidFill>
                  <a:srgbClr val="00CC00"/>
                </a:solidFill>
              </a:rPr>
              <a:t>]</a:t>
            </a:r>
            <a:endParaRPr lang="cs-CZ" sz="1400" b="1" dirty="0" smtClean="0">
              <a:solidFill>
                <a:srgbClr val="00CC00"/>
              </a:solidFill>
            </a:endParaRPr>
          </a:p>
          <a:p>
            <a:pPr>
              <a:buNone/>
            </a:pPr>
            <a:endParaRPr lang="cs-CZ" sz="1400" b="1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4114800" cy="796908"/>
          </a:xfrm>
        </p:spPr>
        <p:txBody>
          <a:bodyPr>
            <a:normAutofit/>
          </a:bodyPr>
          <a:lstStyle/>
          <a:p>
            <a:r>
              <a:rPr lang="cs-CZ" sz="3200" b="1" dirty="0" smtClean="0">
                <a:solidFill>
                  <a:srgbClr val="00B050"/>
                </a:solidFill>
              </a:rPr>
              <a:t>Použité zdroje:</a:t>
            </a:r>
            <a:endParaRPr lang="cs-CZ" sz="3200" b="1" dirty="0">
              <a:solidFill>
                <a:srgbClr val="00B05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071546"/>
            <a:ext cx="8229600" cy="5054617"/>
          </a:xfrm>
        </p:spPr>
        <p:txBody>
          <a:bodyPr>
            <a:normAutofit/>
          </a:bodyPr>
          <a:lstStyle/>
          <a:p>
            <a:pPr marL="457200" indent="-457200">
              <a:buAutoNum type="arabicPeriod"/>
            </a:pPr>
            <a:r>
              <a:rPr lang="cs-CZ" sz="2400" b="1" noProof="0" dirty="0" smtClean="0">
                <a:solidFill>
                  <a:srgbClr val="00B0F0"/>
                </a:solidFill>
              </a:rPr>
              <a:t>Prezentace slouží k zopakování naučeného učiva a k naučení nového učiva. </a:t>
            </a:r>
          </a:p>
          <a:p>
            <a:pPr marL="457200" indent="-457200">
              <a:buAutoNum type="arabicPeriod"/>
            </a:pPr>
            <a:r>
              <a:rPr lang="cs-CZ" sz="2400" b="1" dirty="0" smtClean="0">
                <a:solidFill>
                  <a:srgbClr val="00B0F0"/>
                </a:solidFill>
              </a:rPr>
              <a:t>Žák  si nejprve formou otázek a odpovědí zopakuje již naučené znalosti o hmotnosti, objemu a hustotě.</a:t>
            </a:r>
          </a:p>
          <a:p>
            <a:pPr marL="457200" indent="-457200">
              <a:buAutoNum type="arabicPeriod"/>
            </a:pPr>
            <a:r>
              <a:rPr lang="cs-CZ" sz="2400" b="1" dirty="0" smtClean="0">
                <a:solidFill>
                  <a:srgbClr val="00B0F0"/>
                </a:solidFill>
              </a:rPr>
              <a:t>Žák umí převádět jednotky hmotnosti, objemu a hustoty.</a:t>
            </a:r>
          </a:p>
          <a:p>
            <a:pPr marL="457200" indent="-457200">
              <a:buAutoNum type="arabicPeriod"/>
            </a:pPr>
            <a:r>
              <a:rPr lang="cs-CZ" sz="2400" b="1" dirty="0" smtClean="0">
                <a:solidFill>
                  <a:srgbClr val="00B0F0"/>
                </a:solidFill>
              </a:rPr>
              <a:t>Žák vyhledává hustotu látky v Tabulkách.</a:t>
            </a:r>
          </a:p>
          <a:p>
            <a:pPr marL="457200" indent="-457200">
              <a:buAutoNum type="arabicPeriod"/>
            </a:pPr>
            <a:r>
              <a:rPr lang="cs-CZ" sz="2400" b="1" dirty="0" smtClean="0">
                <a:solidFill>
                  <a:srgbClr val="00B0F0"/>
                </a:solidFill>
              </a:rPr>
              <a:t>Žák se naučí řešit jednoduché úlohy na výpočet objemu ze vzorce pro výpočet hustoty.</a:t>
            </a:r>
          </a:p>
          <a:p>
            <a:pPr>
              <a:buNone/>
            </a:pPr>
            <a:endParaRPr lang="cs-CZ" sz="2400" b="1" dirty="0">
              <a:solidFill>
                <a:srgbClr val="0070C0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4114800" cy="868346"/>
          </a:xfrm>
        </p:spPr>
        <p:txBody>
          <a:bodyPr>
            <a:normAutofit fontScale="90000"/>
          </a:bodyPr>
          <a:lstStyle/>
          <a:p>
            <a:r>
              <a:rPr lang="cs-CZ" sz="3200" b="1" dirty="0" smtClean="0">
                <a:solidFill>
                  <a:srgbClr val="002060"/>
                </a:solidFill>
              </a:rPr>
              <a:t>Metodika prezentace:</a:t>
            </a:r>
            <a:endParaRPr lang="cs-CZ" sz="3200" b="1" dirty="0">
              <a:solidFill>
                <a:srgbClr val="00206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hluk">
  <a:themeElements>
    <a:clrScheme name="Shluk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Shluk">
      <a:maj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ajorFont>
      <a:min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inorFont>
    </a:fontScheme>
    <a:fmtScheme name="Shluk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satMod val="180000"/>
              </a:schemeClr>
            </a:gs>
            <a:gs pos="65000">
              <a:schemeClr val="phClr">
                <a:tint val="32000"/>
                <a:satMod val="250000"/>
              </a:schemeClr>
            </a:gs>
            <a:gs pos="100000">
              <a:schemeClr val="phClr">
                <a:tint val="23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55000" cap="flat" cmpd="thickThin" algn="ctr">
          <a:solidFill>
            <a:schemeClr val="phClr"/>
          </a:solidFill>
          <a:prstDash val="solid"/>
        </a:ln>
        <a:ln w="63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glow" dir="t">
              <a:rot lat="0" lon="0" rev="6360000"/>
            </a:lightRig>
          </a:scene3d>
          <a:sp3d contourW="1000" prstMaterial="flat">
            <a:bevelT w="95250" h="101600"/>
            <a:contourClr>
              <a:schemeClr val="phClr">
                <a:satMod val="3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5000"/>
                <a:satMod val="300000"/>
              </a:schemeClr>
            </a:gs>
            <a:gs pos="40000">
              <a:schemeClr val="phClr">
                <a:tint val="65000"/>
                <a:satMod val="300000"/>
              </a:schemeClr>
            </a:gs>
            <a:gs pos="100000">
              <a:schemeClr val="phClr">
                <a:shade val="65000"/>
                <a:satMod val="300000"/>
              </a:schemeClr>
            </a:gs>
          </a:gsLst>
          <a:path path="circle">
            <a:fillToRect l="95000" t="-106500" r="5000" b="2065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10000"/>
              </a:schemeClr>
              <a:schemeClr val="phClr">
                <a:tint val="95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Concourse</Template>
  <TotalTime>136</TotalTime>
  <Words>647</Words>
  <Application>Microsoft Office PowerPoint</Application>
  <PresentationFormat>Předvádění na obrazovce (4:3)</PresentationFormat>
  <Paragraphs>147</Paragraphs>
  <Slides>16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16</vt:i4>
      </vt:variant>
    </vt:vector>
  </HeadingPairs>
  <TitlesOfParts>
    <vt:vector size="17" baseType="lpstr">
      <vt:lpstr>Shluk</vt:lpstr>
      <vt:lpstr>Snímek 1</vt:lpstr>
      <vt:lpstr>Vyhledejte v tabulce CH 1 hustotu cínu a vysvětlete, jakou hmotnost má těleso z cínu o objemu 1m³. Vyberte správnou odpověď:</vt:lpstr>
      <vt:lpstr>Tři tělesa o stejném objemu jsou zhotovena z olova, zlata a platiny. Které z nich má největší hmotnost a které nejmenší? Vyberte správnou odpověď:</vt:lpstr>
      <vt:lpstr>Vyjádřete hustotu látek v kg/m³, vyhledejte v Tabulkách látku, které přísluší daná hustota.</vt:lpstr>
      <vt:lpstr>Vyjádřete hustotu látek v g/cm³, vyhledejte v Tabulkách látku, které přísluší daná hustota.</vt:lpstr>
      <vt:lpstr>Na jedné misce rovnoramenných vah je plný váleček z hliníku a na druhé plný váleček ze zinku. Obě tělesa mají STEJNÝ OBJEM. Odpovězte na otázky: a) Které těleso má větší hmotnost? b) Na které misce je hliníkový váleček?  </vt:lpstr>
      <vt:lpstr>Plný kovový váleček má objem 55 cm³ a hmotnost 390,5 g. Z kterého je asi kovu? Úlohy vyřešte a vyberte správnou odpověď: </vt:lpstr>
      <vt:lpstr>Objem petroleje v lahvičce je 10 cm³, hustota petroleje je 800 kg/m³. Určete hmotnost kapaliny. Vyberte správný výsledek:</vt:lpstr>
      <vt:lpstr> VÝPOČET OBJEMU: </vt:lpstr>
      <vt:lpstr>Měděný váleček má hmotnost 547,4g. Určete jeho objem:</vt:lpstr>
      <vt:lpstr>Jaký objem má přibližně vaše tělo? Předpokládejme hmotnost žáka 40 kg. Průměrná hustota lidského těla je přibližně stejná jako hustota vody (ρ=1 000 kg/m³).</vt:lpstr>
      <vt:lpstr>Vešel by se do nádoby o objemu 3 litry líh o hmotnosti 2 kg? Úlohu vypočítejte a vyberte správnou odpověď:</vt:lpstr>
      <vt:lpstr>Tanker převáží 320 000 tun ropy. Jaký je objem této ropy? Vypočítejte a vyberte správné řešení:</vt:lpstr>
      <vt:lpstr>Jaký objem by mělo těleso o hmotnosti 1g ze zlata, stříbra, mědi a hliníku? Vyhledejte hustotu látek a vypočítejte:</vt:lpstr>
      <vt:lpstr>Použité zdroje:</vt:lpstr>
      <vt:lpstr>Metodika prezentace:</vt:lpstr>
    </vt:vector>
  </TitlesOfParts>
  <Company>Franc-omitky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Radlena</dc:creator>
  <cp:lastModifiedBy>klobouckova</cp:lastModifiedBy>
  <cp:revision>21</cp:revision>
  <dcterms:created xsi:type="dcterms:W3CDTF">2012-12-15T16:12:05Z</dcterms:created>
  <dcterms:modified xsi:type="dcterms:W3CDTF">2013-06-06T07:26:17Z</dcterms:modified>
</cp:coreProperties>
</file>