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0000"/>
    <a:srgbClr val="000099"/>
    <a:srgbClr val="0000FF"/>
    <a:srgbClr val="660066"/>
    <a:srgbClr val="FFCCFF"/>
    <a:srgbClr val="800080"/>
    <a:srgbClr val="CC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F7A897F-CD70-408E-B193-5CC87D74008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8BDD50A-07CA-43B1-9FD0-1C13676363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51D6E-0102-45D1-ADF1-5F794BF64CB3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C0C6D-D416-4853-AB27-EA02C9D7E7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EB9773-D275-4605-9AED-F64DC1D4486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66BEF4-5853-4074-AF1B-99DE6A1D8F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153025-5475-4EBF-BDE4-F04322609A25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8E2D6B-C814-485B-B5EE-6F452787542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B1C02B-46A9-4B85-97C9-E3E210506E2E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5D9DC1-FBF5-4A42-A75E-1047843B47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62C9E3-CDE5-4888-A1C5-38991B4BCA90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E34617A-BE2C-47FB-9E7B-E5D3104273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2BAB0-6C55-46D9-9832-A33FE04EB74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9D456-3AD2-4144-9A18-B538B92399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B8B67F-C35C-4D18-8ED8-7CC06F275F21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072C4D3-A754-4E7E-ABF0-E64370A365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FBF4FDA-3254-4F34-99B2-D4150CF60EF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B0630B9-05E3-4FE6-86B5-D80D1D29B2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FCE4B-71ED-4FD5-9175-0034DC39D66F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597F8-D455-49BE-973F-612CA826BC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EAD63-20ED-48C5-81AC-D277EBE8FF2F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63B1F-ECEA-4B5A-A733-79BFBF9E51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DAD22CFC-5E01-4F55-BE81-C9CE1A9F290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D1D3AABD-D380-44A8-B618-EF34BBFF5F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jaroslavsvoboda.webnode.cz/system_preview_detail_200000247-c8546c8ad9-public/Anders%20Celsius.gif" TargetMode="External"/><Relationship Id="rId2" Type="http://schemas.openxmlformats.org/officeDocument/2006/relationships/hyperlink" Target="http://astronomia.zcu.cz/obr/hvezdy/charakteristika/teplot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uristickyatlas.cz/galery/Klementinum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323850" y="4437063"/>
            <a:ext cx="8496300" cy="127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6. ročníku. Prezentace slouží k prohloubení znalostí  o teplotě, se kterou se žák  seznámil  v přírodovědě. Žák se dozví, že je to základní fyzikální veličina, související s pohybem atomů a molekul. Pochopí konstrukci Celsiovy stupnice a naučí se používat jednotku </a:t>
            </a:r>
            <a:r>
              <a:rPr lang="cs-CZ" sz="1600" b="1">
                <a:solidFill>
                  <a:srgbClr val="00B0F0"/>
                </a:solidFill>
              </a:rPr>
              <a:t>°C.</a:t>
            </a:r>
            <a:endParaRPr lang="cs-CZ" sz="1600" b="1">
              <a:solidFill>
                <a:srgbClr val="00B0F0"/>
              </a:solidFill>
              <a:latin typeface="Lucida Sans Unicode" pitchFamily="34" charset="0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763713" y="3573463"/>
            <a:ext cx="6357937" cy="611187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Teplota  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339975" y="1196975"/>
            <a:ext cx="63912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01/2013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VY_32_INOVACE_FY.6.A.05_teplota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428625"/>
            <a:ext cx="181133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260350"/>
            <a:ext cx="41878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344805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99"/>
                </a:solidFill>
              </a:rPr>
              <a:t>používáme ji k popisu stavu tělesa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99"/>
                </a:solidFill>
              </a:rPr>
              <a:t>mění se při zahřátí tělesa nebo při jeho ochlazení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99"/>
                </a:solidFill>
              </a:rPr>
              <a:t>souvisí s rychlostí pohybu atomů a molekul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99"/>
                </a:solidFill>
              </a:rPr>
              <a:t>čím rychleji se atomy nebo molekuly pohybují, tím je teplota větší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800080"/>
                </a:solidFill>
                <a:effectLst/>
              </a:rPr>
              <a:t>Teplota – základní fyzikální veličina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teplot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5" y="4429125"/>
            <a:ext cx="3327400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88" y="1428750"/>
            <a:ext cx="6472237" cy="287655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66FF"/>
                </a:solidFill>
              </a:rPr>
              <a:t>Značka (symbol) teploty : t</a:t>
            </a: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0066FF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66FF"/>
                </a:solidFill>
              </a:rPr>
              <a:t>Jednotka teploty: </a:t>
            </a:r>
            <a:r>
              <a:rPr lang="cs-CZ" sz="2800" b="1" smtClean="0">
                <a:solidFill>
                  <a:srgbClr val="0066FF"/>
                </a:solidFill>
                <a:latin typeface="Arial" charset="0"/>
                <a:cs typeface="Arial" charset="0"/>
              </a:rPr>
              <a:t>°C (stupeň Celsia)</a:t>
            </a: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0066FF"/>
              </a:solidFill>
              <a:latin typeface="Arial" charset="0"/>
              <a:cs typeface="Arial" charset="0"/>
            </a:endParaRPr>
          </a:p>
          <a:p>
            <a:pPr>
              <a:buFont typeface="Wingdings 3" pitchFamily="18" charset="2"/>
              <a:buNone/>
            </a:pPr>
            <a:r>
              <a:rPr lang="cs-CZ" sz="2800" b="1" smtClean="0">
                <a:solidFill>
                  <a:srgbClr val="0066FF"/>
                </a:solidFill>
                <a:latin typeface="Arial" charset="0"/>
                <a:cs typeface="Arial" charset="0"/>
              </a:rPr>
              <a:t>Měřidlo: teploměr</a:t>
            </a:r>
            <a:endParaRPr lang="cs-CZ" sz="2800" b="1" smtClean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33CC"/>
                </a:solidFill>
                <a:effectLst/>
              </a:rPr>
              <a:t>Teplota – základní fyzikální veličina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MC900250625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50" y="3005138"/>
            <a:ext cx="2447925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44780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800000"/>
                </a:solidFill>
              </a:rPr>
              <a:t>0 </a:t>
            </a:r>
            <a:r>
              <a:rPr lang="cs-CZ" sz="3200" b="1" smtClean="0">
                <a:solidFill>
                  <a:srgbClr val="800000"/>
                </a:solidFill>
                <a:latin typeface="Arial" charset="0"/>
                <a:cs typeface="Arial" charset="0"/>
              </a:rPr>
              <a:t>°C</a:t>
            </a:r>
            <a:r>
              <a:rPr lang="cs-CZ" sz="3200" b="1" smtClean="0">
                <a:solidFill>
                  <a:srgbClr val="800000"/>
                </a:solidFill>
              </a:rPr>
              <a:t>  - teplota tajícího ledu</a:t>
            </a:r>
          </a:p>
          <a:p>
            <a:pPr>
              <a:buFont typeface="Wingdings 3" pitchFamily="18" charset="2"/>
              <a:buNone/>
            </a:pPr>
            <a:r>
              <a:rPr lang="cs-CZ" sz="3200" b="1" smtClean="0">
                <a:solidFill>
                  <a:srgbClr val="800000"/>
                </a:solidFill>
              </a:rPr>
              <a:t>100 </a:t>
            </a:r>
            <a:r>
              <a:rPr lang="cs-CZ" sz="3200" b="1" smtClean="0">
                <a:solidFill>
                  <a:srgbClr val="800000"/>
                </a:solidFill>
                <a:latin typeface="Arial" charset="0"/>
                <a:cs typeface="Arial" charset="0"/>
              </a:rPr>
              <a:t>°C</a:t>
            </a:r>
            <a:r>
              <a:rPr lang="cs-CZ" sz="3200" b="1" smtClean="0">
                <a:solidFill>
                  <a:srgbClr val="800000"/>
                </a:solidFill>
              </a:rPr>
              <a:t> – bod varu vody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0000"/>
                </a:solidFill>
                <a:effectLst/>
              </a:rPr>
              <a:t>Základní body Celsiovy stupnice: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MP90043121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3286125"/>
            <a:ext cx="3648075" cy="240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MP90044251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5" y="3143250"/>
            <a:ext cx="4800600" cy="300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429000" y="4000500"/>
            <a:ext cx="4114800" cy="244792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00"/>
                </a:solidFill>
              </a:rPr>
              <a:t>Celsiova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00"/>
                </a:solidFill>
              </a:rPr>
              <a:t>Kelvinova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00"/>
                </a:solidFill>
              </a:rPr>
              <a:t>Fahrenheitova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00"/>
                </a:solidFill>
              </a:rPr>
              <a:t>Réaumurova …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4282" y="3143248"/>
            <a:ext cx="7643866" cy="7254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Teplotních stupnic existuje více: 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88" y="428625"/>
            <a:ext cx="7643812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Lucida Sans Unicode" pitchFamily="34" charset="0"/>
              </a:rPr>
              <a:t>Termodynamická teplota: </a:t>
            </a:r>
          </a:p>
          <a:p>
            <a:r>
              <a:rPr lang="cs-CZ" sz="2800" b="1">
                <a:solidFill>
                  <a:srgbClr val="FF0000"/>
                </a:solidFill>
                <a:latin typeface="Lucida Sans Unicode" pitchFamily="34" charset="0"/>
              </a:rPr>
              <a:t>Značka (symbol): T</a:t>
            </a:r>
          </a:p>
          <a:p>
            <a:r>
              <a:rPr lang="cs-CZ" sz="2800" b="1">
                <a:solidFill>
                  <a:srgbClr val="FF0000"/>
                </a:solidFill>
                <a:latin typeface="Lucida Sans Unicode" pitchFamily="34" charset="0"/>
              </a:rPr>
              <a:t>Kelvinova stupnice:</a:t>
            </a:r>
          </a:p>
          <a:p>
            <a:r>
              <a:rPr lang="cs-CZ" sz="2800" b="1">
                <a:solidFill>
                  <a:srgbClr val="FF0000"/>
                </a:solidFill>
                <a:latin typeface="Lucida Sans Unicode" pitchFamily="34" charset="0"/>
              </a:rPr>
              <a:t>Jednotka: K (Kelvin)-základní jednotka SI</a:t>
            </a:r>
          </a:p>
          <a:p>
            <a:r>
              <a:rPr lang="cs-CZ" sz="2800" b="1">
                <a:solidFill>
                  <a:srgbClr val="FF0000"/>
                </a:solidFill>
                <a:latin typeface="Lucida Sans Unicode" pitchFamily="34" charset="0"/>
              </a:rPr>
              <a:t>0 </a:t>
            </a:r>
            <a:r>
              <a:rPr lang="cs-CZ" sz="2800" b="1">
                <a:solidFill>
                  <a:srgbClr val="FF0000"/>
                </a:solidFill>
              </a:rPr>
              <a:t>°C=273,15 K</a:t>
            </a:r>
          </a:p>
          <a:p>
            <a:r>
              <a:rPr lang="cs-CZ" sz="2800" b="1">
                <a:solidFill>
                  <a:srgbClr val="FF0000"/>
                </a:solidFill>
              </a:rPr>
              <a:t>100 °C=373,15 K</a:t>
            </a:r>
            <a:endParaRPr lang="cs-CZ" sz="2800" b="1">
              <a:solidFill>
                <a:srgbClr val="FF0000"/>
              </a:solidFill>
              <a:latin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63" y="2571750"/>
            <a:ext cx="5114925" cy="17335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b="1" smtClean="0">
                <a:solidFill>
                  <a:srgbClr val="660066"/>
                </a:solidFill>
              </a:rPr>
              <a:t>Švédský matematik </a:t>
            </a:r>
            <a:r>
              <a:rPr lang="cs-CZ" sz="2800" b="1" smtClean="0">
                <a:solidFill>
                  <a:srgbClr val="660066"/>
                </a:solidFill>
                <a:latin typeface="Arial" charset="0"/>
              </a:rPr>
              <a:t>                     </a:t>
            </a:r>
            <a:r>
              <a:rPr lang="cs-CZ" sz="2800" b="1" smtClean="0">
                <a:solidFill>
                  <a:srgbClr val="660066"/>
                </a:solidFill>
              </a:rPr>
              <a:t>a fyzik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b="1" smtClean="0">
                <a:solidFill>
                  <a:srgbClr val="660066"/>
                </a:solidFill>
              </a:rPr>
              <a:t>Je po něm pojmenována základní teplotní stupnice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endParaRPr lang="cs-CZ" sz="2800" b="1" smtClean="0">
              <a:solidFill>
                <a:srgbClr val="660066"/>
              </a:solidFill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endParaRPr lang="cs-CZ" sz="2800" b="1" smtClean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43692" cy="15112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D60093"/>
                </a:solidFill>
                <a:effectLst/>
              </a:rPr>
              <a:t>Andres Celsius (1701 – 1744)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5" name="Obrázek 4" descr="Anders Celsius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0" y="1857375"/>
            <a:ext cx="3268663" cy="402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FF"/>
                </a:solidFill>
                <a:effectLst/>
              </a:rPr>
              <a:t>V následující tabulce jsou uvedeny některé teploty: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88" y="1397000"/>
          <a:ext cx="8072437" cy="4297363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786478"/>
                <a:gridCol w="22860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0099"/>
                          </a:solidFill>
                        </a:rPr>
                        <a:t>Nejvyšší teplota vzduchu naměřená</a:t>
                      </a:r>
                      <a:r>
                        <a:rPr lang="cs-CZ" sz="2400" baseline="0" dirty="0" smtClean="0">
                          <a:solidFill>
                            <a:srgbClr val="000099"/>
                          </a:solidFill>
                        </a:rPr>
                        <a:t> na Zemi (Libye)</a:t>
                      </a:r>
                      <a:endParaRPr lang="cs-CZ" sz="2400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58,3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Nejnižší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teplota vzduchu naměřená na Zemi (Antarktida)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- 89,6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Přibližná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teplota povrchu Slunce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6 000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Přibližná teplota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ledovců a ledových ker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- 10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Přibližná teplota v kráteru sopky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1 000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Teplota na Marsu v rovníkové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oblasti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- 63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Přibližná teplota lidského těla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36,5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effectLst/>
              </a:rPr>
              <a:t>Ve známé pražské památce Klementinu se sleduje počasí už od poloviny 18.století.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Měření zahájili jezuité.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Klementinum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38" y="2357438"/>
            <a:ext cx="5500687" cy="4125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00420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Doplňovačka: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1495425"/>
          <a:ext cx="4714875" cy="4557713"/>
        </p:xfrm>
        <a:graphic>
          <a:graphicData uri="http://schemas.openxmlformats.org/drawingml/2006/table">
            <a:tbl>
              <a:tblPr/>
              <a:tblGrid>
                <a:gridCol w="523878"/>
                <a:gridCol w="523878"/>
                <a:gridCol w="523878"/>
                <a:gridCol w="500066"/>
                <a:gridCol w="547690"/>
                <a:gridCol w="523878"/>
                <a:gridCol w="523878"/>
                <a:gridCol w="523878"/>
                <a:gridCol w="523878"/>
              </a:tblGrid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57239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7188" y="1714500"/>
            <a:ext cx="3643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6600"/>
                </a:solidFill>
                <a:latin typeface="Lucida Sans Unicode" pitchFamily="34" charset="0"/>
              </a:rPr>
              <a:t>     S     L     U     N     C     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7188" y="2357438"/>
            <a:ext cx="5072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6600"/>
                </a:solidFill>
                <a:latin typeface="Lucida Sans Unicode" pitchFamily="34" charset="0"/>
              </a:rPr>
              <a:t>                          K     E     L      V      I     N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625" y="3000375"/>
            <a:ext cx="42148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6600"/>
                </a:solidFill>
                <a:latin typeface="Lucida Sans Unicode" pitchFamily="34" charset="0"/>
              </a:rPr>
              <a:t>                                L     E      D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7188" y="3643313"/>
            <a:ext cx="30718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6600"/>
                </a:solidFill>
                <a:latin typeface="Lucida Sans Unicode" pitchFamily="34" charset="0"/>
              </a:rPr>
              <a:t>                   P     E      S  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7188" y="4286250"/>
            <a:ext cx="4929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6600"/>
                </a:solidFill>
                <a:latin typeface="Lucida Sans Unicode" pitchFamily="34" charset="0"/>
              </a:rPr>
              <a:t>                          L      I      B      Y      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7188" y="4845050"/>
            <a:ext cx="3643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6600"/>
                </a:solidFill>
                <a:latin typeface="Lucida Sans Unicode" pitchFamily="34" charset="0"/>
              </a:rPr>
              <a:t>                   R     T     U     Ť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57188" y="5500688"/>
            <a:ext cx="4286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6600"/>
                </a:solidFill>
                <a:latin typeface="Lucida Sans Unicode" pitchFamily="34" charset="0"/>
              </a:rPr>
              <a:t>    Š      V     É     D     S      K     O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4071938" y="1500188"/>
            <a:ext cx="4714875" cy="5000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</a:rPr>
              <a:t>Těleso s povrch.teplotou 6 000 </a:t>
            </a:r>
            <a:r>
              <a:rPr lang="cs-CZ" sz="1600" b="1" dirty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r>
              <a:rPr lang="cs-CZ" sz="2000" b="1" dirty="0">
                <a:solidFill>
                  <a:srgbClr val="FF0000"/>
                </a:solidFill>
                <a:latin typeface="Arial"/>
                <a:cs typeface="Arial"/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429250" y="2214563"/>
            <a:ext cx="3429000" cy="5000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</a:rPr>
              <a:t>Jednotka teploty.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429125" y="2857500"/>
            <a:ext cx="4429125" cy="500063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  <a:latin typeface="Arial"/>
                <a:cs typeface="Arial"/>
              </a:rPr>
              <a:t>Voda při teplotách nižších než 0 °C.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143375" y="3429000"/>
            <a:ext cx="4714875" cy="500063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solidFill>
                  <a:srgbClr val="FF0000"/>
                </a:solidFill>
              </a:rPr>
              <a:t>Domácí zvíře s vyšší teplotou, než má člověk.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86313" y="4143375"/>
            <a:ext cx="4143375" cy="500063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</a:rPr>
              <a:t>Stát s nejvyšší naměř.teplotou</a:t>
            </a:r>
            <a:r>
              <a:rPr lang="cs-CZ" sz="2000" b="1" dirty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143375" y="4857750"/>
            <a:ext cx="4714875" cy="500063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  <a:latin typeface="Arial"/>
                <a:cs typeface="Arial"/>
              </a:rPr>
              <a:t>Kapalný kov používaný v teploměrech</a:t>
            </a:r>
            <a:r>
              <a:rPr lang="cs-CZ" sz="2000" b="1" dirty="0">
                <a:solidFill>
                  <a:srgbClr val="FF0000"/>
                </a:solidFill>
                <a:latin typeface="Arial"/>
                <a:cs typeface="Arial"/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500563" y="5500688"/>
            <a:ext cx="4429125" cy="5000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solidFill>
                  <a:srgbClr val="FF0000"/>
                </a:solidFill>
              </a:rPr>
              <a:t>Vlast tvůrce běžně používané teplotní stupnice.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33CC"/>
                </a:solidFill>
                <a:effectLst/>
              </a:rPr>
              <a:t>Doplňte znaménka rovnosti či nerovnosti: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625" y="1357313"/>
            <a:ext cx="2643188" cy="4714875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</a:rPr>
              <a:t>95 </a:t>
            </a:r>
            <a:r>
              <a:rPr lang="cs-CZ" sz="3200" b="1" dirty="0">
                <a:solidFill>
                  <a:srgbClr val="000099"/>
                </a:solidFill>
                <a:latin typeface="Arial"/>
                <a:cs typeface="Arial"/>
              </a:rPr>
              <a:t>°C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  <a:latin typeface="Arial"/>
                <a:cs typeface="Arial"/>
              </a:rPr>
              <a:t>0 °C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3200" b="1" dirty="0">
                <a:solidFill>
                  <a:srgbClr val="000099"/>
                </a:solidFill>
                <a:latin typeface="Arial"/>
                <a:cs typeface="Arial"/>
              </a:rPr>
              <a:t>12 °C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  <a:latin typeface="Arial"/>
                <a:cs typeface="Arial"/>
              </a:rPr>
              <a:t>- 273,15 °C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57813" y="1428750"/>
            <a:ext cx="2643187" cy="4714875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  <a:latin typeface="Arial"/>
                <a:cs typeface="Arial"/>
              </a:rPr>
              <a:t>373,15 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  <a:latin typeface="Arial"/>
                <a:cs typeface="Arial"/>
              </a:rPr>
              <a:t>273,15 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  <a:latin typeface="Arial"/>
                <a:cs typeface="Arial"/>
              </a:rPr>
              <a:t>155 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99"/>
                </a:solidFill>
                <a:latin typeface="Arial"/>
                <a:cs typeface="Arial"/>
              </a:rPr>
              <a:t>0 K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43313" y="1643063"/>
            <a:ext cx="1071562" cy="928687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rgbClr val="FF0000"/>
                </a:solidFill>
                <a:latin typeface="Arial"/>
                <a:cs typeface="Arial"/>
              </a:rPr>
              <a:t>‹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43313" y="2786063"/>
            <a:ext cx="1071562" cy="928687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rgbClr val="FF0000"/>
                </a:solidFill>
                <a:latin typeface="Arial"/>
                <a:cs typeface="Arial"/>
              </a:rPr>
              <a:t>=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643313" y="3857625"/>
            <a:ext cx="1071562" cy="92868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rgbClr val="FF0000"/>
                </a:solidFill>
                <a:latin typeface="Arial"/>
                <a:cs typeface="Arial"/>
              </a:rPr>
              <a:t>›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43313" y="4929188"/>
            <a:ext cx="1071562" cy="928687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rgbClr val="FF0000"/>
                </a:solidFill>
                <a:latin typeface="Arial"/>
                <a:cs typeface="Arial"/>
              </a:rPr>
              <a:t>=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8000"/>
                </a:solidFill>
                <a:effectLst/>
              </a:rPr>
              <a:t>V jakých jednotkách se měří teplota v USA?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Vyberte správnou odpověď: 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625" y="1714500"/>
            <a:ext cx="2571750" cy="264318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006600"/>
                </a:solidFill>
                <a:latin typeface="Arial"/>
                <a:cs typeface="Arial"/>
              </a:rPr>
              <a:t>°F</a:t>
            </a:r>
            <a:endParaRPr lang="cs-CZ" sz="9600" b="1" dirty="0">
              <a:solidFill>
                <a:srgbClr val="0066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143500" y="1500188"/>
            <a:ext cx="2571750" cy="2643187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006600"/>
                </a:solidFill>
                <a:latin typeface="Arial"/>
                <a:cs typeface="Arial"/>
              </a:rPr>
              <a:t>K</a:t>
            </a:r>
            <a:endParaRPr lang="cs-CZ" sz="9600" b="1" dirty="0">
              <a:solidFill>
                <a:srgbClr val="0066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28938" y="3929063"/>
            <a:ext cx="2571750" cy="2643187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006600"/>
                </a:solidFill>
                <a:latin typeface="Arial"/>
                <a:cs typeface="Arial"/>
              </a:rPr>
              <a:t>°C</a:t>
            </a:r>
            <a:endParaRPr lang="cs-CZ" sz="9600" b="1" dirty="0">
              <a:solidFill>
                <a:srgbClr val="006600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4313" y="4643438"/>
            <a:ext cx="2571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6600"/>
                </a:solidFill>
                <a:latin typeface="Lucida Sans Unicode" pitchFamily="34" charset="0"/>
              </a:rPr>
              <a:t>Fahrenheitův stupeň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800080"/>
                </a:solidFill>
                <a:effectLst/>
              </a:rPr>
              <a:t>Vyhledejte teplotu tání rtuti a vyberte správný údaj: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38" y="1714500"/>
            <a:ext cx="4000500" cy="1643063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solidFill>
                  <a:srgbClr val="660066"/>
                </a:solidFill>
              </a:rPr>
              <a:t>-98,9</a:t>
            </a:r>
            <a:r>
              <a:rPr lang="cs-CZ" sz="6600" b="1" dirty="0">
                <a:solidFill>
                  <a:srgbClr val="660066"/>
                </a:solidFill>
                <a:latin typeface="Arial"/>
                <a:cs typeface="Arial"/>
              </a:rPr>
              <a:t>°C</a:t>
            </a:r>
            <a:endParaRPr lang="cs-CZ" sz="66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63" y="4143375"/>
            <a:ext cx="4000500" cy="1643063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solidFill>
                  <a:srgbClr val="660066"/>
                </a:solidFill>
              </a:rPr>
              <a:t>38,9</a:t>
            </a:r>
            <a:r>
              <a:rPr lang="cs-CZ" sz="6600" b="1" dirty="0">
                <a:solidFill>
                  <a:srgbClr val="660066"/>
                </a:solidFill>
                <a:latin typeface="Arial"/>
                <a:cs typeface="Arial"/>
              </a:rPr>
              <a:t>°C</a:t>
            </a:r>
            <a:endParaRPr lang="cs-CZ" sz="66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857750" y="2857500"/>
            <a:ext cx="4000500" cy="1643063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solidFill>
                  <a:srgbClr val="660066"/>
                </a:solidFill>
              </a:rPr>
              <a:t>-38,9</a:t>
            </a:r>
            <a:r>
              <a:rPr lang="cs-CZ" sz="6600" b="1" dirty="0">
                <a:solidFill>
                  <a:srgbClr val="660066"/>
                </a:solidFill>
                <a:latin typeface="Arial"/>
                <a:cs typeface="Arial"/>
              </a:rPr>
              <a:t>°C</a:t>
            </a:r>
            <a:endParaRPr lang="cs-CZ" sz="66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006975"/>
          </a:xfrm>
        </p:spPr>
        <p:txBody>
          <a:bodyPr/>
          <a:lstStyle/>
          <a:p>
            <a:pPr marL="623888" indent="-514350">
              <a:buFont typeface="Wingdings" pitchFamily="2" charset="2"/>
              <a:buChar char="q"/>
            </a:pPr>
            <a:r>
              <a:rPr lang="cs-CZ" sz="2400" b="1" smtClean="0">
                <a:solidFill>
                  <a:srgbClr val="000099"/>
                </a:solidFill>
              </a:rPr>
              <a:t>Jakou teplotu vzduchu považujete za příjemnou pro lyžování, koupání, pro turistický výlet? </a:t>
            </a:r>
          </a:p>
          <a:p>
            <a:pPr marL="623888" indent="-514350">
              <a:buFont typeface="Wingdings 3" pitchFamily="18" charset="2"/>
              <a:buNone/>
            </a:pPr>
            <a:r>
              <a:rPr lang="cs-CZ" sz="2400" b="1" u="sng" smtClean="0">
                <a:solidFill>
                  <a:srgbClr val="FF0000"/>
                </a:solidFill>
              </a:rPr>
              <a:t>Řešení: </a:t>
            </a:r>
          </a:p>
          <a:p>
            <a:pPr marL="623888" indent="-514350">
              <a:buFont typeface="Wingdings 3" pitchFamily="18" charset="2"/>
              <a:buNone/>
            </a:pPr>
            <a:r>
              <a:rPr lang="cs-CZ" sz="2400" b="1" smtClean="0">
                <a:solidFill>
                  <a:srgbClr val="000099"/>
                </a:solidFill>
              </a:rPr>
              <a:t>Lyžování: -5</a:t>
            </a:r>
            <a:r>
              <a:rPr lang="cs-CZ" sz="2400" b="1" smtClean="0">
                <a:solidFill>
                  <a:srgbClr val="000099"/>
                </a:solidFill>
                <a:latin typeface="Arial" charset="0"/>
                <a:cs typeface="Arial" charset="0"/>
              </a:rPr>
              <a:t>°C</a:t>
            </a:r>
          </a:p>
          <a:p>
            <a:pPr marL="623888" indent="-514350">
              <a:buFont typeface="Wingdings 3" pitchFamily="18" charset="2"/>
              <a:buNone/>
            </a:pPr>
            <a:r>
              <a:rPr lang="cs-CZ" sz="2400" b="1" smtClean="0">
                <a:solidFill>
                  <a:srgbClr val="000099"/>
                </a:solidFill>
                <a:latin typeface="Arial" charset="0"/>
                <a:cs typeface="Arial" charset="0"/>
              </a:rPr>
              <a:t>Koupání: 30 °C</a:t>
            </a:r>
          </a:p>
          <a:p>
            <a:pPr marL="623888" indent="-514350">
              <a:buFont typeface="Wingdings 3" pitchFamily="18" charset="2"/>
              <a:buNone/>
            </a:pPr>
            <a:r>
              <a:rPr lang="cs-CZ" sz="2400" b="1" smtClean="0">
                <a:solidFill>
                  <a:srgbClr val="000099"/>
                </a:solidFill>
                <a:latin typeface="Arial" charset="0"/>
                <a:cs typeface="Arial" charset="0"/>
              </a:rPr>
              <a:t>Výlet: 22 °C</a:t>
            </a:r>
            <a:endParaRPr lang="cs-CZ" sz="2400" b="1" smtClean="0">
              <a:solidFill>
                <a:srgbClr val="000099"/>
              </a:solidFill>
            </a:endParaRPr>
          </a:p>
          <a:p>
            <a:pPr marL="623888" indent="-514350">
              <a:buFont typeface="Wingdings 3" pitchFamily="18" charset="2"/>
              <a:buNone/>
            </a:pPr>
            <a:endParaRPr lang="cs-CZ" sz="2800" b="1" smtClean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FF"/>
                </a:solidFill>
                <a:effectLst/>
              </a:rPr>
              <a:t>Odpovězte na otázku: 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M900295187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25" y="2185988"/>
            <a:ext cx="2286000" cy="211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MM900303468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50" y="2786063"/>
            <a:ext cx="23876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M900354669.GI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688" y="4357688"/>
            <a:ext cx="1385887" cy="228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>
          <a:xfrm>
            <a:off x="428625" y="2071688"/>
            <a:ext cx="8229600" cy="2714625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B050"/>
                </a:solidFill>
                <a:latin typeface="Arial" charset="0"/>
              </a:rPr>
              <a:t>www.office.microsoft.com</a:t>
            </a: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2"/>
              </a:rPr>
              <a:t>http://astronomia.zcu.cz/obr/hvezdy/charakteristika/teplota.jpg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:2013-01-07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3"/>
              </a:rPr>
              <a:t>http://files.jaroslavsvoboda.webnode.cz/system_preview_detail_200000247-c8546c8ad9-public/Anders%20Celsius.gif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 [cit</a:t>
            </a:r>
            <a:r>
              <a:rPr lang="cs-CZ" sz="1400" b="1" smtClean="0">
                <a:solidFill>
                  <a:srgbClr val="00B050"/>
                </a:solidFill>
              </a:rPr>
              <a:t>:2013-01-07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400" b="1" smtClean="0">
                <a:solidFill>
                  <a:srgbClr val="00B050"/>
                </a:solidFill>
                <a:hlinkClick r:id="rId4"/>
              </a:rPr>
              <a:t>http://turistickyatlas.cz/galery/Klementinum.jpg</a:t>
            </a:r>
            <a:r>
              <a:rPr lang="cs-CZ" sz="1400" b="1" smtClean="0">
                <a:solidFill>
                  <a:srgbClr val="00B050"/>
                </a:solidFill>
              </a:rPr>
              <a:t> </a:t>
            </a:r>
            <a:r>
              <a:rPr lang="en-US" sz="1400" b="1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:2013-01-07</a:t>
            </a:r>
            <a:r>
              <a:rPr lang="en-US" sz="1400" b="1" smtClean="0">
                <a:solidFill>
                  <a:srgbClr val="00B050"/>
                </a:solidFill>
              </a:rPr>
              <a:t>]</a:t>
            </a:r>
            <a:endParaRPr lang="cs-CZ" sz="14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4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71546"/>
            <a:ext cx="4114800" cy="58259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</a:rPr>
              <a:t>Prezentace slouží k prohloubení znalostí o teplotě.</a:t>
            </a:r>
          </a:p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</a:rPr>
              <a:t>Žák si připomene teplotu, kterou zná z přírodovědy, a dozví se, že je to základní fyzikální veličina, související s pohybem atomů a molekul. </a:t>
            </a:r>
          </a:p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</a:rPr>
              <a:t>Žák pochopí konstrukci Celsiovy stupnice a naučí se používat jednotku </a:t>
            </a:r>
            <a:r>
              <a:rPr lang="cs-CZ" sz="1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°C.</a:t>
            </a:r>
          </a:p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Žák řekne základní dva body teploty.</a:t>
            </a:r>
          </a:p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Žák jmenuje jiné teplotní stupnice než Celsiovy.</a:t>
            </a:r>
          </a:p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Ukázka některých teplotních údajů.</a:t>
            </a:r>
          </a:p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Žák vyřeší doplňovačku.</a:t>
            </a:r>
          </a:p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Žák porovnává hodnoty teploty a termodynamické teploty.</a:t>
            </a:r>
          </a:p>
          <a:p>
            <a:pPr marL="452438" indent="-342900">
              <a:buFont typeface="Wingdings 3" pitchFamily="18" charset="2"/>
              <a:buAutoNum type="arabicPeriod"/>
            </a:pPr>
            <a:r>
              <a:rPr lang="cs-CZ" sz="1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Žák odpovídá na otázky, řeší úlohy.</a:t>
            </a:r>
          </a:p>
          <a:p>
            <a:pPr marL="452438" indent="-342900">
              <a:buFont typeface="Wingdings 3" pitchFamily="18" charset="2"/>
              <a:buAutoNum type="arabicPeriod"/>
            </a:pPr>
            <a:endParaRPr lang="cs-CZ" sz="1800" b="1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marL="452438" indent="-342900">
              <a:buFont typeface="Wingdings 3" pitchFamily="18" charset="2"/>
              <a:buAutoNum type="arabicPeriod"/>
            </a:pPr>
            <a:endParaRPr lang="cs-CZ" sz="1800" b="1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marL="452438" indent="-342900">
              <a:buFont typeface="Wingdings 3" pitchFamily="18" charset="2"/>
              <a:buAutoNum type="arabicPeriod"/>
            </a:pPr>
            <a:endParaRPr lang="cs-CZ" sz="1800" b="1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9690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70C0"/>
                </a:solidFill>
              </a:rPr>
              <a:t>Metodika prezentace: 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157</TotalTime>
  <Words>469</Words>
  <Application>Microsoft Office PowerPoint</Application>
  <PresentationFormat>On-screen Show (4:3)</PresentationFormat>
  <Paragraphs>105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15</vt:i4>
      </vt:variant>
    </vt:vector>
  </HeadingPairs>
  <TitlesOfParts>
    <vt:vector size="30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21</cp:revision>
  <dcterms:created xsi:type="dcterms:W3CDTF">2013-01-05T17:11:52Z</dcterms:created>
  <dcterms:modified xsi:type="dcterms:W3CDTF">2013-06-07T16:44:12Z</dcterms:modified>
</cp:coreProperties>
</file>