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9" r:id="rId10"/>
    <p:sldId id="267" r:id="rId11"/>
    <p:sldId id="266" r:id="rId12"/>
    <p:sldId id="268" r:id="rId13"/>
    <p:sldId id="270" r:id="rId14"/>
    <p:sldId id="271" r:id="rId15"/>
    <p:sldId id="272" r:id="rId16"/>
    <p:sldId id="273" r:id="rId17"/>
    <p:sldId id="274" r:id="rId18"/>
    <p:sldId id="257" r:id="rId19"/>
    <p:sldId id="258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000066"/>
    <a:srgbClr val="FF0000"/>
    <a:srgbClr val="0066FF"/>
    <a:srgbClr val="800080"/>
    <a:srgbClr val="CC0099"/>
    <a:srgbClr val="FFFFCC"/>
    <a:srgbClr val="000099"/>
    <a:srgbClr val="0033CC"/>
    <a:srgbClr val="008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80812A6-61D6-4C54-86CC-4149013A0105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80812A6-61D6-4C54-86CC-4149013A0105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80812A6-61D6-4C54-86CC-4149013A0105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meteo.resslovaci.net/meteo_1.jpg" TargetMode="External"/><Relationship Id="rId3" Type="http://schemas.openxmlformats.org/officeDocument/2006/relationships/hyperlink" Target="http://artemis.osu.cz/Gemet/meteo2/images/buttons/Tep/9Stupnice.jpg" TargetMode="External"/><Relationship Id="rId7" Type="http://schemas.openxmlformats.org/officeDocument/2006/relationships/hyperlink" Target="http://data.regiony24.cz/foto/clanky/200901/200973858406676.jpg?width=500&amp;bgcolor=black" TargetMode="External"/><Relationship Id="rId2" Type="http://schemas.openxmlformats.org/officeDocument/2006/relationships/hyperlink" Target="http://www.nf-senior.cz/_gf/texty/p%C5%99edpov%C4%9B%C4%8F_po%C4%8Das%C3%A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-pristroje.cz/pictures/teplomery/t114-01.jpg" TargetMode="External"/><Relationship Id="rId5" Type="http://schemas.openxmlformats.org/officeDocument/2006/relationships/hyperlink" Target="http://www.omega.com/Temperature/images/DP250_m.jpg" TargetMode="External"/><Relationship Id="rId4" Type="http://schemas.openxmlformats.org/officeDocument/2006/relationships/hyperlink" Target="http://fikus.omska.cz/~bojkovsm/termodynamika/Obrazky/doplnkove_ulohy_obrazky/TT_5.jpg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395536" y="4509120"/>
            <a:ext cx="8136904" cy="14287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6. ročníku. Prezentace slouží k </a:t>
            </a:r>
            <a:r>
              <a:rPr lang="cs-CZ" sz="1600" b="1" dirty="0" smtClean="0">
                <a:solidFill>
                  <a:srgbClr val="00B0F0"/>
                </a:solidFill>
              </a:rPr>
              <a:t>zopakování probraného učiva. Žák odpovídá na otázky o základní fyzikální veličině teplotě. Žák vybírá odpovědi z nabízených možností, sám tvoří odpovědi, doplňuje věty, tabulky. Opakování je zaměřeno na symboly, jednotky, stupnice, měřidla.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619672" y="3789040"/>
            <a:ext cx="6357982" cy="611629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Teplota – souhrnná cvičení I.  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23728" y="1340768"/>
            <a:ext cx="63910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01/2013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VY_32_INOVACE_FY.6.A.07_teplota_souhrnna_cviceni_I.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8604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32656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660066"/>
                </a:solidFill>
                <a:effectLst/>
              </a:rPr>
              <a:t>1. Jakou značku má základní fyzikální veličina teplota?</a:t>
            </a:r>
            <a:br>
              <a:rPr lang="cs-CZ" sz="3200" dirty="0" smtClean="0">
                <a:solidFill>
                  <a:srgbClr val="660066"/>
                </a:solidFill>
                <a:effectLst/>
              </a:rPr>
            </a:br>
            <a:r>
              <a:rPr lang="cs-CZ" sz="3200" dirty="0" smtClean="0">
                <a:solidFill>
                  <a:srgbClr val="660066"/>
                </a:solidFill>
                <a:effectLst/>
              </a:rPr>
              <a:t>Vyberte správný symbol:</a:t>
            </a:r>
            <a:endParaRPr lang="cs-CZ" sz="3200" dirty="0">
              <a:solidFill>
                <a:srgbClr val="660066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57158" y="2357430"/>
            <a:ext cx="1785950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660066"/>
                </a:solidFill>
              </a:rPr>
              <a:t>T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4286248" y="1928802"/>
            <a:ext cx="1785950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660066"/>
                </a:solidFill>
              </a:rPr>
              <a:t>C</a:t>
            </a:r>
            <a:endParaRPr lang="cs-CZ" sz="5400" b="1" dirty="0">
              <a:solidFill>
                <a:srgbClr val="66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428860" y="3286124"/>
            <a:ext cx="1785950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660066"/>
                </a:solidFill>
              </a:rPr>
              <a:t>t</a:t>
            </a:r>
            <a:endParaRPr lang="cs-CZ" sz="5400" b="1" dirty="0">
              <a:solidFill>
                <a:srgbClr val="66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00034" y="4500570"/>
            <a:ext cx="1785950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660066"/>
                </a:solidFill>
              </a:rPr>
              <a:t>p</a:t>
            </a:r>
            <a:endParaRPr lang="cs-CZ" sz="5400" b="1" dirty="0">
              <a:solidFill>
                <a:srgbClr val="660066"/>
              </a:solidFill>
            </a:endParaRPr>
          </a:p>
        </p:txBody>
      </p:sp>
      <p:pic>
        <p:nvPicPr>
          <p:cNvPr id="8" name="Obrázek 7" descr="předpověď_počasí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45028" y="3357562"/>
            <a:ext cx="4202104" cy="32944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33CC"/>
                </a:solidFill>
                <a:effectLst/>
              </a:rPr>
              <a:t>2. Jakou značku má termodynamická teplota?</a:t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r>
              <a:rPr lang="cs-CZ" sz="3200" dirty="0" smtClean="0">
                <a:solidFill>
                  <a:srgbClr val="0033CC"/>
                </a:solidFill>
                <a:effectLst/>
              </a:rPr>
              <a:t>Vyberte správný symbol:</a:t>
            </a:r>
            <a:endParaRPr lang="cs-CZ" sz="3200" dirty="0">
              <a:solidFill>
                <a:srgbClr val="0033CC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85786" y="2571744"/>
            <a:ext cx="1785950" cy="107157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000066"/>
                </a:solidFill>
              </a:rPr>
              <a:t>C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3714744" y="2428868"/>
            <a:ext cx="1785950" cy="107157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000066"/>
                </a:solidFill>
              </a:rPr>
              <a:t>K</a:t>
            </a:r>
            <a:endParaRPr lang="cs-CZ" sz="5400" b="1" dirty="0">
              <a:solidFill>
                <a:srgbClr val="00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500298" y="3786190"/>
            <a:ext cx="1785950" cy="107157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000066"/>
                </a:solidFill>
              </a:rPr>
              <a:t>t</a:t>
            </a:r>
            <a:endParaRPr lang="cs-CZ" sz="5400" b="1" dirty="0">
              <a:solidFill>
                <a:srgbClr val="00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00034" y="4643446"/>
            <a:ext cx="1785950" cy="107157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000066"/>
                </a:solidFill>
              </a:rPr>
              <a:t>T</a:t>
            </a:r>
          </a:p>
        </p:txBody>
      </p:sp>
      <p:pic>
        <p:nvPicPr>
          <p:cNvPr id="8" name="Obrázek 7" descr="TT_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08" y="1928802"/>
            <a:ext cx="3080306" cy="46434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9900"/>
                </a:solidFill>
                <a:effectLst/>
              </a:rPr>
              <a:t>3. Přiřaďte k sobě správně fyzikální veličinu a jednotku fyzikální veličiny: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28596" y="2071678"/>
            <a:ext cx="3357586" cy="135732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3300"/>
                </a:solidFill>
              </a:rPr>
              <a:t>teplota</a:t>
            </a:r>
            <a:endParaRPr lang="cs-CZ" sz="3200" b="1" dirty="0">
              <a:solidFill>
                <a:srgbClr val="0033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00034" y="4143380"/>
            <a:ext cx="3357586" cy="135732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Termodynamická teplota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286380" y="2071678"/>
            <a:ext cx="3357586" cy="135732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3300"/>
                </a:solidFill>
              </a:rPr>
              <a:t>Kelvin </a:t>
            </a:r>
            <a:r>
              <a:rPr lang="en-US" sz="3200" b="1" dirty="0" smtClean="0">
                <a:solidFill>
                  <a:srgbClr val="003300"/>
                </a:solidFill>
              </a:rPr>
              <a:t>[K]</a:t>
            </a:r>
            <a:endParaRPr lang="cs-CZ" sz="3200" b="1" dirty="0">
              <a:solidFill>
                <a:srgbClr val="0033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286380" y="4071942"/>
            <a:ext cx="3357586" cy="135732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3300"/>
                </a:solidFill>
              </a:rPr>
              <a:t>Stupeň Celsia </a:t>
            </a:r>
            <a:r>
              <a:rPr lang="en-US" sz="3200" b="1" dirty="0" smtClean="0">
                <a:solidFill>
                  <a:srgbClr val="003300"/>
                </a:solidFill>
              </a:rPr>
              <a:t>[</a:t>
            </a:r>
            <a:r>
              <a:rPr lang="en-US" sz="3200" b="1" dirty="0" smtClean="0">
                <a:solidFill>
                  <a:srgbClr val="003300"/>
                </a:solidFill>
                <a:latin typeface="Arial"/>
                <a:cs typeface="Arial"/>
              </a:rPr>
              <a:t>°</a:t>
            </a:r>
            <a:r>
              <a:rPr lang="cs-CZ" sz="3200" b="1" dirty="0" smtClean="0">
                <a:solidFill>
                  <a:srgbClr val="003300"/>
                </a:solidFill>
                <a:latin typeface="Arial"/>
                <a:cs typeface="Arial"/>
              </a:rPr>
              <a:t>C</a:t>
            </a:r>
            <a:r>
              <a:rPr lang="en-US" sz="3200" b="1" dirty="0" smtClean="0">
                <a:solidFill>
                  <a:srgbClr val="003300"/>
                </a:solidFill>
              </a:rPr>
              <a:t>]</a:t>
            </a:r>
            <a:r>
              <a:rPr lang="cs-CZ" sz="3200" b="1" dirty="0" smtClean="0">
                <a:solidFill>
                  <a:srgbClr val="003300"/>
                </a:solidFill>
              </a:rPr>
              <a:t> </a:t>
            </a:r>
            <a:endParaRPr lang="cs-CZ" sz="3200" b="1" dirty="0">
              <a:solidFill>
                <a:srgbClr val="003300"/>
              </a:solidFill>
            </a:endParaRPr>
          </a:p>
        </p:txBody>
      </p:sp>
      <p:cxnSp>
        <p:nvCxnSpPr>
          <p:cNvPr id="10" name="Přímá spojovací šipka 9"/>
          <p:cNvCxnSpPr/>
          <p:nvPr/>
        </p:nvCxnSpPr>
        <p:spPr>
          <a:xfrm rot="16200000" flipH="1">
            <a:off x="3428992" y="3071810"/>
            <a:ext cx="2143140" cy="1285884"/>
          </a:xfrm>
          <a:prstGeom prst="straightConnector1">
            <a:avLst/>
          </a:prstGeom>
          <a:ln w="508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rot="5400000" flipH="1" flipV="1">
            <a:off x="3428994" y="3071812"/>
            <a:ext cx="2286014" cy="1285883"/>
          </a:xfrm>
          <a:prstGeom prst="straightConnector1">
            <a:avLst/>
          </a:prstGeom>
          <a:ln w="508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00CC"/>
                </a:solidFill>
                <a:effectLst/>
              </a:rPr>
              <a:t>4. Vyjmenujte alespoň 4 názvy teplotních stupnic nejčastěji používaných ve vědě:</a:t>
            </a:r>
            <a:endParaRPr lang="cs-CZ" sz="3200" dirty="0">
              <a:solidFill>
                <a:srgbClr val="0000CC"/>
              </a:solidFill>
              <a:effectLst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57158" y="1714488"/>
            <a:ext cx="3786214" cy="928694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Celsiova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57158" y="2786058"/>
            <a:ext cx="3786214" cy="928694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Fahrenheitova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57158" y="3857628"/>
            <a:ext cx="3786214" cy="928694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Réaumurova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57158" y="4929198"/>
            <a:ext cx="3786214" cy="928694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Termodynamická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9" name="Obrázek 8" descr="9Stupni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562" y="1785926"/>
            <a:ext cx="4295909" cy="35038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8215370" cy="582594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FF0000"/>
                </a:solidFill>
                <a:effectLst/>
              </a:rPr>
              <a:t>Prohlédněte si obrázek s převody mezi teplotními stupnicemi:</a:t>
            </a:r>
            <a:endParaRPr lang="cs-CZ" sz="20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Obrázek 3" descr="teplomer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1000108"/>
            <a:ext cx="7384201" cy="56290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85926"/>
            <a:ext cx="3971924" cy="422136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FF0066"/>
                </a:solidFill>
              </a:rPr>
              <a:t>10 </a:t>
            </a: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°C =    (K)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0 °C=       </a:t>
            </a:r>
            <a:r>
              <a:rPr lang="cs-CZ" sz="3600" b="1" dirty="0" smtClean="0">
                <a:solidFill>
                  <a:srgbClr val="FF0066"/>
                </a:solidFill>
                <a:latin typeface="Arial"/>
                <a:cs typeface="Arial"/>
              </a:rPr>
              <a:t>(K)</a:t>
            </a:r>
          </a:p>
          <a:p>
            <a:pPr>
              <a:buNone/>
            </a:pPr>
            <a:r>
              <a:rPr lang="cs-CZ" sz="3600" b="1" dirty="0" smtClean="0">
                <a:solidFill>
                  <a:srgbClr val="FF0066"/>
                </a:solidFill>
                <a:latin typeface="Arial"/>
                <a:cs typeface="Arial"/>
              </a:rPr>
              <a:t>-20 </a:t>
            </a: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°C=    (K)</a:t>
            </a:r>
          </a:p>
          <a:p>
            <a:pPr>
              <a:buNone/>
            </a:pPr>
            <a:endParaRPr lang="cs-CZ" sz="3200" b="1" dirty="0" smtClean="0">
              <a:solidFill>
                <a:srgbClr val="FF0066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363 K =       (°C)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270 K =       (°C)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153 K=        (°C)</a:t>
            </a:r>
            <a:endParaRPr lang="cs-CZ" sz="3200" b="1" dirty="0">
              <a:solidFill>
                <a:srgbClr val="FF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99"/>
                </a:solidFill>
                <a:effectLst/>
              </a:rPr>
              <a:t>5. Převeďte stupně Celsia na Kelviny a naopak:</a:t>
            </a:r>
            <a:endParaRPr lang="cs-CZ" sz="3200" dirty="0">
              <a:solidFill>
                <a:srgbClr val="CC0099"/>
              </a:solidFill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000628" y="1428736"/>
            <a:ext cx="2714644" cy="435771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ŘEŠENÍ: 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283 K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273 K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253 K</a:t>
            </a:r>
          </a:p>
          <a:p>
            <a:pPr algn="ctr"/>
            <a:endParaRPr lang="cs-CZ" sz="3200" b="1" dirty="0">
              <a:solidFill>
                <a:srgbClr val="FF0000"/>
              </a:solidFill>
            </a:endParaRP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90 </a:t>
            </a:r>
            <a:r>
              <a:rPr lang="cs-CZ" sz="3200" b="1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</a:p>
          <a:p>
            <a:pPr algn="ctr">
              <a:buFontTx/>
              <a:buChar char="-"/>
            </a:pPr>
            <a:r>
              <a:rPr lang="cs-CZ" sz="3200" b="1" dirty="0" smtClean="0">
                <a:solidFill>
                  <a:srgbClr val="FF0000"/>
                </a:solidFill>
                <a:latin typeface="Arial"/>
                <a:cs typeface="Arial"/>
              </a:rPr>
              <a:t>3 °C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Arial"/>
                <a:cs typeface="Arial"/>
              </a:rPr>
              <a:t>-120 °C</a:t>
            </a: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 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800000"/>
                </a:solidFill>
                <a:effectLst/>
              </a:rPr>
              <a:t>6. Přiřaďte vypsané teploty vzduchu do třech místností (aby vám bylo v místnostech příjemně):</a:t>
            </a:r>
            <a:endParaRPr lang="cs-CZ" sz="3200" dirty="0">
              <a:solidFill>
                <a:srgbClr val="8000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642910" y="1857364"/>
            <a:ext cx="3000396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Učebna školy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42910" y="3286124"/>
            <a:ext cx="3000396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Místnost pro spaní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42910" y="4857760"/>
            <a:ext cx="3000396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Tělocvična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643570" y="4857760"/>
            <a:ext cx="3000396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18 – 19 </a:t>
            </a:r>
            <a:r>
              <a:rPr lang="cs-CZ" sz="2800" b="1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643570" y="3429000"/>
            <a:ext cx="3000396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22 </a:t>
            </a:r>
            <a:r>
              <a:rPr lang="cs-CZ" sz="2800" b="1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572132" y="1928802"/>
            <a:ext cx="3000396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16 – 18 </a:t>
            </a:r>
            <a:r>
              <a:rPr lang="cs-CZ" sz="2800" b="1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endParaRPr lang="cs-CZ" sz="2800" b="1" dirty="0" smtClean="0">
              <a:solidFill>
                <a:srgbClr val="FF0000"/>
              </a:solidFill>
            </a:endParaRPr>
          </a:p>
        </p:txBody>
      </p:sp>
      <p:cxnSp>
        <p:nvCxnSpPr>
          <p:cNvPr id="11" name="Přímá spojovací šipka 10"/>
          <p:cNvCxnSpPr>
            <a:stCxn id="4" idx="3"/>
          </p:cNvCxnSpPr>
          <p:nvPr/>
        </p:nvCxnSpPr>
        <p:spPr>
          <a:xfrm>
            <a:off x="3643306" y="2393149"/>
            <a:ext cx="1928826" cy="1607355"/>
          </a:xfrm>
          <a:prstGeom prst="straightConnector1">
            <a:avLst/>
          </a:prstGeom>
          <a:ln w="5080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>
            <a:stCxn id="5" idx="3"/>
          </p:cNvCxnSpPr>
          <p:nvPr/>
        </p:nvCxnSpPr>
        <p:spPr>
          <a:xfrm>
            <a:off x="3643306" y="3821909"/>
            <a:ext cx="1928826" cy="1678793"/>
          </a:xfrm>
          <a:prstGeom prst="straightConnector1">
            <a:avLst/>
          </a:prstGeom>
          <a:ln w="5080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>
            <a:stCxn id="6" idx="3"/>
            <a:endCxn id="9" idx="1"/>
          </p:cNvCxnSpPr>
          <p:nvPr/>
        </p:nvCxnSpPr>
        <p:spPr>
          <a:xfrm flipV="1">
            <a:off x="3643306" y="2464587"/>
            <a:ext cx="1928826" cy="2928958"/>
          </a:xfrm>
          <a:prstGeom prst="straightConnector1">
            <a:avLst/>
          </a:prstGeom>
          <a:ln w="5080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200" b="1" u="sng" dirty="0" smtClean="0">
                <a:solidFill>
                  <a:srgbClr val="FF0000"/>
                </a:solidFill>
              </a:rPr>
              <a:t>Správná odpověď: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00"/>
                </a:solidFill>
              </a:rPr>
              <a:t>Laboratorní teploměr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00"/>
                </a:solidFill>
              </a:rPr>
              <a:t>Bimetalový teploměr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00"/>
                </a:solidFill>
              </a:rPr>
              <a:t>Digitální teploměr-ty nejdokonalejší digitální teploměry nazýváme DOMÁCÍ METEOROLOGICKÉ STANICE (ukazují další meteorologické veličiny, jako je vlhkost vzduchu, tlak vzduchu, rosný bod aj.)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85720" y="274638"/>
            <a:ext cx="7215238" cy="11430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C0099"/>
                </a:solidFill>
                <a:effectLst/>
              </a:rPr>
              <a:t>7. Jaké znáš typy teploměrů?</a:t>
            </a:r>
            <a:endParaRPr lang="cs-CZ" sz="3600" dirty="0">
              <a:solidFill>
                <a:srgbClr val="CC0099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14282" y="1500174"/>
            <a:ext cx="5429288" cy="20002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u="sng" dirty="0" smtClean="0">
                <a:solidFill>
                  <a:srgbClr val="FF0000"/>
                </a:solidFill>
              </a:rPr>
              <a:t>Správná odpověď: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00"/>
                </a:solidFill>
              </a:rPr>
              <a:t>Rtuť (je stříbrně lesklá),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00"/>
                </a:solidFill>
              </a:rPr>
              <a:t>Líh (bývá obarven)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>8. Jaká kapalina se používá většinou v laboratorních teploměrech? 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  <p:pic>
        <p:nvPicPr>
          <p:cNvPr id="4" name="Obrázek 3" descr="DP250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628" y="2928934"/>
            <a:ext cx="3455741" cy="298450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57158" y="4429132"/>
            <a:ext cx="46434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Velmi přesný laboratorní teploměr: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3214686"/>
            <a:ext cx="8229600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Správná odpověď: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Mohla, ale protože při 0</a:t>
            </a:r>
            <a:r>
              <a:rPr lang="cs-CZ" sz="2800" b="1" dirty="0" smtClean="0">
                <a:solidFill>
                  <a:srgbClr val="FF0000"/>
                </a:solidFill>
                <a:latin typeface="Arial"/>
                <a:cs typeface="Arial"/>
              </a:rPr>
              <a:t>°C se již mění v led, byla by stupnice teploměru velmi omezena.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128586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8000"/>
                </a:solidFill>
                <a:effectLst/>
              </a:rPr>
              <a:t>9. Mohla by být v teploměru použita jako kapalina voda???</a:t>
            </a:r>
            <a:endParaRPr lang="cs-CZ" sz="3200" dirty="0">
              <a:solidFill>
                <a:srgbClr val="008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33CC"/>
                </a:solidFill>
                <a:effectLst/>
              </a:rPr>
              <a:t>10. Jak se nazývá teploměr na obrázku?</a:t>
            </a:r>
            <a:br>
              <a:rPr lang="cs-CZ" sz="2800" dirty="0" smtClean="0">
                <a:solidFill>
                  <a:srgbClr val="0033CC"/>
                </a:solidFill>
                <a:effectLst/>
              </a:rPr>
            </a:br>
            <a:r>
              <a:rPr lang="cs-CZ" sz="2800" dirty="0" smtClean="0">
                <a:solidFill>
                  <a:srgbClr val="0033CC"/>
                </a:solidFill>
                <a:effectLst/>
              </a:rPr>
              <a:t>Při jaké činnosti byste ho používali?</a:t>
            </a:r>
            <a:endParaRPr lang="cs-CZ" sz="2800" dirty="0">
              <a:solidFill>
                <a:srgbClr val="0033CC"/>
              </a:solidFill>
              <a:effectLst/>
            </a:endParaRPr>
          </a:p>
        </p:txBody>
      </p:sp>
      <p:pic>
        <p:nvPicPr>
          <p:cNvPr id="4" name="Obrázek 3" descr="t114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3372" y="1643050"/>
            <a:ext cx="4786322" cy="478632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14282" y="2000240"/>
            <a:ext cx="42148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Správná odpověď: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Bimetalový teploměr.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Při grilování. 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571604" y="214290"/>
            <a:ext cx="6186502" cy="86834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>11. Doplňte tabulku změn teplot: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85788" y="1214421"/>
          <a:ext cx="7929616" cy="462880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982404"/>
                <a:gridCol w="1982404"/>
                <a:gridCol w="1982404"/>
                <a:gridCol w="1982404"/>
              </a:tblGrid>
              <a:tr h="149770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Počáteční teplota t</a:t>
                      </a:r>
                      <a:r>
                        <a:rPr lang="cs-CZ" sz="2400" b="1" baseline="0" dirty="0" smtClean="0">
                          <a:solidFill>
                            <a:srgbClr val="000066"/>
                          </a:solidFill>
                        </a:rPr>
                        <a:t> 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[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  <a:latin typeface="Arial"/>
                          <a:cs typeface="Arial"/>
                        </a:rPr>
                        <a:t>°C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]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Konečná</a:t>
                      </a:r>
                      <a:r>
                        <a:rPr lang="cs-CZ" sz="2400" b="1" baseline="0" dirty="0" smtClean="0">
                          <a:solidFill>
                            <a:srgbClr val="000066"/>
                          </a:solidFill>
                        </a:rPr>
                        <a:t> teplota t 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[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  <a:latin typeface="Arial"/>
                          <a:cs typeface="Arial"/>
                        </a:rPr>
                        <a:t>°C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]</a:t>
                      </a:r>
                      <a:endParaRPr lang="cs-CZ" sz="2400" b="1" dirty="0" smtClean="0">
                        <a:solidFill>
                          <a:srgbClr val="000066"/>
                        </a:solidFill>
                      </a:endParaRPr>
                    </a:p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Pokles teploty o t 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[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  <a:latin typeface="Arial"/>
                          <a:cs typeface="Arial"/>
                        </a:rPr>
                        <a:t>°C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]</a:t>
                      </a:r>
                      <a:endParaRPr lang="cs-CZ" sz="2400" b="1" dirty="0" smtClean="0">
                        <a:solidFill>
                          <a:srgbClr val="000066"/>
                        </a:solidFill>
                      </a:endParaRPr>
                    </a:p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Zvýšení teploty</a:t>
                      </a:r>
                      <a:r>
                        <a:rPr lang="cs-CZ" sz="2400" b="1" baseline="0" dirty="0" smtClean="0">
                          <a:solidFill>
                            <a:srgbClr val="000066"/>
                          </a:solidFill>
                        </a:rPr>
                        <a:t> o t 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[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  <a:latin typeface="Arial"/>
                          <a:cs typeface="Arial"/>
                        </a:rPr>
                        <a:t>°C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]</a:t>
                      </a:r>
                      <a:endParaRPr lang="cs-CZ" sz="2400" b="1" dirty="0" smtClean="0">
                        <a:solidFill>
                          <a:srgbClr val="000066"/>
                        </a:solidFill>
                      </a:endParaRPr>
                    </a:p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61486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- 2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14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61486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9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-9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61486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-6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4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61486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-9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19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614865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6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6786578" y="2786058"/>
            <a:ext cx="1928826" cy="571504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16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786314" y="3429000"/>
            <a:ext cx="1928826" cy="571504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18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786050" y="4000504"/>
            <a:ext cx="1928826" cy="571504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-10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786050" y="4643446"/>
            <a:ext cx="1928826" cy="571504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10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85786" y="5214950"/>
            <a:ext cx="1928826" cy="571504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26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2500306"/>
            <a:ext cx="6472254" cy="21431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Správná odpověď:</a:t>
            </a:r>
          </a:p>
          <a:p>
            <a:pPr>
              <a:buNone/>
            </a:pPr>
            <a:r>
              <a:rPr lang="cs-CZ" sz="3600" b="1" u="sng" dirty="0" smtClean="0">
                <a:solidFill>
                  <a:srgbClr val="FF0000"/>
                </a:solidFill>
              </a:rPr>
              <a:t>Do teploty tuhnutí rtuti, tj. </a:t>
            </a:r>
          </a:p>
          <a:p>
            <a:pPr>
              <a:buNone/>
            </a:pPr>
            <a:r>
              <a:rPr lang="cs-CZ" sz="3600" b="1" u="sng" dirty="0" smtClean="0">
                <a:solidFill>
                  <a:srgbClr val="FF0000"/>
                </a:solidFill>
              </a:rPr>
              <a:t>do -38,9 </a:t>
            </a:r>
            <a:r>
              <a:rPr lang="cs-CZ" sz="3600" b="1" u="sng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800080"/>
                </a:solidFill>
                <a:effectLst/>
              </a:rPr>
              <a:t>12. V jakém rozsahu stupňů Celsiových se dá použít rtuť jako teploměrná kapalina při měření nízkých teplot?</a:t>
            </a:r>
            <a:br>
              <a:rPr lang="cs-CZ" sz="2800" dirty="0" smtClean="0">
                <a:solidFill>
                  <a:srgbClr val="800080"/>
                </a:solidFill>
                <a:effectLst/>
              </a:rPr>
            </a:br>
            <a:r>
              <a:rPr lang="cs-CZ" sz="2800" dirty="0" smtClean="0">
                <a:solidFill>
                  <a:srgbClr val="800080"/>
                </a:solidFill>
                <a:effectLst/>
              </a:rPr>
              <a:t>Použijte tabulky F 12.</a:t>
            </a:r>
            <a:br>
              <a:rPr lang="cs-CZ" sz="2800" dirty="0" smtClean="0">
                <a:solidFill>
                  <a:srgbClr val="800080"/>
                </a:solidFill>
                <a:effectLst/>
              </a:rPr>
            </a:br>
            <a:endParaRPr lang="cs-CZ" sz="2800" dirty="0">
              <a:solidFill>
                <a:srgbClr val="800080"/>
              </a:solidFill>
              <a:effectLst/>
            </a:endParaRPr>
          </a:p>
        </p:txBody>
      </p:sp>
      <p:pic>
        <p:nvPicPr>
          <p:cNvPr id="4" name="Obrázek 3" descr="MM90023470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7884" y="4143380"/>
            <a:ext cx="2214578" cy="2214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2357430"/>
            <a:ext cx="6758006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Správná odpověď:</a:t>
            </a:r>
          </a:p>
          <a:p>
            <a:pPr>
              <a:buNone/>
            </a:pPr>
            <a:r>
              <a:rPr lang="cs-CZ" sz="3600" b="1" u="sng" dirty="0" smtClean="0">
                <a:solidFill>
                  <a:srgbClr val="FF0000"/>
                </a:solidFill>
              </a:rPr>
              <a:t>Do teploty tuhnutí ethanolu, </a:t>
            </a:r>
          </a:p>
          <a:p>
            <a:pPr>
              <a:buNone/>
            </a:pPr>
            <a:r>
              <a:rPr lang="cs-CZ" sz="3600" b="1" u="sng" dirty="0" smtClean="0">
                <a:solidFill>
                  <a:srgbClr val="FF0000"/>
                </a:solidFill>
              </a:rPr>
              <a:t>tj. do -115 </a:t>
            </a:r>
            <a:r>
              <a:rPr lang="cs-CZ" sz="3600" b="1" u="sng" dirty="0" smtClean="0">
                <a:solidFill>
                  <a:srgbClr val="FF0000"/>
                </a:solidFill>
                <a:latin typeface="Arial"/>
                <a:cs typeface="Arial"/>
              </a:rPr>
              <a:t>°C.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66FF"/>
                </a:solidFill>
                <a:effectLst/>
              </a:rPr>
              <a:t>13. V jakém rozsahu stupňů Celsiových lze použít ethanol jako teploměrnou kapalinu při měření nízkých teplot?</a:t>
            </a:r>
            <a:br>
              <a:rPr lang="cs-CZ" sz="2800" dirty="0" smtClean="0">
                <a:solidFill>
                  <a:srgbClr val="0066FF"/>
                </a:solidFill>
                <a:effectLst/>
              </a:rPr>
            </a:br>
            <a:r>
              <a:rPr lang="cs-CZ" sz="2800" dirty="0" smtClean="0">
                <a:solidFill>
                  <a:srgbClr val="0066FF"/>
                </a:solidFill>
                <a:effectLst/>
              </a:rPr>
              <a:t>Použijte tabulky F 12.</a:t>
            </a:r>
            <a:endParaRPr lang="cs-CZ" sz="2800" dirty="0">
              <a:solidFill>
                <a:srgbClr val="0066FF"/>
              </a:solidFill>
              <a:effectLst/>
            </a:endParaRPr>
          </a:p>
        </p:txBody>
      </p:sp>
      <p:pic>
        <p:nvPicPr>
          <p:cNvPr id="4" name="Obrázek 3" descr="MC900346827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43570" y="3873397"/>
            <a:ext cx="2786082" cy="26982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00240"/>
            <a:ext cx="7972452" cy="321471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Správná odpověď:</a:t>
            </a:r>
          </a:p>
          <a:p>
            <a:pPr algn="just"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FF0000"/>
                </a:solidFill>
              </a:rPr>
              <a:t>V jednom místě teploměru je trubička se rtutí velmi zúžena.</a:t>
            </a:r>
          </a:p>
          <a:p>
            <a:pPr algn="just"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FF0000"/>
                </a:solidFill>
              </a:rPr>
              <a:t>Po změření tělesné teploty se ochlazením rtuťový sloupec přetrhne a ke zkracování jeho horní části nedochází.</a:t>
            </a:r>
          </a:p>
          <a:p>
            <a:pPr algn="just"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FF0000"/>
                </a:solidFill>
              </a:rPr>
              <a:t>Abyste mohli teplotu znovu měřit, musíte teploměr tzv. sklepnout.</a:t>
            </a:r>
          </a:p>
          <a:p>
            <a:pPr algn="just">
              <a:buNone/>
            </a:pP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0066"/>
                </a:solidFill>
                <a:effectLst/>
              </a:rPr>
              <a:t>14. Prohlédněte si pozorně lékařský rtuťový teploměr a vysvětlete, z jakého důvodu teploměr zachovává údaj o naměřené teplotě.</a:t>
            </a:r>
            <a:endParaRPr lang="cs-CZ" sz="2800" dirty="0">
              <a:solidFill>
                <a:srgbClr val="000066"/>
              </a:solidFill>
              <a:effectLst/>
            </a:endParaRPr>
          </a:p>
        </p:txBody>
      </p:sp>
      <p:pic>
        <p:nvPicPr>
          <p:cNvPr id="4" name="Obrázek 3" descr="2009738584066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4857760"/>
            <a:ext cx="2387309" cy="17859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660066"/>
                </a:solidFill>
                <a:effectLst/>
              </a:rPr>
              <a:t>15. Zjistěte, kde v okolí vaší školy je nejbližší meteorologická stanice.</a:t>
            </a:r>
            <a:endParaRPr lang="cs-CZ" sz="2800" dirty="0">
              <a:solidFill>
                <a:srgbClr val="660066"/>
              </a:solidFill>
              <a:effectLst/>
            </a:endParaRPr>
          </a:p>
        </p:txBody>
      </p:sp>
      <p:pic>
        <p:nvPicPr>
          <p:cNvPr id="4" name="Obrázek 3" descr="meteo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1827" y="1928802"/>
            <a:ext cx="5954949" cy="44543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</a:rPr>
              <a:t>Tesař J., Jáchim F., Fyzika 1 pro ZŠ, Fyzikální veličiny a jejich měření, pedagogické nakladatelství, a.s., SPN 2007.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</a:rPr>
              <a:t>Rauner K., Havel V., a kol., Fyzika 6 pro ZŠ a víceletá gymnázia, Nakladatelství Fraus 2005.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</a:rPr>
              <a:t>Bohuněk, J., Sbírka úloh z fyziky pro ZŠ 1díl, Prometheus, s.r.o., ISBN 80-85849-06-2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</a:rPr>
              <a:t>galerie office</a:t>
            </a: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2"/>
              </a:rPr>
              <a:t>http://www.nf-senior.cz/_gf/texty/p%C5%99edpov%C4%9B%C4%8F_po%C4%8Das%C3%AD.jpg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3"/>
              </a:rPr>
              <a:t>http://artemis.osu.cz/Gemet/meteo2/images/buttons/Tep/9Stupnice.jpg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4"/>
              </a:rPr>
              <a:t>http://fikus.omska.cz/~bojkovsm/termodynamika/Obrazky/doplnkove_ulohy_obrazky/TT_5.jpg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5"/>
              </a:rPr>
              <a:t>http://www.omega.com/Temperature/images/DP250_m.jpg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6"/>
              </a:rPr>
              <a:t>http://www.e-pristroje.cz/pictures/teplomery/t114-01.jpg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7"/>
              </a:rPr>
              <a:t>http://data.regiony24.cz/foto/clanky/200901/200973858406676.jpg?width=500&amp;bgcolor=black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  <a:hlinkClick r:id="rId8"/>
              </a:rPr>
              <a:t>http://meteo.resslovaci.net/meteo_1.jpg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sz="14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79690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Použité zdroje: 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b="1" noProof="0" dirty="0" smtClean="0">
                <a:solidFill>
                  <a:srgbClr val="00B0F0"/>
                </a:solidFill>
              </a:rPr>
              <a:t>Prezentace slouží k </a:t>
            </a:r>
            <a:r>
              <a:rPr lang="cs-CZ" sz="2400" b="1" dirty="0" smtClean="0">
                <a:solidFill>
                  <a:srgbClr val="00B0F0"/>
                </a:solidFill>
              </a:rPr>
              <a:t>zopakování probraného učiva. 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Žák odpovídá na otázky o základní fyzikální veličině teplotě. 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Žák vybírá odpovědi z nabízených možností, sám tvoří odpovědi, doplňuje věty, tabulky. 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Opakování je zaměřeno na symboly, jednotky, stupnice, měřidla teploty.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Prezentaci použijeme ke zkoušení žáků.</a:t>
            </a:r>
            <a:endParaRPr lang="cs-CZ" sz="24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86834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Metodika prezentace:</a:t>
            </a:r>
            <a:endParaRPr lang="cs-CZ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190</TotalTime>
  <Words>750</Words>
  <Application>Microsoft Office PowerPoint</Application>
  <PresentationFormat>Předvádění na obrazovce (4:3)</PresentationFormat>
  <Paragraphs>122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Shluk</vt:lpstr>
      <vt:lpstr>Snímek 1</vt:lpstr>
      <vt:lpstr>1. Jakou značku má základní fyzikální veličina teplota? Vyberte správný symbol:</vt:lpstr>
      <vt:lpstr>2. Jakou značku má termodynamická teplota? Vyberte správný symbol:</vt:lpstr>
      <vt:lpstr>3. Přiřaďte k sobě správně fyzikální veličinu a jednotku fyzikální veličiny:</vt:lpstr>
      <vt:lpstr>4. Vyjmenujte alespoň 4 názvy teplotních stupnic nejčastěji používaných ve vědě:</vt:lpstr>
      <vt:lpstr>Prohlédněte si obrázek s převody mezi teplotními stupnicemi:</vt:lpstr>
      <vt:lpstr>5. Převeďte stupně Celsia na Kelviny a naopak:</vt:lpstr>
      <vt:lpstr>6. Přiřaďte vypsané teploty vzduchu do třech místností (aby vám bylo v místnostech příjemně):</vt:lpstr>
      <vt:lpstr>7. Jaké znáš typy teploměrů?</vt:lpstr>
      <vt:lpstr>8. Jaká kapalina se používá většinou v laboratorních teploměrech? </vt:lpstr>
      <vt:lpstr>9. Mohla by být v teploměru použita jako kapalina voda???</vt:lpstr>
      <vt:lpstr>10. Jak se nazývá teploměr na obrázku? Při jaké činnosti byste ho používali?</vt:lpstr>
      <vt:lpstr>11. Doplňte tabulku změn teplot:</vt:lpstr>
      <vt:lpstr>12. V jakém rozsahu stupňů Celsiových se dá použít rtuť jako teploměrná kapalina při měření nízkých teplot? Použijte tabulky F 12. </vt:lpstr>
      <vt:lpstr>13. V jakém rozsahu stupňů Celsiových lze použít ethanol jako teploměrnou kapalinu při měření nízkých teplot? Použijte tabulky F 12.</vt:lpstr>
      <vt:lpstr>14. Prohlédněte si pozorně lékařský rtuťový teploměr a vysvětlete, z jakého důvodu teploměr zachovává údaj o naměřené teplotě.</vt:lpstr>
      <vt:lpstr>15. Zjistěte, kde v okolí vaší školy je nejbližší meteorologická stanice.</vt:lpstr>
      <vt:lpstr>Použité zdroje: 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klobouckova</cp:lastModifiedBy>
  <cp:revision>20</cp:revision>
  <dcterms:created xsi:type="dcterms:W3CDTF">2013-01-09T15:18:51Z</dcterms:created>
  <dcterms:modified xsi:type="dcterms:W3CDTF">2013-06-06T07:29:00Z</dcterms:modified>
</cp:coreProperties>
</file>