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rawings/drawing1.xml" ContentType="application/vnd.openxmlformats-officedocument.drawingml.chartshap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3.xml" ContentType="application/vnd.openxmlformats-officedocument.themeOverride+xml"/>
  <Override PartName="/ppt/theme/themeOverride4.xml" ContentType="application/vnd.openxmlformats-officedocument.themeOverrid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6" r:id="rId2"/>
    <p:sldId id="259" r:id="rId3"/>
    <p:sldId id="265" r:id="rId4"/>
    <p:sldId id="260" r:id="rId5"/>
    <p:sldId id="261" r:id="rId6"/>
    <p:sldId id="262" r:id="rId7"/>
    <p:sldId id="263" r:id="rId8"/>
    <p:sldId id="264" r:id="rId9"/>
    <p:sldId id="266" r:id="rId10"/>
    <p:sldId id="267" r:id="rId11"/>
    <p:sldId id="268" r:id="rId12"/>
    <p:sldId id="257" r:id="rId13"/>
    <p:sldId id="258" r:id="rId1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33CC"/>
    <a:srgbClr val="FFFFCC"/>
    <a:srgbClr val="006600"/>
    <a:srgbClr val="008000"/>
    <a:srgbClr val="FF99FF"/>
    <a:srgbClr val="CC00CC"/>
    <a:srgbClr val="0000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A488322-F2BA-4B5B-9748-0D474271808F}" styleName="Střední styl 3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636" y="6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C:\Documents%20and%20Settings\radek\Plocha\GRAF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cs-CZ"/>
  <c:chart>
    <c:title>
      <c:tx>
        <c:rich>
          <a:bodyPr/>
          <a:lstStyle/>
          <a:p>
            <a:pPr>
              <a:defRPr u="sng">
                <a:solidFill>
                  <a:srgbClr val="0000FF"/>
                </a:solidFill>
              </a:defRPr>
            </a:pPr>
            <a:r>
              <a:rPr lang="cs-CZ" u="sng">
                <a:solidFill>
                  <a:srgbClr val="0000FF"/>
                </a:solidFill>
              </a:rPr>
              <a:t>Graf závislosti teploty</a:t>
            </a:r>
            <a:r>
              <a:rPr lang="cs-CZ" u="sng" baseline="0">
                <a:solidFill>
                  <a:srgbClr val="0000FF"/>
                </a:solidFill>
              </a:rPr>
              <a:t> na čase</a:t>
            </a:r>
            <a:endParaRPr lang="en-US" u="sng">
              <a:solidFill>
                <a:srgbClr val="0000FF"/>
              </a:solidFill>
            </a:endParaRPr>
          </a:p>
        </c:rich>
      </c:tx>
      <c:layout>
        <c:manualLayout>
          <c:xMode val="edge"/>
          <c:yMode val="edge"/>
          <c:x val="0.10848636607418803"/>
          <c:y val="1.473293652366502E-2"/>
        </c:manualLayout>
      </c:layout>
    </c:title>
    <c:plotArea>
      <c:layout>
        <c:manualLayout>
          <c:layoutTarget val="inner"/>
          <c:xMode val="edge"/>
          <c:yMode val="edge"/>
          <c:x val="0.1650279070402163"/>
          <c:y val="0.14960909886264245"/>
          <c:w val="0.58766995546700562"/>
          <c:h val="0.67383462563362906"/>
        </c:manualLayout>
      </c:layout>
      <c:lineChart>
        <c:grouping val="standard"/>
        <c:ser>
          <c:idx val="1"/>
          <c:order val="0"/>
          <c:tx>
            <c:strRef>
              <c:f>List1!$A$3</c:f>
              <c:strCache>
                <c:ptCount val="1"/>
                <c:pt idx="0">
                  <c:v>teplota ve °C</c:v>
                </c:pt>
              </c:strCache>
            </c:strRef>
          </c:tx>
          <c:dLbls>
            <c:dLbl>
              <c:idx val="0"/>
              <c:layout>
                <c:manualLayout>
                  <c:x val="-2.8828828828828836E-2"/>
                  <c:y val="-4.2666666666666735E-2"/>
                </c:manualLayout>
              </c:layout>
              <c:showVal val="1"/>
            </c:dLbl>
            <c:dLbl>
              <c:idx val="1"/>
              <c:layout>
                <c:manualLayout>
                  <c:x val="-3.3633633633633669E-2"/>
                  <c:y val="-4.2666666666666735E-2"/>
                </c:manualLayout>
              </c:layout>
              <c:showVal val="1"/>
            </c:dLbl>
            <c:dLbl>
              <c:idx val="2"/>
              <c:layout>
                <c:manualLayout>
                  <c:x val="-3.6036036036036036E-2"/>
                  <c:y val="-4.2666666666666735E-2"/>
                </c:manualLayout>
              </c:layout>
              <c:showVal val="1"/>
            </c:dLbl>
            <c:dLbl>
              <c:idx val="3"/>
              <c:layout>
                <c:manualLayout>
                  <c:x val="-6.966966966966967E-2"/>
                  <c:y val="-3.5555555555555609E-3"/>
                </c:manualLayout>
              </c:layout>
              <c:showVal val="1"/>
            </c:dLbl>
            <c:dLbl>
              <c:idx val="4"/>
              <c:layout>
                <c:manualLayout>
                  <c:x val="-3.6036036036036036E-2"/>
                  <c:y val="-4.2666666666666735E-2"/>
                </c:manualLayout>
              </c:layout>
              <c:showVal val="1"/>
            </c:dLbl>
            <c:dLbl>
              <c:idx val="5"/>
              <c:layout>
                <c:manualLayout>
                  <c:x val="-4.8048048048048098E-3"/>
                  <c:y val="-1.7777777777777799E-2"/>
                </c:manualLayout>
              </c:layout>
              <c:showVal val="1"/>
            </c:dLbl>
            <c:dLbl>
              <c:idx val="6"/>
              <c:layout>
                <c:manualLayout>
                  <c:x val="-3.1231231231231258E-2"/>
                  <c:y val="-3.911111111111111E-2"/>
                </c:manualLayout>
              </c:layout>
              <c:showVal val="1"/>
            </c:dLbl>
            <c:dLbl>
              <c:idx val="7"/>
              <c:layout>
                <c:manualLayout>
                  <c:x val="-9.6096096096096404E-3"/>
                  <c:y val="-2.1333333333333381E-2"/>
                </c:manualLayout>
              </c:layout>
              <c:showVal val="1"/>
            </c:dLbl>
            <c:txPr>
              <a:bodyPr/>
              <a:lstStyle/>
              <a:p>
                <a:pPr>
                  <a:defRPr sz="1600" b="1">
                    <a:solidFill>
                      <a:srgbClr val="660033"/>
                    </a:solidFill>
                  </a:defRPr>
                </a:pPr>
                <a:endParaRPr lang="cs-CZ"/>
              </a:p>
            </c:txPr>
            <c:showVal val="1"/>
          </c:dLbls>
          <c:cat>
            <c:numRef>
              <c:f>List1!$B$2:$I$2</c:f>
              <c:numCache>
                <c:formatCode>General</c:formatCode>
                <c:ptCount val="8"/>
                <c:pt idx="0">
                  <c:v>6</c:v>
                </c:pt>
                <c:pt idx="1">
                  <c:v>8</c:v>
                </c:pt>
                <c:pt idx="2">
                  <c:v>10</c:v>
                </c:pt>
                <c:pt idx="3">
                  <c:v>12</c:v>
                </c:pt>
                <c:pt idx="4">
                  <c:v>14</c:v>
                </c:pt>
                <c:pt idx="5">
                  <c:v>16</c:v>
                </c:pt>
                <c:pt idx="6">
                  <c:v>18</c:v>
                </c:pt>
                <c:pt idx="7">
                  <c:v>20</c:v>
                </c:pt>
              </c:numCache>
            </c:numRef>
          </c:cat>
          <c:val>
            <c:numRef>
              <c:f>List1!$B$3:$I$3</c:f>
              <c:numCache>
                <c:formatCode>General</c:formatCode>
                <c:ptCount val="8"/>
                <c:pt idx="0">
                  <c:v>8</c:v>
                </c:pt>
                <c:pt idx="1">
                  <c:v>10</c:v>
                </c:pt>
                <c:pt idx="2">
                  <c:v>12</c:v>
                </c:pt>
                <c:pt idx="3">
                  <c:v>15</c:v>
                </c:pt>
                <c:pt idx="4">
                  <c:v>16</c:v>
                </c:pt>
                <c:pt idx="5">
                  <c:v>15</c:v>
                </c:pt>
                <c:pt idx="6">
                  <c:v>14</c:v>
                </c:pt>
                <c:pt idx="7">
                  <c:v>13</c:v>
                </c:pt>
              </c:numCache>
            </c:numRef>
          </c:val>
        </c:ser>
        <c:marker val="1"/>
        <c:axId val="36603008"/>
        <c:axId val="36604544"/>
      </c:lineChart>
      <c:catAx>
        <c:axId val="36603008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600" b="1">
                <a:solidFill>
                  <a:srgbClr val="000099"/>
                </a:solidFill>
              </a:defRPr>
            </a:pPr>
            <a:endParaRPr lang="cs-CZ"/>
          </a:p>
        </c:txPr>
        <c:crossAx val="36604544"/>
        <c:crosses val="autoZero"/>
        <c:auto val="1"/>
        <c:lblAlgn val="ctr"/>
        <c:lblOffset val="100"/>
      </c:catAx>
      <c:valAx>
        <c:axId val="36604544"/>
        <c:scaling>
          <c:orientation val="minMax"/>
        </c:scaling>
        <c:axPos val="l"/>
        <c:majorGridlines/>
        <c:numFmt formatCode="#,##0" sourceLinked="0"/>
        <c:tickLblPos val="nextTo"/>
        <c:txPr>
          <a:bodyPr/>
          <a:lstStyle/>
          <a:p>
            <a:pPr>
              <a:defRPr sz="1400" b="1">
                <a:solidFill>
                  <a:srgbClr val="000099"/>
                </a:solidFill>
              </a:defRPr>
            </a:pPr>
            <a:endParaRPr lang="cs-CZ"/>
          </a:p>
        </c:txPr>
        <c:crossAx val="36603008"/>
        <c:crosses val="autoZero"/>
        <c:crossBetween val="between"/>
      </c:valAx>
      <c:spPr>
        <a:solidFill>
          <a:srgbClr val="FFCCFF"/>
        </a:solidFill>
      </c:spPr>
    </c:plotArea>
    <c:plotVisOnly val="1"/>
  </c:chart>
  <c:spPr>
    <a:solidFill>
      <a:srgbClr val="CCFFFF"/>
    </a:solidFill>
  </c:spPr>
  <c:externalData r:id="rId1"/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0.01869</cdr:x>
      <cdr:y>0.26243</cdr:y>
    </cdr:from>
    <cdr:to>
      <cdr:x>0.06745</cdr:x>
      <cdr:y>0.57741</cdr:y>
    </cdr:to>
    <cdr:sp macro="" textlink="">
      <cdr:nvSpPr>
        <cdr:cNvPr id="2" name="TextovéPole 1"/>
        <cdr:cNvSpPr txBox="1"/>
      </cdr:nvSpPr>
      <cdr:spPr>
        <a:xfrm xmlns:a="http://schemas.openxmlformats.org/drawingml/2006/main" rot="16200000">
          <a:off x="-485294" y="1985494"/>
          <a:ext cx="1629082" cy="372739"/>
        </a:xfrm>
        <a:prstGeom xmlns:a="http://schemas.openxmlformats.org/drawingml/2006/main" prst="rect">
          <a:avLst/>
        </a:prstGeom>
        <a:solidFill xmlns:a="http://schemas.openxmlformats.org/drawingml/2006/main">
          <a:srgbClr val="FFFFCC"/>
        </a:solidFill>
      </cdr:spPr>
      <cdr:txBody>
        <a:bodyPr xmlns:a="http://schemas.openxmlformats.org/drawingml/2006/main" wrap="square" rtlCol="0"/>
        <a:lstStyle xmlns:a="http://schemas.openxmlformats.org/drawingml/2006/main"/>
        <a:p xmlns:a="http://schemas.openxmlformats.org/drawingml/2006/main">
          <a:r>
            <a:rPr lang="cs-CZ" sz="1400" b="1" dirty="0">
              <a:solidFill>
                <a:srgbClr val="002060"/>
              </a:solidFill>
            </a:rPr>
            <a:t>Teplota</a:t>
          </a:r>
          <a:r>
            <a:rPr lang="cs-CZ" sz="1400" b="1" baseline="0" dirty="0">
              <a:solidFill>
                <a:srgbClr val="002060"/>
              </a:solidFill>
            </a:rPr>
            <a:t>  ve </a:t>
          </a:r>
          <a:r>
            <a:rPr lang="cs-CZ" sz="1400" b="1" baseline="0" dirty="0">
              <a:solidFill>
                <a:srgbClr val="002060"/>
              </a:solidFill>
              <a:latin typeface="Arial"/>
              <a:cs typeface="Arial"/>
            </a:rPr>
            <a:t>°C</a:t>
          </a:r>
          <a:endParaRPr lang="cs-CZ" sz="1400" b="1" dirty="0">
            <a:solidFill>
              <a:srgbClr val="002060"/>
            </a:solidFill>
          </a:endParaRPr>
        </a:p>
      </cdr:txBody>
    </cdr:sp>
  </cdr:relSizeAnchor>
  <cdr:relSizeAnchor xmlns:cdr="http://schemas.openxmlformats.org/drawingml/2006/chartDrawing">
    <cdr:from>
      <cdr:x>0.77761</cdr:x>
      <cdr:y>0.87892</cdr:y>
    </cdr:from>
    <cdr:to>
      <cdr:x>0.97655</cdr:x>
      <cdr:y>0.98137</cdr:y>
    </cdr:to>
    <cdr:sp macro="" textlink="">
      <cdr:nvSpPr>
        <cdr:cNvPr id="4" name="TextovéPole 1"/>
        <cdr:cNvSpPr txBox="1"/>
      </cdr:nvSpPr>
      <cdr:spPr>
        <a:xfrm xmlns:a="http://schemas.openxmlformats.org/drawingml/2006/main">
          <a:off x="5943912" y="4545847"/>
          <a:ext cx="1520697" cy="529872"/>
        </a:xfrm>
        <a:prstGeom xmlns:a="http://schemas.openxmlformats.org/drawingml/2006/main" prst="rect">
          <a:avLst/>
        </a:prstGeom>
        <a:solidFill xmlns:a="http://schemas.openxmlformats.org/drawingml/2006/main">
          <a:srgbClr val="FFFFCC"/>
        </a:solidFill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Calibri"/>
            </a:defRPr>
          </a:lvl1pPr>
          <a:lvl2pPr marL="457200" indent="0">
            <a:defRPr sz="1100">
              <a:latin typeface="Calibri"/>
            </a:defRPr>
          </a:lvl2pPr>
          <a:lvl3pPr marL="914400" indent="0">
            <a:defRPr sz="1100">
              <a:latin typeface="Calibri"/>
            </a:defRPr>
          </a:lvl3pPr>
          <a:lvl4pPr marL="1371600" indent="0">
            <a:defRPr sz="1100">
              <a:latin typeface="Calibri"/>
            </a:defRPr>
          </a:lvl4pPr>
          <a:lvl5pPr marL="1828800" indent="0">
            <a:defRPr sz="1100">
              <a:latin typeface="Calibri"/>
            </a:defRPr>
          </a:lvl5pPr>
          <a:lvl6pPr marL="2286000" indent="0">
            <a:defRPr sz="1100">
              <a:latin typeface="Calibri"/>
            </a:defRPr>
          </a:lvl6pPr>
          <a:lvl7pPr marL="2743200" indent="0">
            <a:defRPr sz="1100">
              <a:latin typeface="Calibri"/>
            </a:defRPr>
          </a:lvl7pPr>
          <a:lvl8pPr marL="3200400" indent="0">
            <a:defRPr sz="1100">
              <a:latin typeface="Calibri"/>
            </a:defRPr>
          </a:lvl8pPr>
          <a:lvl9pPr marL="3657600" indent="0">
            <a:defRPr sz="1100">
              <a:latin typeface="Calibri"/>
            </a:defRPr>
          </a:lvl9pPr>
        </a:lstStyle>
        <a:p xmlns:a="http://schemas.openxmlformats.org/drawingml/2006/main">
          <a:r>
            <a:rPr lang="cs-CZ" sz="1600" b="1" dirty="0">
              <a:solidFill>
                <a:srgbClr val="002060"/>
              </a:solidFill>
            </a:rPr>
            <a:t>Čas  v hodinách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D27991D2-C1D7-465E-8E9A-91022E88CA9C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A381DB0-C326-4CBB-B881-CB521C2E153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57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457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6C00355-A77A-4ACA-ADDE-5EAE6A7E5A09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cs-CZ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4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úhlý trojúhelník 9"/>
          <p:cNvSpPr/>
          <p:nvPr/>
        </p:nvSpPr>
        <p:spPr>
          <a:xfrm>
            <a:off x="0" y="4664075"/>
            <a:ext cx="9150350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Skupina 1"/>
          <p:cNvGrpSpPr>
            <a:grpSpLocks/>
          </p:cNvGrpSpPr>
          <p:nvPr/>
        </p:nvGrpSpPr>
        <p:grpSpPr bwMode="auto">
          <a:xfrm>
            <a:off x="-3175" y="4953000"/>
            <a:ext cx="9147175" cy="1911350"/>
            <a:chOff x="-3765" y="4832896"/>
            <a:chExt cx="9147765" cy="2032192"/>
          </a:xfrm>
        </p:grpSpPr>
        <p:sp>
          <p:nvSpPr>
            <p:cNvPr id="6" name="Volný tvar 6"/>
            <p:cNvSpPr>
              <a:spLocks/>
            </p:cNvSpPr>
            <p:nvPr/>
          </p:nvSpPr>
          <p:spPr bwMode="auto">
            <a:xfrm>
              <a:off x="1687032" y="4832896"/>
              <a:ext cx="7456968" cy="51817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Volný tvar 7"/>
            <p:cNvSpPr>
              <a:spLocks/>
            </p:cNvSpPr>
            <p:nvPr/>
          </p:nvSpPr>
          <p:spPr bwMode="auto">
            <a:xfrm>
              <a:off x="35926" y="5135025"/>
              <a:ext cx="9108074" cy="838869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>
              <a:extLst/>
            </a:lstStyle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extLst/>
            </a:lstStyle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/>
            </a:p>
          </p:txBody>
        </p:sp>
        <p:cxnSp>
          <p:nvCxnSpPr>
            <p:cNvPr id="10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anchor="b"/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11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7EE1F7EC-3545-4566-A5A8-C129A2539B16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12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2A05935D-DEF1-4E58-B656-9BA62F6B47A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8CD88-CECB-46C5-B68F-C02A10105FB6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150937-6E1E-4F54-8F33-C276BD197A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vojitá šipka 6"/>
          <p:cNvSpPr/>
          <p:nvPr/>
        </p:nvSpPr>
        <p:spPr>
          <a:xfrm>
            <a:off x="3636963" y="3005138"/>
            <a:ext cx="182562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Dvojitá šipka 7"/>
          <p:cNvSpPr/>
          <p:nvPr/>
        </p:nvSpPr>
        <p:spPr>
          <a:xfrm>
            <a:off x="3449638" y="3005138"/>
            <a:ext cx="18415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anchor="b"/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F7C0C9E-7F71-4BF2-85B2-FCE2B1DE8925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2818DC3-F790-4DF5-ABB4-BE105CDBC60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6EDB7E2-C7E1-43B6-9849-535DB0D47B5D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B09267A-A5FE-40B0-9FC3-8D0467A519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4CF40F6-5A6A-4815-8BE5-64D1EC5A9EC7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C81C9C5-B60B-4C68-9DC4-5448485F1CC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C35BB37-2612-4981-9712-35D3EB56BFA4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2B6448B-0D31-4AAE-9514-778260D485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13E0A6-DA7B-4AA1-8870-DD2BB3FFD1C7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C69578C-F79F-42C4-978F-AE949885D6B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7AFE403-143E-43F1-A630-6A41CE00F9D4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7876488-EDD7-4AA2-80B6-2691B551AD0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olný tvar 7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Volný tvar 8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Dvojitá šipka 11"/>
          <p:cNvSpPr/>
          <p:nvPr/>
        </p:nvSpPr>
        <p:spPr>
          <a:xfrm>
            <a:off x="8664575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Dvojitá šipka 12"/>
          <p:cNvSpPr/>
          <p:nvPr/>
        </p:nvSpPr>
        <p:spPr>
          <a:xfrm>
            <a:off x="8477250" y="4987925"/>
            <a:ext cx="182563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tIns="0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1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A92F153C-5DE4-452D-992C-77E71FF7087E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12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3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1"/>
                </a:solidFill>
              </a:defRPr>
            </a:lvl1pPr>
            <a:extLst/>
          </a:lstStyle>
          <a:p>
            <a:pPr>
              <a:defRPr/>
            </a:pPr>
            <a:fld id="{8CE1541B-EFF3-4FF7-BF77-E3078C608F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DCD4DA-F13B-4D8E-9708-3821A5CCC0DA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4CAA9C-00BE-46B2-9CFA-94F75DE3B9F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038C86-1541-4B6D-AA16-145D32BD8CAD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0BBE42-A9C2-4A6F-B6A6-6C2CA677F09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5963" y="5002213"/>
            <a:ext cx="3802062" cy="14430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975" y="5784850"/>
            <a:ext cx="380206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3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4811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825" y="6408738"/>
            <a:ext cx="1919288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DF840CF7-B89D-43A1-9886-C996DE7D4E50}" type="datetimeFigureOut">
              <a:rPr lang="cs-CZ"/>
              <a:pPr>
                <a:defRPr/>
              </a:pPr>
              <a:t>7.6.2013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79913" y="6408738"/>
            <a:ext cx="2351087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113" y="6408738"/>
            <a:ext cx="366712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b="0" smtClean="0">
                <a:solidFill>
                  <a:schemeClr val="tx1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09005A39-819A-4850-A454-F6C44BE6297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3" r:id="rId3"/>
    <p:sldLayoutId id="2147483674" r:id="rId4"/>
    <p:sldLayoutId id="2147483675" r:id="rId5"/>
    <p:sldLayoutId id="2147483676" r:id="rId6"/>
    <p:sldLayoutId id="2147483670" r:id="rId7"/>
    <p:sldLayoutId id="2147483677" r:id="rId8"/>
    <p:sldLayoutId id="2147483678" r:id="rId9"/>
    <p:sldLayoutId id="2147483669" r:id="rId10"/>
    <p:sldLayoutId id="2147483668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100" b="1">
          <a:solidFill>
            <a:schemeClr val="tx2"/>
          </a:solidFill>
          <a:latin typeface="Lucida Sans Unicode" pitchFamily="34" charset="0"/>
        </a:defRPr>
      </a:lvl9pPr>
      <a:extLst/>
    </p:titleStyle>
    <p:bodyStyle>
      <a:lvl1pPr marL="365125" indent="-255588" algn="l" rtl="0" fontAlgn="base">
        <a:spcBef>
          <a:spcPts val="400"/>
        </a:spcBef>
        <a:spcAft>
          <a:spcPct val="0"/>
        </a:spcAft>
        <a:buClr>
          <a:schemeClr val="accent1"/>
        </a:buClr>
        <a:buSzPct val="68000"/>
        <a:buFont typeface="Wingdings 3" pitchFamily="18" charset="2"/>
        <a:buChar char="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0713" indent="-228600" algn="l" rtl="0" fontAlgn="base">
        <a:spcBef>
          <a:spcPts val="325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8838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SzPct val="100000"/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fontAlgn="base">
        <a:spcBef>
          <a:spcPts val="35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pidanicova.wz.cz/stupnice%20teplomeru2.jpg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Subtitle 1"/>
          <p:cNvSpPr txBox="1">
            <a:spLocks/>
          </p:cNvSpPr>
          <p:nvPr/>
        </p:nvSpPr>
        <p:spPr bwMode="auto">
          <a:xfrm>
            <a:off x="539750" y="4652963"/>
            <a:ext cx="7993063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65125" indent="-255588" algn="just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Char char=""/>
            </a:pPr>
            <a:r>
              <a:rPr lang="cs-CZ" sz="1600">
                <a:latin typeface="Lucida Sans Unicode" pitchFamily="34" charset="0"/>
              </a:rPr>
              <a:t>Anotace: </a:t>
            </a:r>
            <a:r>
              <a:rPr lang="cs-CZ" sz="1600" b="1">
                <a:solidFill>
                  <a:srgbClr val="00B0F0"/>
                </a:solidFill>
                <a:latin typeface="Lucida Sans Unicode" pitchFamily="34" charset="0"/>
              </a:rPr>
              <a:t>Materiál je určen pro žáky 6. ročníku. Prezentace slouží </a:t>
            </a:r>
            <a:r>
              <a:rPr lang="cs-CZ" sz="1600" b="1">
                <a:solidFill>
                  <a:srgbClr val="00B0F0"/>
                </a:solidFill>
              </a:rPr>
              <a:t>                         </a:t>
            </a:r>
            <a:r>
              <a:rPr lang="cs-CZ" sz="1600" b="1">
                <a:solidFill>
                  <a:srgbClr val="00B0F0"/>
                </a:solidFill>
                <a:latin typeface="Lucida Sans Unicode" pitchFamily="34" charset="0"/>
              </a:rPr>
              <a:t>k zopakování probraného učiva. Žák odpovídá na otázky o základní fyzikální veličině teplotě. Žák vybírá odpovědi z nabízených možností, sám tvoří odpovědi, doplňuje věty, tabulky. Opakování je zaměřeno na symboly, jednotky, stupnice, měřidla, grafy závislosti teploty na čase.</a:t>
            </a: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1619250" y="3933825"/>
            <a:ext cx="6357938" cy="611188"/>
          </a:xfrm>
          <a:prstGeom prst="rect">
            <a:avLst/>
          </a:prstGeo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200" b="1" dirty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Teplota – souhrnná cvičení II.  </a:t>
            </a:r>
            <a:endParaRPr lang="cs-CZ" sz="3200" b="1" dirty="0"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sp>
        <p:nvSpPr>
          <p:cNvPr id="14339" name="TextovéPole 5"/>
          <p:cNvSpPr txBox="1">
            <a:spLocks noChangeArrowheads="1"/>
          </p:cNvSpPr>
          <p:nvPr/>
        </p:nvSpPr>
        <p:spPr bwMode="auto">
          <a:xfrm>
            <a:off x="2268538" y="1412875"/>
            <a:ext cx="638968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>Název školy: </a:t>
            </a:r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ZŠ Štětí, Ostrovní 300</a:t>
            </a:r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/>
            </a:r>
            <a:br>
              <a:rPr lang="cs-CZ">
                <a:solidFill>
                  <a:srgbClr val="002060"/>
                </a:solidFill>
                <a:latin typeface="Lucida Sans Unicode" pitchFamily="34" charset="0"/>
              </a:rPr>
            </a:br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>Autor: </a:t>
            </a:r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Francová Alena</a:t>
            </a:r>
          </a:p>
          <a:p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Vzdělávací oblast: Člověk a příroda_Fyzika</a:t>
            </a:r>
          </a:p>
          <a:p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Datum: 01/2013</a:t>
            </a:r>
          </a:p>
          <a:p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>Název materiálu: </a:t>
            </a:r>
            <a:br>
              <a:rPr lang="cs-CZ">
                <a:solidFill>
                  <a:srgbClr val="002060"/>
                </a:solidFill>
                <a:latin typeface="Lucida Sans Unicode" pitchFamily="34" charset="0"/>
              </a:rPr>
            </a:br>
            <a:r>
              <a:rPr lang="cs-CZ" sz="1600" b="1">
                <a:solidFill>
                  <a:srgbClr val="002060"/>
                </a:solidFill>
                <a:latin typeface="Lucida Sans Unicode" pitchFamily="34" charset="0"/>
              </a:rPr>
              <a:t>VY_32_INOVACE_FY.6.A.08_teplota_souhrnna_cviceni_II.</a:t>
            </a:r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/>
            </a:r>
            <a:br>
              <a:rPr lang="cs-CZ">
                <a:solidFill>
                  <a:srgbClr val="002060"/>
                </a:solidFill>
                <a:latin typeface="Lucida Sans Unicode" pitchFamily="34" charset="0"/>
              </a:rPr>
            </a:br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>Číslo operačního programu: </a:t>
            </a:r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CZ.1.07/1.4.00/21.1693</a:t>
            </a:r>
          </a:p>
          <a:p>
            <a:r>
              <a:rPr lang="cs-CZ">
                <a:solidFill>
                  <a:srgbClr val="002060"/>
                </a:solidFill>
                <a:latin typeface="Lucida Sans Unicode" pitchFamily="34" charset="0"/>
              </a:rPr>
              <a:t>Název projektu: </a:t>
            </a:r>
            <a:r>
              <a:rPr lang="cs-CZ" b="1">
                <a:solidFill>
                  <a:srgbClr val="002060"/>
                </a:solidFill>
                <a:latin typeface="Lucida Sans Unicode" pitchFamily="34" charset="0"/>
              </a:rPr>
              <a:t>PRIMA ŠKOLA</a:t>
            </a:r>
          </a:p>
        </p:txBody>
      </p:sp>
      <p:pic>
        <p:nvPicPr>
          <p:cNvPr id="14340" name="Picture 4" descr="log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428625"/>
            <a:ext cx="1811337" cy="172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Obrázek 7" descr="OPVK_hor_zakladni_logolink_RGB_cz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08400" y="476250"/>
            <a:ext cx="4186238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2573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800" dirty="0" smtClean="0">
                <a:solidFill>
                  <a:srgbClr val="D60093"/>
                </a:solidFill>
                <a:effectLst/>
              </a:rPr>
              <a:t>Na obrázku na dalším </a:t>
            </a:r>
            <a:r>
              <a:rPr lang="cs-CZ" sz="2800" dirty="0" err="1" smtClean="0">
                <a:solidFill>
                  <a:srgbClr val="D60093"/>
                </a:solidFill>
                <a:effectLst/>
              </a:rPr>
              <a:t>slidu</a:t>
            </a:r>
            <a:r>
              <a:rPr lang="cs-CZ" sz="2800" dirty="0" smtClean="0">
                <a:solidFill>
                  <a:srgbClr val="D60093"/>
                </a:solidFill>
                <a:effectLst/>
              </a:rPr>
              <a:t> je graf, který znázorňuje, jak se měnila teplota vzduchu v průběhu dne.</a:t>
            </a:r>
            <a:br>
              <a:rPr lang="cs-CZ" sz="2800" dirty="0" smtClean="0">
                <a:solidFill>
                  <a:srgbClr val="D60093"/>
                </a:solidFill>
                <a:effectLst/>
              </a:rPr>
            </a:br>
            <a:r>
              <a:rPr lang="cs-CZ" sz="2800" dirty="0" smtClean="0">
                <a:solidFill>
                  <a:srgbClr val="D60093"/>
                </a:solidFill>
                <a:effectLst/>
              </a:rPr>
              <a:t>Z grafu odečti příslušné hodnoty a doplň tabulku:</a:t>
            </a:r>
            <a:endParaRPr lang="cs-CZ" sz="2800" dirty="0">
              <a:solidFill>
                <a:srgbClr val="D60093"/>
              </a:solidFill>
              <a:effectLst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285750" y="3286125"/>
          <a:ext cx="8286750" cy="2214563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1857388"/>
                <a:gridCol w="785818"/>
                <a:gridCol w="785818"/>
                <a:gridCol w="785818"/>
                <a:gridCol w="785818"/>
                <a:gridCol w="785818"/>
                <a:gridCol w="857256"/>
                <a:gridCol w="857256"/>
                <a:gridCol w="785814"/>
              </a:tblGrid>
              <a:tr h="1107289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0099"/>
                          </a:solidFill>
                        </a:rPr>
                        <a:t>Čas</a:t>
                      </a:r>
                      <a:r>
                        <a:rPr lang="cs-CZ" sz="2800" b="1" baseline="0" dirty="0" smtClean="0">
                          <a:solidFill>
                            <a:srgbClr val="000099"/>
                          </a:solidFill>
                        </a:rPr>
                        <a:t> v hodinách</a:t>
                      </a:r>
                      <a:endParaRPr lang="cs-CZ" sz="2800" b="1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0099"/>
                          </a:solidFill>
                        </a:rPr>
                        <a:t>6</a:t>
                      </a:r>
                      <a:endParaRPr lang="cs-CZ" sz="2800" b="1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0099"/>
                          </a:solidFill>
                        </a:rPr>
                        <a:t>8</a:t>
                      </a:r>
                      <a:endParaRPr lang="cs-CZ" sz="2800" b="1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0099"/>
                          </a:solidFill>
                        </a:rPr>
                        <a:t>12</a:t>
                      </a:r>
                      <a:endParaRPr lang="cs-CZ" sz="2800" b="1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0099"/>
                          </a:solidFill>
                        </a:rPr>
                        <a:t>14</a:t>
                      </a:r>
                      <a:endParaRPr lang="cs-CZ" sz="2800" b="1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0099"/>
                          </a:solidFill>
                        </a:rPr>
                        <a:t>20</a:t>
                      </a:r>
                      <a:endParaRPr lang="cs-CZ" sz="2800" b="1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</a:tr>
              <a:tr h="1107289"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0099"/>
                          </a:solidFill>
                        </a:rPr>
                        <a:t>Teplota ve </a:t>
                      </a:r>
                      <a:r>
                        <a:rPr lang="cs-CZ" sz="2800" b="1" dirty="0" smtClean="0">
                          <a:solidFill>
                            <a:srgbClr val="000099"/>
                          </a:solidFill>
                          <a:latin typeface="Arial"/>
                          <a:cs typeface="Arial"/>
                        </a:rPr>
                        <a:t>°C</a:t>
                      </a:r>
                      <a:endParaRPr lang="cs-CZ" sz="2800" b="1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0099"/>
                          </a:solidFill>
                        </a:rPr>
                        <a:t>12</a:t>
                      </a:r>
                      <a:endParaRPr lang="cs-CZ" sz="2800" b="1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0099"/>
                          </a:solidFill>
                        </a:rPr>
                        <a:t>15</a:t>
                      </a:r>
                      <a:endParaRPr lang="cs-CZ" sz="2800" b="1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b="1" dirty="0" smtClean="0">
                          <a:solidFill>
                            <a:srgbClr val="000099"/>
                          </a:solidFill>
                        </a:rPr>
                        <a:t>14</a:t>
                      </a:r>
                      <a:endParaRPr lang="cs-CZ" sz="2800" b="1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800" b="1" dirty="0">
                        <a:solidFill>
                          <a:srgbClr val="000099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Obdélník 5"/>
          <p:cNvSpPr/>
          <p:nvPr/>
        </p:nvSpPr>
        <p:spPr>
          <a:xfrm>
            <a:off x="3714750" y="3357563"/>
            <a:ext cx="785813" cy="1000125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rgbClr val="FF0000"/>
                </a:solidFill>
              </a:rPr>
              <a:t>10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072188" y="3357563"/>
            <a:ext cx="785812" cy="1000125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rgbClr val="FF0000"/>
                </a:solidFill>
              </a:rPr>
              <a:t>16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929438" y="3357563"/>
            <a:ext cx="785812" cy="1000125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rgbClr val="FF0000"/>
                </a:solidFill>
              </a:rPr>
              <a:t>18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143125" y="4429125"/>
            <a:ext cx="785813" cy="1000125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rgbClr val="FF0000"/>
                </a:solidFill>
              </a:rPr>
              <a:t>8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928938" y="4429125"/>
            <a:ext cx="785812" cy="1000125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rgbClr val="FF0000"/>
                </a:solidFill>
              </a:rPr>
              <a:t>10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500563" y="4429125"/>
            <a:ext cx="785812" cy="1000125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rgbClr val="FF0000"/>
                </a:solidFill>
              </a:rPr>
              <a:t>15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5286375" y="4429125"/>
            <a:ext cx="785813" cy="1000125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rgbClr val="FF0000"/>
                </a:solidFill>
              </a:rPr>
              <a:t>16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7786688" y="4429125"/>
            <a:ext cx="785812" cy="1000125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rgbClr val="FF0000"/>
                </a:solidFill>
              </a:rPr>
              <a:t>13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af 1"/>
          <p:cNvGraphicFramePr/>
          <p:nvPr/>
        </p:nvGraphicFramePr>
        <p:xfrm>
          <a:off x="642910" y="714356"/>
          <a:ext cx="7643866" cy="51720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82792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800" dirty="0" smtClean="0">
                <a:solidFill>
                  <a:srgbClr val="0033CC"/>
                </a:solidFill>
                <a:effectLst/>
              </a:rPr>
              <a:t>2.Na meteorologické stanici měřili teplotu vzduchu vždy po dvou hodinách. Údaje zaznamenali do tabulky.</a:t>
            </a:r>
            <a:br>
              <a:rPr lang="cs-CZ" sz="2800" dirty="0" smtClean="0">
                <a:solidFill>
                  <a:srgbClr val="0033CC"/>
                </a:solidFill>
                <a:effectLst/>
              </a:rPr>
            </a:br>
            <a:r>
              <a:rPr lang="cs-CZ" sz="2800" dirty="0" smtClean="0">
                <a:solidFill>
                  <a:srgbClr val="0033CC"/>
                </a:solidFill>
                <a:effectLst/>
              </a:rPr>
              <a:t>Z hodnot v tabulce vypočítejte průměrnou denní teplotu: </a:t>
            </a:r>
            <a:endParaRPr lang="cs-CZ" sz="2800" dirty="0">
              <a:solidFill>
                <a:srgbClr val="0033CC"/>
              </a:solidFill>
              <a:effectLst/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285750" y="2928938"/>
          <a:ext cx="8572500" cy="1720850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714381"/>
                <a:gridCol w="604475"/>
                <a:gridCol w="659428"/>
                <a:gridCol w="659428"/>
                <a:gridCol w="659428"/>
                <a:gridCol w="659428"/>
                <a:gridCol w="659428"/>
                <a:gridCol w="659428"/>
                <a:gridCol w="659428"/>
                <a:gridCol w="659428"/>
                <a:gridCol w="659428"/>
                <a:gridCol w="659428"/>
                <a:gridCol w="659428"/>
              </a:tblGrid>
              <a:tr h="714380">
                <a:tc>
                  <a:txBody>
                    <a:bodyPr/>
                    <a:lstStyle/>
                    <a:p>
                      <a:r>
                        <a:rPr lang="cs-CZ" sz="2000" dirty="0" smtClean="0">
                          <a:solidFill>
                            <a:srgbClr val="FF0000"/>
                          </a:solidFill>
                        </a:rPr>
                        <a:t>čas</a:t>
                      </a:r>
                      <a:endParaRPr lang="en-US" sz="2000" dirty="0" smtClean="0">
                        <a:solidFill>
                          <a:srgbClr val="FF0000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</a:rPr>
                        <a:t>[</a:t>
                      </a:r>
                      <a:r>
                        <a:rPr lang="cs-CZ" sz="2000" b="1" baseline="0" dirty="0" smtClean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h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</a:rPr>
                        <a:t>]</a:t>
                      </a:r>
                      <a:endParaRPr lang="cs-CZ" sz="2000" b="1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cs-CZ" sz="200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0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cs-CZ" sz="2400" b="1" i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0" dirty="0" smtClean="0">
                          <a:solidFill>
                            <a:srgbClr val="FF0000"/>
                          </a:solidFill>
                        </a:rPr>
                        <a:t>4</a:t>
                      </a:r>
                      <a:endParaRPr lang="cs-CZ" sz="2400" b="1" i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0" dirty="0" smtClean="0">
                          <a:solidFill>
                            <a:srgbClr val="FF0000"/>
                          </a:solidFill>
                        </a:rPr>
                        <a:t>6</a:t>
                      </a:r>
                      <a:endParaRPr lang="cs-CZ" sz="2400" b="1" i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0" dirty="0" smtClean="0">
                          <a:solidFill>
                            <a:srgbClr val="FF0000"/>
                          </a:solidFill>
                        </a:rPr>
                        <a:t>8</a:t>
                      </a:r>
                      <a:endParaRPr lang="cs-CZ" sz="2400" b="1" i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0" dirty="0" smtClean="0">
                          <a:solidFill>
                            <a:srgbClr val="FF0000"/>
                          </a:solidFill>
                        </a:rPr>
                        <a:t>10</a:t>
                      </a:r>
                      <a:endParaRPr lang="cs-CZ" sz="2400" b="1" i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0" dirty="0" smtClean="0">
                          <a:solidFill>
                            <a:srgbClr val="FF0000"/>
                          </a:solidFill>
                        </a:rPr>
                        <a:t>12</a:t>
                      </a:r>
                      <a:endParaRPr lang="cs-CZ" sz="2400" b="1" i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0" dirty="0" smtClean="0">
                          <a:solidFill>
                            <a:srgbClr val="FF0000"/>
                          </a:solidFill>
                        </a:rPr>
                        <a:t>14</a:t>
                      </a:r>
                      <a:endParaRPr lang="cs-CZ" sz="2400" b="1" i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0" dirty="0" smtClean="0">
                          <a:solidFill>
                            <a:srgbClr val="FF0000"/>
                          </a:solidFill>
                        </a:rPr>
                        <a:t>16</a:t>
                      </a:r>
                      <a:endParaRPr lang="cs-CZ" sz="2400" b="1" i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0" dirty="0" smtClean="0">
                          <a:solidFill>
                            <a:srgbClr val="FF0000"/>
                          </a:solidFill>
                        </a:rPr>
                        <a:t>18</a:t>
                      </a:r>
                      <a:endParaRPr lang="cs-CZ" sz="2400" b="1" i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0" dirty="0" smtClean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cs-CZ" sz="2400" b="1" i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0" dirty="0" smtClean="0">
                          <a:solidFill>
                            <a:srgbClr val="FF0000"/>
                          </a:solidFill>
                        </a:rPr>
                        <a:t>22</a:t>
                      </a:r>
                      <a:endParaRPr lang="cs-CZ" sz="2400" b="1" i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0" dirty="0" smtClean="0">
                          <a:solidFill>
                            <a:srgbClr val="FF0000"/>
                          </a:solidFill>
                        </a:rPr>
                        <a:t>24</a:t>
                      </a:r>
                      <a:endParaRPr lang="cs-CZ" sz="2400" b="1" i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714380">
                <a:tc>
                  <a:txBody>
                    <a:bodyPr/>
                    <a:lstStyle/>
                    <a:p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r>
                        <a:rPr lang="cs-CZ" sz="2000" b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</a:p>
                    <a:p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</a:rPr>
                        <a:t>[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°C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</a:rPr>
                        <a:t>]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0" dirty="0" smtClean="0">
                          <a:solidFill>
                            <a:srgbClr val="FF0000"/>
                          </a:solidFill>
                        </a:rPr>
                        <a:t>8</a:t>
                      </a:r>
                      <a:endParaRPr lang="cs-CZ" sz="2400" b="1" i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0" dirty="0" smtClean="0">
                          <a:solidFill>
                            <a:srgbClr val="FF0000"/>
                          </a:solidFill>
                        </a:rPr>
                        <a:t>5</a:t>
                      </a:r>
                      <a:endParaRPr lang="cs-CZ" sz="2400" b="1" i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0" dirty="0" smtClean="0">
                          <a:solidFill>
                            <a:srgbClr val="FF0000"/>
                          </a:solidFill>
                        </a:rPr>
                        <a:t>9</a:t>
                      </a:r>
                      <a:endParaRPr lang="cs-CZ" sz="2400" b="1" i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0" dirty="0" smtClean="0">
                          <a:solidFill>
                            <a:srgbClr val="FF0000"/>
                          </a:solidFill>
                        </a:rPr>
                        <a:t>12</a:t>
                      </a:r>
                      <a:endParaRPr lang="cs-CZ" sz="2400" b="1" i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0" dirty="0" smtClean="0">
                          <a:solidFill>
                            <a:srgbClr val="FF0000"/>
                          </a:solidFill>
                        </a:rPr>
                        <a:t>15</a:t>
                      </a:r>
                      <a:endParaRPr lang="cs-CZ" sz="2400" b="1" i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0" dirty="0" smtClean="0">
                          <a:solidFill>
                            <a:srgbClr val="FF0000"/>
                          </a:solidFill>
                        </a:rPr>
                        <a:t>17</a:t>
                      </a:r>
                      <a:endParaRPr lang="cs-CZ" sz="2400" b="1" i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0" dirty="0" smtClean="0">
                          <a:solidFill>
                            <a:srgbClr val="FF0000"/>
                          </a:solidFill>
                        </a:rPr>
                        <a:t>19</a:t>
                      </a:r>
                      <a:endParaRPr lang="cs-CZ" sz="2400" b="1" i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0" dirty="0" smtClean="0">
                          <a:solidFill>
                            <a:srgbClr val="FF0000"/>
                          </a:solidFill>
                        </a:rPr>
                        <a:t>18</a:t>
                      </a:r>
                      <a:endParaRPr lang="cs-CZ" sz="2400" b="1" i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0" dirty="0" smtClean="0">
                          <a:solidFill>
                            <a:srgbClr val="FF0000"/>
                          </a:solidFill>
                        </a:rPr>
                        <a:t>16</a:t>
                      </a:r>
                      <a:endParaRPr lang="cs-CZ" sz="2400" b="1" i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0" dirty="0" smtClean="0">
                          <a:solidFill>
                            <a:srgbClr val="FF0000"/>
                          </a:solidFill>
                        </a:rPr>
                        <a:t>13</a:t>
                      </a:r>
                      <a:endParaRPr lang="cs-CZ" sz="2400" b="1" i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0" dirty="0" smtClean="0">
                          <a:solidFill>
                            <a:srgbClr val="FF0000"/>
                          </a:solidFill>
                        </a:rPr>
                        <a:t>11</a:t>
                      </a:r>
                      <a:endParaRPr lang="cs-CZ" sz="2400" b="1" i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i="0" dirty="0" smtClean="0">
                          <a:solidFill>
                            <a:srgbClr val="FF0000"/>
                          </a:solidFill>
                        </a:rPr>
                        <a:t>9</a:t>
                      </a:r>
                      <a:endParaRPr lang="cs-CZ" sz="2400" b="1" i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Zaoblený obdélník 6"/>
          <p:cNvSpPr/>
          <p:nvPr/>
        </p:nvSpPr>
        <p:spPr>
          <a:xfrm>
            <a:off x="4214813" y="5143500"/>
            <a:ext cx="4286250" cy="1357313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FF0000"/>
                </a:solidFill>
              </a:rPr>
              <a:t>Průměrná teplota byla 12,7 </a:t>
            </a:r>
            <a:r>
              <a:rPr lang="cs-CZ" sz="2400" b="1" dirty="0">
                <a:solidFill>
                  <a:srgbClr val="FF0000"/>
                </a:solidFill>
                <a:latin typeface="Arial"/>
                <a:cs typeface="Arial"/>
              </a:rPr>
              <a:t>°C.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697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2800" dirty="0" smtClean="0">
                <a:solidFill>
                  <a:srgbClr val="003300"/>
                </a:solidFill>
                <a:effectLst/>
              </a:rPr>
              <a:t>3.</a:t>
            </a:r>
            <a:r>
              <a:rPr lang="cs-CZ" sz="2800" dirty="0" smtClean="0"/>
              <a:t> </a:t>
            </a:r>
            <a:r>
              <a:rPr lang="cs-CZ" sz="2800" dirty="0" smtClean="0">
                <a:solidFill>
                  <a:srgbClr val="003300"/>
                </a:solidFill>
              </a:rPr>
              <a:t>Dokreslete sloupce rtuti na teploměrech podle uvedených teplot: </a:t>
            </a:r>
            <a:r>
              <a:rPr lang="cs-CZ" sz="2800" dirty="0" smtClean="0">
                <a:solidFill>
                  <a:srgbClr val="003300"/>
                </a:solidFill>
                <a:effectLst/>
              </a:rPr>
              <a:t> </a:t>
            </a:r>
            <a:endParaRPr lang="cs-CZ" sz="2800" dirty="0">
              <a:solidFill>
                <a:srgbClr val="003300"/>
              </a:solidFill>
              <a:effectLst/>
            </a:endParaRPr>
          </a:p>
        </p:txBody>
      </p:sp>
      <p:pic>
        <p:nvPicPr>
          <p:cNvPr id="5" name="Obrázek 4" descr="stupnice teplomeru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0" y="1785938"/>
            <a:ext cx="8582025" cy="2752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Obdélník 5"/>
          <p:cNvSpPr/>
          <p:nvPr/>
        </p:nvSpPr>
        <p:spPr>
          <a:xfrm>
            <a:off x="357188" y="4714875"/>
            <a:ext cx="2071687" cy="714375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rgbClr val="FF0000"/>
                </a:solidFill>
              </a:rPr>
              <a:t>t=14</a:t>
            </a:r>
            <a:r>
              <a:rPr lang="cs-CZ" sz="3200" b="1" dirty="0">
                <a:solidFill>
                  <a:srgbClr val="FF0000"/>
                </a:solidFill>
                <a:latin typeface="Arial"/>
                <a:cs typeface="Arial"/>
              </a:rPr>
              <a:t>°C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3714750" y="4786313"/>
            <a:ext cx="2071688" cy="714375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rgbClr val="FF0000"/>
                </a:solidFill>
              </a:rPr>
              <a:t>t=-3</a:t>
            </a:r>
            <a:r>
              <a:rPr lang="cs-CZ" sz="3200" b="1" dirty="0">
                <a:solidFill>
                  <a:srgbClr val="FF0000"/>
                </a:solidFill>
                <a:latin typeface="Arial"/>
                <a:cs typeface="Arial"/>
              </a:rPr>
              <a:t>°C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858000" y="4786313"/>
            <a:ext cx="2071688" cy="714375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dirty="0">
                <a:solidFill>
                  <a:srgbClr val="FF0000"/>
                </a:solidFill>
              </a:rPr>
              <a:t>t=37,6</a:t>
            </a:r>
            <a:r>
              <a:rPr lang="cs-CZ" sz="3200" b="1" dirty="0">
                <a:solidFill>
                  <a:srgbClr val="FF0000"/>
                </a:solidFill>
                <a:latin typeface="Arial"/>
                <a:cs typeface="Arial"/>
              </a:rPr>
              <a:t>°C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5614998" cy="3368676"/>
          </a:xfrm>
        </p:spPr>
        <p:txBody>
          <a:bodyPr>
            <a:no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rgbClr val="660033"/>
                </a:solidFill>
                <a:effectLst/>
              </a:rPr>
              <a:t>4. </a:t>
            </a:r>
            <a:r>
              <a:rPr lang="cs-CZ" sz="3200" u="sng" dirty="0" smtClean="0">
                <a:solidFill>
                  <a:srgbClr val="660033"/>
                </a:solidFill>
                <a:effectLst/>
              </a:rPr>
              <a:t>Odpovídejte na otázky:</a:t>
            </a:r>
            <a:r>
              <a:rPr lang="cs-CZ" sz="3200" dirty="0" smtClean="0">
                <a:solidFill>
                  <a:srgbClr val="660033"/>
                </a:solidFill>
                <a:effectLst/>
              </a:rPr>
              <a:t/>
            </a:r>
            <a:br>
              <a:rPr lang="cs-CZ" sz="3200" dirty="0" smtClean="0">
                <a:solidFill>
                  <a:srgbClr val="660033"/>
                </a:solidFill>
                <a:effectLst/>
              </a:rPr>
            </a:br>
            <a:r>
              <a:rPr lang="cs-CZ" sz="3200" dirty="0" smtClean="0">
                <a:solidFill>
                  <a:srgbClr val="660033"/>
                </a:solidFill>
                <a:effectLst/>
              </a:rPr>
              <a:t>a) Jaký je měřící rozsah stupnice?</a:t>
            </a:r>
            <a:br>
              <a:rPr lang="cs-CZ" sz="3200" dirty="0" smtClean="0">
                <a:solidFill>
                  <a:srgbClr val="660033"/>
                </a:solidFill>
                <a:effectLst/>
              </a:rPr>
            </a:br>
            <a:r>
              <a:rPr lang="cs-CZ" sz="3200" dirty="0" smtClean="0">
                <a:solidFill>
                  <a:srgbClr val="660033"/>
                </a:solidFill>
                <a:effectLst/>
              </a:rPr>
              <a:t>b) Jaké změně teploty odpovídá 1 dílek stupnice?</a:t>
            </a:r>
            <a:br>
              <a:rPr lang="cs-CZ" sz="3200" dirty="0" smtClean="0">
                <a:solidFill>
                  <a:srgbClr val="660033"/>
                </a:solidFill>
                <a:effectLst/>
              </a:rPr>
            </a:br>
            <a:r>
              <a:rPr lang="cs-CZ" sz="3200" dirty="0" smtClean="0">
                <a:solidFill>
                  <a:srgbClr val="660033"/>
                </a:solidFill>
                <a:effectLst/>
              </a:rPr>
              <a:t>c) Kolik ukazuje teploměr</a:t>
            </a:r>
            <a:r>
              <a:rPr lang="cs-CZ" sz="2800" dirty="0" smtClean="0">
                <a:solidFill>
                  <a:srgbClr val="660033"/>
                </a:solidFill>
                <a:effectLst/>
              </a:rPr>
              <a:t>?</a:t>
            </a:r>
            <a:endParaRPr lang="cs-CZ" sz="2800" dirty="0">
              <a:solidFill>
                <a:srgbClr val="660033"/>
              </a:solidFill>
              <a:effectLst/>
            </a:endParaRPr>
          </a:p>
        </p:txBody>
      </p:sp>
      <p:pic>
        <p:nvPicPr>
          <p:cNvPr id="4" name="Obrázek 3" descr="teplomer 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0" y="431800"/>
            <a:ext cx="1571625" cy="622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aoblený obdélník 4"/>
          <p:cNvSpPr/>
          <p:nvPr/>
        </p:nvSpPr>
        <p:spPr>
          <a:xfrm>
            <a:off x="285750" y="4572000"/>
            <a:ext cx="2857500" cy="85725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rgbClr val="FF0000"/>
                </a:solidFill>
              </a:rPr>
              <a:t>a) 70 </a:t>
            </a:r>
            <a:r>
              <a:rPr lang="cs-CZ" sz="2800" b="1" dirty="0">
                <a:solidFill>
                  <a:srgbClr val="FF0000"/>
                </a:solidFill>
                <a:latin typeface="Arial"/>
                <a:cs typeface="Arial"/>
              </a:rPr>
              <a:t>°C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3429000" y="3857625"/>
            <a:ext cx="2857500" cy="85725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rgbClr val="FF0000"/>
                </a:solidFill>
              </a:rPr>
              <a:t>b</a:t>
            </a:r>
            <a:r>
              <a:rPr lang="cs-CZ" sz="2800" b="1" dirty="0">
                <a:solidFill>
                  <a:srgbClr val="FF0000"/>
                </a:solidFill>
              </a:rPr>
              <a:t>) 1d=1</a:t>
            </a:r>
            <a:r>
              <a:rPr lang="cs-CZ" sz="2800" b="1" dirty="0">
                <a:solidFill>
                  <a:srgbClr val="FF0000"/>
                </a:solidFill>
                <a:latin typeface="Arial"/>
                <a:cs typeface="Arial"/>
              </a:rPr>
              <a:t>°C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3429000" y="5715000"/>
            <a:ext cx="2857500" cy="85725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dirty="0">
                <a:solidFill>
                  <a:srgbClr val="FF0000"/>
                </a:solidFill>
              </a:rPr>
              <a:t>c</a:t>
            </a:r>
            <a:r>
              <a:rPr lang="cs-CZ" sz="2800" b="1" dirty="0">
                <a:solidFill>
                  <a:srgbClr val="FF0000"/>
                </a:solidFill>
              </a:rPr>
              <a:t>) 22</a:t>
            </a:r>
            <a:r>
              <a:rPr lang="cs-CZ" sz="2800" b="1" dirty="0">
                <a:solidFill>
                  <a:srgbClr val="FF0000"/>
                </a:solidFill>
                <a:latin typeface="Arial"/>
                <a:cs typeface="Arial"/>
              </a:rPr>
              <a:t>°C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9916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200" dirty="0" smtClean="0">
                <a:solidFill>
                  <a:srgbClr val="000099"/>
                </a:solidFill>
                <a:effectLst/>
              </a:rPr>
              <a:t>5. </a:t>
            </a:r>
            <a:r>
              <a:rPr lang="cs-CZ" sz="2200" u="sng" dirty="0" smtClean="0">
                <a:solidFill>
                  <a:srgbClr val="000099"/>
                </a:solidFill>
                <a:effectLst/>
              </a:rPr>
              <a:t>Odpovězte na otázky:</a:t>
            </a:r>
            <a:r>
              <a:rPr lang="cs-CZ" sz="2200" dirty="0" smtClean="0">
                <a:solidFill>
                  <a:srgbClr val="000099"/>
                </a:solidFill>
                <a:effectLst/>
              </a:rPr>
              <a:t/>
            </a:r>
            <a:br>
              <a:rPr lang="cs-CZ" sz="2200" dirty="0" smtClean="0">
                <a:solidFill>
                  <a:srgbClr val="000099"/>
                </a:solidFill>
                <a:effectLst/>
              </a:rPr>
            </a:br>
            <a:r>
              <a:rPr lang="cs-CZ" sz="2200" dirty="0" smtClean="0">
                <a:solidFill>
                  <a:srgbClr val="000099"/>
                </a:solidFill>
                <a:effectLst/>
              </a:rPr>
              <a:t>a) Jaká je nejvyšší teplota, kterou graf ukazuje ?</a:t>
            </a:r>
            <a:br>
              <a:rPr lang="cs-CZ" sz="2200" dirty="0" smtClean="0">
                <a:solidFill>
                  <a:srgbClr val="000099"/>
                </a:solidFill>
                <a:effectLst/>
              </a:rPr>
            </a:br>
            <a:r>
              <a:rPr lang="cs-CZ" sz="2200" dirty="0" smtClean="0">
                <a:solidFill>
                  <a:srgbClr val="000099"/>
                </a:solidFill>
                <a:effectLst/>
              </a:rPr>
              <a:t>b) V kolik hodin byla tato teplota naměřena ?</a:t>
            </a:r>
            <a:br>
              <a:rPr lang="cs-CZ" sz="2200" dirty="0" smtClean="0">
                <a:solidFill>
                  <a:srgbClr val="000099"/>
                </a:solidFill>
                <a:effectLst/>
              </a:rPr>
            </a:br>
            <a:r>
              <a:rPr lang="cs-CZ" sz="2200" dirty="0" smtClean="0">
                <a:solidFill>
                  <a:srgbClr val="000099"/>
                </a:solidFill>
                <a:effectLst/>
              </a:rPr>
              <a:t>c) O kolik stupňů vzrostla teplota mezi 6 hodinou a 14 hodinou ?</a:t>
            </a:r>
            <a:br>
              <a:rPr lang="cs-CZ" sz="2200" dirty="0" smtClean="0">
                <a:solidFill>
                  <a:srgbClr val="000099"/>
                </a:solidFill>
                <a:effectLst/>
              </a:rPr>
            </a:br>
            <a:r>
              <a:rPr lang="cs-CZ" sz="2200" dirty="0" smtClean="0">
                <a:solidFill>
                  <a:srgbClr val="000099"/>
                </a:solidFill>
                <a:effectLst/>
              </a:rPr>
              <a:t>d)V kolik hodin naměřili - 4 ºC ?</a:t>
            </a:r>
            <a:r>
              <a:rPr lang="cs-CZ" sz="2800" dirty="0" smtClean="0">
                <a:solidFill>
                  <a:srgbClr val="000099"/>
                </a:solidFill>
                <a:effectLst/>
              </a:rPr>
              <a:t/>
            </a:r>
            <a:br>
              <a:rPr lang="cs-CZ" sz="2800" dirty="0" smtClean="0">
                <a:solidFill>
                  <a:srgbClr val="000099"/>
                </a:solidFill>
                <a:effectLst/>
              </a:rPr>
            </a:br>
            <a:endParaRPr lang="cs-CZ" sz="2800" dirty="0">
              <a:solidFill>
                <a:srgbClr val="000099"/>
              </a:solidFill>
              <a:effectLst/>
            </a:endParaRPr>
          </a:p>
        </p:txBody>
      </p:sp>
      <p:pic>
        <p:nvPicPr>
          <p:cNvPr id="4" name="Obrázek 3" descr="graf teploty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5" y="2143125"/>
            <a:ext cx="8396288" cy="3776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Šipka doprava 4"/>
          <p:cNvSpPr/>
          <p:nvPr/>
        </p:nvSpPr>
        <p:spPr>
          <a:xfrm>
            <a:off x="4214813" y="6072188"/>
            <a:ext cx="3643312" cy="642937"/>
          </a:xfrm>
          <a:prstGeom prst="rightArrow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FF0000"/>
                </a:solidFill>
              </a:rPr>
              <a:t>Správné odpovědi: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625" y="1000125"/>
            <a:ext cx="8229600" cy="3519488"/>
          </a:xfrm>
        </p:spPr>
        <p:txBody>
          <a:bodyPr/>
          <a:lstStyle/>
          <a:p>
            <a:pPr marL="623888" indent="-514350">
              <a:buFont typeface="Wingdings 3" pitchFamily="18" charset="2"/>
              <a:buAutoNum type="alphaLcParenR"/>
            </a:pPr>
            <a:r>
              <a:rPr lang="cs-CZ" sz="3200" b="1" smtClean="0">
                <a:solidFill>
                  <a:srgbClr val="000099"/>
                </a:solidFill>
              </a:rPr>
              <a:t>Nejvyšší teplota, kterou graf ukazuje je 10 </a:t>
            </a:r>
            <a:r>
              <a:rPr lang="cs-CZ" sz="3200" b="1" smtClean="0">
                <a:solidFill>
                  <a:srgbClr val="000099"/>
                </a:solidFill>
                <a:latin typeface="Arial" charset="0"/>
                <a:cs typeface="Arial" charset="0"/>
              </a:rPr>
              <a:t>°C.</a:t>
            </a:r>
          </a:p>
          <a:p>
            <a:pPr marL="623888" indent="-514350">
              <a:buFont typeface="Wingdings 3" pitchFamily="18" charset="2"/>
              <a:buAutoNum type="alphaLcParenR"/>
            </a:pPr>
            <a:r>
              <a:rPr lang="cs-CZ" sz="3200" b="1" smtClean="0">
                <a:solidFill>
                  <a:srgbClr val="000099"/>
                </a:solidFill>
              </a:rPr>
              <a:t>Tato teplota byla naměřena ve 14 h.</a:t>
            </a:r>
          </a:p>
          <a:p>
            <a:pPr marL="623888" indent="-514350">
              <a:buFont typeface="Wingdings 3" pitchFamily="18" charset="2"/>
              <a:buAutoNum type="alphaLcParenR"/>
            </a:pPr>
            <a:r>
              <a:rPr lang="cs-CZ" sz="3200" b="1" smtClean="0">
                <a:solidFill>
                  <a:srgbClr val="000099"/>
                </a:solidFill>
              </a:rPr>
              <a:t> Mezi 6 hodinou a 14 hodinou vzrostla teplota o 14 </a:t>
            </a:r>
            <a:r>
              <a:rPr lang="cs-CZ" sz="3200" b="1" smtClean="0">
                <a:solidFill>
                  <a:srgbClr val="000099"/>
                </a:solidFill>
                <a:latin typeface="Arial" charset="0"/>
                <a:cs typeface="Arial" charset="0"/>
              </a:rPr>
              <a:t>°C.</a:t>
            </a:r>
          </a:p>
          <a:p>
            <a:pPr marL="623888" indent="-514350">
              <a:buFont typeface="Wingdings 3" pitchFamily="18" charset="2"/>
              <a:buAutoNum type="alphaLcParenR"/>
            </a:pPr>
            <a:r>
              <a:rPr lang="cs-CZ" sz="3200" b="1" smtClean="0">
                <a:solidFill>
                  <a:srgbClr val="000099"/>
                </a:solidFill>
                <a:latin typeface="Arial" charset="0"/>
                <a:cs typeface="Arial" charset="0"/>
              </a:rPr>
              <a:t>-4 °C naměřili ve 2 hodiny.</a:t>
            </a:r>
          </a:p>
          <a:p>
            <a:pPr marL="623888" indent="-514350">
              <a:buFont typeface="Wingdings 3" pitchFamily="18" charset="2"/>
              <a:buAutoNum type="alphaLcParenR"/>
            </a:pPr>
            <a:endParaRPr lang="cs-CZ" sz="3200" b="1" smtClean="0">
              <a:solidFill>
                <a:srgbClr val="000099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5757874" cy="796908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200" u="sng" dirty="0" smtClean="0">
                <a:solidFill>
                  <a:srgbClr val="FF0000"/>
                </a:solidFill>
                <a:effectLst/>
              </a:rPr>
              <a:t>Odpovědi na otázku č.5:</a:t>
            </a:r>
            <a:endParaRPr lang="cs-CZ" sz="3200" u="sng" dirty="0">
              <a:solidFill>
                <a:srgbClr val="FF0000"/>
              </a:solidFill>
              <a:effectLst/>
            </a:endParaRPr>
          </a:p>
        </p:txBody>
      </p:sp>
      <p:pic>
        <p:nvPicPr>
          <p:cNvPr id="4" name="Obrázek 3" descr="MM900288942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75" y="3857625"/>
            <a:ext cx="2241550" cy="255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25734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600" dirty="0" smtClean="0">
                <a:solidFill>
                  <a:srgbClr val="CC00CC"/>
                </a:solidFill>
                <a:effectLst/>
              </a:rPr>
              <a:t>6. Teplota ve dne byla 10 </a:t>
            </a:r>
            <a:r>
              <a:rPr lang="cs-CZ" sz="3600" dirty="0" smtClean="0">
                <a:solidFill>
                  <a:srgbClr val="CC00CC"/>
                </a:solidFill>
                <a:effectLst/>
                <a:latin typeface="Arial"/>
                <a:cs typeface="Arial"/>
              </a:rPr>
              <a:t>°C. Jaká byla teplota v noci, když teplota klesla o 12 °C?</a:t>
            </a:r>
            <a:br>
              <a:rPr lang="cs-CZ" sz="3600" dirty="0" smtClean="0">
                <a:solidFill>
                  <a:srgbClr val="CC00CC"/>
                </a:solidFill>
                <a:effectLst/>
                <a:latin typeface="Arial"/>
                <a:cs typeface="Arial"/>
              </a:rPr>
            </a:br>
            <a:r>
              <a:rPr lang="cs-CZ" sz="3600" dirty="0" smtClean="0">
                <a:solidFill>
                  <a:srgbClr val="CC00CC"/>
                </a:solidFill>
                <a:effectLst/>
                <a:latin typeface="Arial"/>
                <a:cs typeface="Arial"/>
              </a:rPr>
              <a:t>Vyberte správný údaj:</a:t>
            </a:r>
            <a:endParaRPr lang="cs-CZ" sz="3600" dirty="0">
              <a:solidFill>
                <a:srgbClr val="CC00CC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357188" y="4572000"/>
            <a:ext cx="2428875" cy="1285875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tx1"/>
                </a:solidFill>
              </a:rPr>
              <a:t>-2 </a:t>
            </a:r>
            <a:r>
              <a:rPr lang="cs-CZ" sz="4000" b="1" dirty="0">
                <a:solidFill>
                  <a:schemeClr val="tx1"/>
                </a:solidFill>
                <a:latin typeface="Arial"/>
                <a:cs typeface="Arial"/>
              </a:rPr>
              <a:t>°C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28625" y="3071813"/>
            <a:ext cx="2428875" cy="1285875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tx1"/>
                </a:solidFill>
              </a:rPr>
              <a:t> 2 </a:t>
            </a:r>
            <a:r>
              <a:rPr lang="cs-CZ" sz="4000" b="1" dirty="0">
                <a:solidFill>
                  <a:schemeClr val="tx1"/>
                </a:solidFill>
                <a:latin typeface="Arial"/>
                <a:cs typeface="Arial"/>
              </a:rPr>
              <a:t>°C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928938" y="4286250"/>
            <a:ext cx="2428875" cy="1285875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tx1"/>
                </a:solidFill>
              </a:rPr>
              <a:t>-4 </a:t>
            </a:r>
            <a:r>
              <a:rPr lang="cs-CZ" sz="4000" b="1" dirty="0">
                <a:solidFill>
                  <a:schemeClr val="tx1"/>
                </a:solidFill>
                <a:latin typeface="Arial"/>
                <a:cs typeface="Arial"/>
              </a:rPr>
              <a:t>°C</a:t>
            </a:r>
            <a:endParaRPr lang="cs-CZ" sz="4000" b="1" dirty="0">
              <a:solidFill>
                <a:schemeClr val="tx1"/>
              </a:solidFill>
            </a:endParaRPr>
          </a:p>
        </p:txBody>
      </p:sp>
      <p:pic>
        <p:nvPicPr>
          <p:cNvPr id="7" name="Obrázek 6" descr="MP90038606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92763" y="2143125"/>
            <a:ext cx="3203575" cy="448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9704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rgbClr val="008000"/>
                </a:solidFill>
                <a:effectLst/>
              </a:rPr>
              <a:t>7. Jak se změnila teplota v jednotlivých případech.</a:t>
            </a:r>
            <a:br>
              <a:rPr lang="cs-CZ" sz="3200" dirty="0" smtClean="0">
                <a:solidFill>
                  <a:srgbClr val="008000"/>
                </a:solidFill>
                <a:effectLst/>
              </a:rPr>
            </a:br>
            <a:r>
              <a:rPr lang="cs-CZ" sz="3200" dirty="0" smtClean="0">
                <a:solidFill>
                  <a:srgbClr val="008000"/>
                </a:solidFill>
                <a:effectLst/>
              </a:rPr>
              <a:t>Doplňte tabulku:</a:t>
            </a:r>
            <a:endParaRPr lang="cs-CZ" sz="3200" dirty="0">
              <a:solidFill>
                <a:srgbClr val="008000"/>
              </a:solidFill>
              <a:effectLst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785813" y="2286000"/>
          <a:ext cx="7429500" cy="367665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1857388"/>
                <a:gridCol w="1857388"/>
                <a:gridCol w="1857388"/>
                <a:gridCol w="1857388"/>
              </a:tblGrid>
              <a:tr h="607223"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6600"/>
                          </a:solidFill>
                        </a:rPr>
                        <a:t>Počáteční teplota ve </a:t>
                      </a:r>
                      <a:r>
                        <a:rPr lang="cs-CZ" b="1" dirty="0" smtClean="0">
                          <a:solidFill>
                            <a:srgbClr val="006600"/>
                          </a:solidFill>
                          <a:latin typeface="Arial"/>
                          <a:cs typeface="Arial"/>
                        </a:rPr>
                        <a:t>°C</a:t>
                      </a:r>
                      <a:endParaRPr lang="cs-CZ" b="1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6600"/>
                          </a:solidFill>
                        </a:rPr>
                        <a:t>Konečná teplota ve </a:t>
                      </a:r>
                      <a:r>
                        <a:rPr lang="cs-CZ" b="1" dirty="0" smtClean="0">
                          <a:solidFill>
                            <a:srgbClr val="006600"/>
                          </a:solidFill>
                          <a:latin typeface="Arial"/>
                          <a:cs typeface="Arial"/>
                        </a:rPr>
                        <a:t>°C</a:t>
                      </a:r>
                      <a:endParaRPr lang="cs-CZ" b="1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6600"/>
                          </a:solidFill>
                        </a:rPr>
                        <a:t>Snížení teploty o </a:t>
                      </a:r>
                      <a:r>
                        <a:rPr lang="cs-CZ" b="1" dirty="0" smtClean="0">
                          <a:solidFill>
                            <a:srgbClr val="006600"/>
                          </a:solidFill>
                          <a:latin typeface="Arial"/>
                          <a:cs typeface="Arial"/>
                        </a:rPr>
                        <a:t>°C</a:t>
                      </a:r>
                      <a:endParaRPr lang="cs-CZ" b="1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b="1" dirty="0" smtClean="0">
                          <a:solidFill>
                            <a:srgbClr val="006600"/>
                          </a:solidFill>
                        </a:rPr>
                        <a:t>Zvýšení teploty o </a:t>
                      </a:r>
                      <a:r>
                        <a:rPr lang="cs-CZ" b="1" dirty="0" smtClean="0">
                          <a:solidFill>
                            <a:srgbClr val="006600"/>
                          </a:solidFill>
                          <a:latin typeface="Arial"/>
                          <a:cs typeface="Arial"/>
                        </a:rPr>
                        <a:t>°C</a:t>
                      </a:r>
                      <a:endParaRPr lang="cs-CZ" b="1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</a:tr>
              <a:tr h="607223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6600"/>
                          </a:solidFill>
                        </a:rPr>
                        <a:t>15</a:t>
                      </a:r>
                      <a:endParaRPr lang="cs-CZ" sz="2400" b="1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6600"/>
                          </a:solidFill>
                        </a:rPr>
                        <a:t>26</a:t>
                      </a:r>
                      <a:endParaRPr lang="cs-CZ" sz="2400" b="1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</a:tr>
              <a:tr h="607223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6600"/>
                          </a:solidFill>
                        </a:rPr>
                        <a:t>58</a:t>
                      </a:r>
                      <a:endParaRPr lang="cs-CZ" sz="2400" b="1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6600"/>
                          </a:solidFill>
                        </a:rPr>
                        <a:t>19</a:t>
                      </a:r>
                      <a:endParaRPr lang="cs-CZ" sz="2400" b="1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</a:tr>
              <a:tr h="607223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6600"/>
                          </a:solidFill>
                        </a:rPr>
                        <a:t>-18</a:t>
                      </a:r>
                      <a:endParaRPr lang="cs-CZ" sz="2400" b="1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6600"/>
                          </a:solidFill>
                        </a:rPr>
                        <a:t>-5</a:t>
                      </a:r>
                      <a:endParaRPr lang="cs-CZ" sz="2400" b="1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</a:tr>
              <a:tr h="607223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6600"/>
                          </a:solidFill>
                        </a:rPr>
                        <a:t>15</a:t>
                      </a:r>
                      <a:endParaRPr lang="cs-CZ" sz="2400" b="1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6600"/>
                          </a:solidFill>
                        </a:rPr>
                        <a:t>-5</a:t>
                      </a:r>
                      <a:endParaRPr lang="cs-CZ" sz="2400" b="1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</a:tr>
              <a:tr h="607223"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6600"/>
                          </a:solidFill>
                        </a:rPr>
                        <a:t>-3</a:t>
                      </a:r>
                      <a:endParaRPr lang="cs-CZ" sz="2400" b="1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b="1" dirty="0" smtClean="0">
                          <a:solidFill>
                            <a:srgbClr val="006600"/>
                          </a:solidFill>
                        </a:rPr>
                        <a:t>6</a:t>
                      </a:r>
                      <a:endParaRPr lang="cs-CZ" sz="2400" b="1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cs-CZ" sz="2400" b="1" dirty="0">
                        <a:solidFill>
                          <a:srgbClr val="0066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Obdélník 4"/>
          <p:cNvSpPr/>
          <p:nvPr/>
        </p:nvSpPr>
        <p:spPr>
          <a:xfrm>
            <a:off x="6357938" y="2928938"/>
            <a:ext cx="1857375" cy="571500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FF0000"/>
                </a:solidFill>
              </a:rPr>
              <a:t>11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500563" y="3571875"/>
            <a:ext cx="1857375" cy="571500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FF0000"/>
                </a:solidFill>
              </a:rPr>
              <a:t>39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357938" y="4143375"/>
            <a:ext cx="1857375" cy="571500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FF0000"/>
                </a:solidFill>
              </a:rPr>
              <a:t>13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500563" y="4786313"/>
            <a:ext cx="1857375" cy="571500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FF0000"/>
                </a:solidFill>
              </a:rPr>
              <a:t>20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357938" y="5357813"/>
            <a:ext cx="1857375" cy="571500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b="1" dirty="0">
                <a:solidFill>
                  <a:srgbClr val="FF0000"/>
                </a:solidFill>
              </a:rPr>
              <a:t>9</a:t>
            </a:r>
            <a:endParaRPr lang="cs-CZ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94018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800" u="sng" dirty="0" smtClean="0">
                <a:solidFill>
                  <a:srgbClr val="0033CC"/>
                </a:solidFill>
                <a:effectLst/>
              </a:rPr>
              <a:t>8. Úloha na doma:</a:t>
            </a:r>
            <a:r>
              <a:rPr lang="cs-CZ" sz="2800" dirty="0" smtClean="0">
                <a:solidFill>
                  <a:srgbClr val="0033CC"/>
                </a:solidFill>
                <a:effectLst/>
              </a:rPr>
              <a:t/>
            </a:r>
            <a:br>
              <a:rPr lang="cs-CZ" sz="2800" dirty="0" smtClean="0">
                <a:solidFill>
                  <a:srgbClr val="0033CC"/>
                </a:solidFill>
                <a:effectLst/>
              </a:rPr>
            </a:br>
            <a:r>
              <a:rPr lang="cs-CZ" sz="2800" dirty="0" smtClean="0">
                <a:solidFill>
                  <a:srgbClr val="0033CC"/>
                </a:solidFill>
                <a:effectLst/>
              </a:rPr>
              <a:t>Při měření teploty vzduchu během dne byly neměřeny tyto hodnoty (viz tabulka).</a:t>
            </a:r>
            <a:br>
              <a:rPr lang="cs-CZ" sz="2800" dirty="0" smtClean="0">
                <a:solidFill>
                  <a:srgbClr val="0033CC"/>
                </a:solidFill>
                <a:effectLst/>
              </a:rPr>
            </a:br>
            <a:r>
              <a:rPr lang="cs-CZ" sz="2800" dirty="0" smtClean="0">
                <a:solidFill>
                  <a:srgbClr val="0033CC"/>
                </a:solidFill>
                <a:effectLst/>
              </a:rPr>
              <a:t>Narýsujte na milimetrový papír graf průběhu teploty vzduchu během dne.</a:t>
            </a:r>
            <a:br>
              <a:rPr lang="cs-CZ" sz="2800" dirty="0" smtClean="0">
                <a:solidFill>
                  <a:srgbClr val="0033CC"/>
                </a:solidFill>
                <a:effectLst/>
              </a:rPr>
            </a:br>
            <a:r>
              <a:rPr lang="cs-CZ" sz="2800" dirty="0" smtClean="0">
                <a:solidFill>
                  <a:srgbClr val="FF0000"/>
                </a:solidFill>
                <a:effectLst/>
              </a:rPr>
              <a:t>A) Z grafu určete v kolik hodin byla teplota vzduchu 0 </a:t>
            </a:r>
            <a:r>
              <a:rPr lang="cs-CZ" sz="2800" dirty="0" smtClean="0">
                <a:solidFill>
                  <a:srgbClr val="FF0000"/>
                </a:solidFill>
                <a:effectLst/>
                <a:latin typeface="Arial"/>
                <a:cs typeface="Arial"/>
              </a:rPr>
              <a:t>°C?</a:t>
            </a:r>
            <a:br>
              <a:rPr lang="cs-CZ" sz="2800" dirty="0" smtClean="0">
                <a:solidFill>
                  <a:srgbClr val="FF0000"/>
                </a:solidFill>
                <a:effectLst/>
                <a:latin typeface="Arial"/>
                <a:cs typeface="Arial"/>
              </a:rPr>
            </a:br>
            <a:r>
              <a:rPr lang="cs-CZ" sz="2800" dirty="0" smtClean="0">
                <a:solidFill>
                  <a:srgbClr val="FF0000"/>
                </a:solidFill>
                <a:effectLst/>
                <a:latin typeface="Arial"/>
                <a:cs typeface="Arial"/>
              </a:rPr>
              <a:t>B) V kolik hodin byla nejvyšší a nejnižší teplota?</a:t>
            </a:r>
            <a:br>
              <a:rPr lang="cs-CZ" sz="2800" dirty="0" smtClean="0">
                <a:solidFill>
                  <a:srgbClr val="FF0000"/>
                </a:solidFill>
                <a:effectLst/>
                <a:latin typeface="Arial"/>
                <a:cs typeface="Arial"/>
              </a:rPr>
            </a:br>
            <a:r>
              <a:rPr lang="cs-CZ" sz="2800" dirty="0" smtClean="0">
                <a:solidFill>
                  <a:srgbClr val="FF0000"/>
                </a:solidFill>
                <a:effectLst/>
                <a:latin typeface="Arial"/>
                <a:cs typeface="Arial"/>
              </a:rPr>
              <a:t>C) Vypočítejte průměrnou denní teplotu.</a:t>
            </a:r>
            <a:endParaRPr lang="cs-CZ" sz="2800" dirty="0">
              <a:solidFill>
                <a:srgbClr val="FF0000"/>
              </a:solidFill>
              <a:effectLst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357188" y="4214813"/>
          <a:ext cx="8429625" cy="1571625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928694"/>
                <a:gridCol w="500066"/>
                <a:gridCol w="516551"/>
                <a:gridCol w="648437"/>
                <a:gridCol w="648437"/>
                <a:gridCol w="648437"/>
                <a:gridCol w="648437"/>
                <a:gridCol w="648437"/>
                <a:gridCol w="648437"/>
                <a:gridCol w="648437"/>
                <a:gridCol w="648437"/>
                <a:gridCol w="648437"/>
                <a:gridCol w="648437"/>
              </a:tblGrid>
              <a:tr h="860658"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r>
                        <a:rPr lang="cs-CZ" sz="2000" b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</a:rPr>
                        <a:t>[</a:t>
                      </a:r>
                      <a:r>
                        <a:rPr lang="cs-CZ" sz="2000" b="1" baseline="0" dirty="0" smtClean="0">
                          <a:solidFill>
                            <a:srgbClr val="FF0000"/>
                          </a:solidFill>
                        </a:rPr>
                        <a:t>h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</a:rPr>
                        <a:t> ]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4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6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8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10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12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14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16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18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20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22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24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71097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t</a:t>
                      </a:r>
                      <a:r>
                        <a:rPr lang="cs-CZ" sz="2000" b="1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</a:rPr>
                        <a:t>[</a:t>
                      </a:r>
                      <a:r>
                        <a:rPr lang="cs-CZ" sz="2000" b="1" baseline="0" dirty="0" smtClean="0">
                          <a:solidFill>
                            <a:srgbClr val="FF0000"/>
                          </a:solidFill>
                          <a:latin typeface="Arial"/>
                          <a:cs typeface="Arial"/>
                        </a:rPr>
                        <a:t>°C</a:t>
                      </a:r>
                      <a:r>
                        <a:rPr lang="en-US" sz="2000" b="1" baseline="0" dirty="0" smtClean="0">
                          <a:solidFill>
                            <a:srgbClr val="FF0000"/>
                          </a:solidFill>
                        </a:rPr>
                        <a:t> ]</a:t>
                      </a:r>
                      <a:endParaRPr lang="cs-CZ" sz="2000" b="1" dirty="0" smtClean="0">
                        <a:solidFill>
                          <a:srgbClr val="FF0000"/>
                        </a:solidFill>
                      </a:endParaRPr>
                    </a:p>
                    <a:p>
                      <a:pPr algn="ctr"/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-3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-6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-9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-6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0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7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9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8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6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-1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b="1" dirty="0" smtClean="0">
                          <a:solidFill>
                            <a:srgbClr val="FF0000"/>
                          </a:solidFill>
                        </a:rPr>
                        <a:t>-3</a:t>
                      </a:r>
                      <a:endParaRPr lang="cs-CZ" sz="20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2090737"/>
          </a:xfrm>
        </p:spPr>
        <p:txBody>
          <a:bodyPr/>
          <a:lstStyle/>
          <a:p>
            <a:pPr>
              <a:buFont typeface="Wingdings 3" pitchFamily="18" charset="2"/>
              <a:buNone/>
            </a:pPr>
            <a:r>
              <a:rPr lang="cs-CZ" sz="1200" b="1" smtClean="0">
                <a:solidFill>
                  <a:srgbClr val="00B050"/>
                </a:solidFill>
              </a:rPr>
              <a:t>Tesař J., Jáchim F., Fyzika 1 pro ZŠ, Fyzikální veličiny a jejich měření, pedagogické nakladatelství, a.s., SPN 2007.</a:t>
            </a:r>
          </a:p>
          <a:p>
            <a:pPr>
              <a:buFont typeface="Wingdings 3" pitchFamily="18" charset="2"/>
              <a:buNone/>
            </a:pPr>
            <a:r>
              <a:rPr lang="cs-CZ" sz="1200" b="1" smtClean="0">
                <a:solidFill>
                  <a:srgbClr val="00B050"/>
                </a:solidFill>
              </a:rPr>
              <a:t>Rauner K., Havel V., a kol., Fyzika 6 pro ZŠ a víceletá gymnázia, Nakladatelství Fraus 2005.</a:t>
            </a:r>
          </a:p>
          <a:p>
            <a:pPr>
              <a:buFont typeface="Wingdings 3" pitchFamily="18" charset="2"/>
              <a:buNone/>
            </a:pPr>
            <a:r>
              <a:rPr lang="cs-CZ" sz="1200" b="1" smtClean="0">
                <a:solidFill>
                  <a:srgbClr val="00B050"/>
                </a:solidFill>
              </a:rPr>
              <a:t>Bohuněk, J., Sbírka úloh z fyziky pro ZŠ 1díl, Prometheus, s.r.o., ISBN 80-85849-06-2</a:t>
            </a:r>
          </a:p>
          <a:p>
            <a:pPr>
              <a:buFont typeface="Wingdings 3" pitchFamily="18" charset="2"/>
              <a:buNone/>
            </a:pPr>
            <a:r>
              <a:rPr lang="cs-CZ" sz="1200" b="1" smtClean="0">
                <a:solidFill>
                  <a:srgbClr val="00B050"/>
                </a:solidFill>
                <a:latin typeface="Arial" charset="0"/>
              </a:rPr>
              <a:t>www.office.microsoft.com</a:t>
            </a:r>
          </a:p>
          <a:p>
            <a:pPr>
              <a:buFont typeface="Wingdings 3" pitchFamily="18" charset="2"/>
              <a:buNone/>
            </a:pPr>
            <a:r>
              <a:rPr lang="en-US" sz="1200" b="1" smtClean="0">
                <a:solidFill>
                  <a:srgbClr val="00B050"/>
                </a:solidFill>
                <a:hlinkClick r:id="rId2"/>
              </a:rPr>
              <a:t>http://pidanicova.wz.cz/stupnice%20teplomeru2.jpg</a:t>
            </a:r>
            <a:r>
              <a:rPr lang="cs-CZ" sz="1200" b="1" smtClean="0">
                <a:solidFill>
                  <a:srgbClr val="00B050"/>
                </a:solidFill>
              </a:rPr>
              <a:t> </a:t>
            </a:r>
            <a:r>
              <a:rPr lang="en-US" sz="1200" b="1" smtClean="0">
                <a:solidFill>
                  <a:srgbClr val="00B050"/>
                </a:solidFill>
              </a:rPr>
              <a:t>[cit</a:t>
            </a:r>
            <a:r>
              <a:rPr lang="cs-CZ" sz="1200" b="1" smtClean="0">
                <a:solidFill>
                  <a:srgbClr val="00B050"/>
                </a:solidFill>
              </a:rPr>
              <a:t>:2013-01-21</a:t>
            </a:r>
            <a:r>
              <a:rPr lang="en-US" sz="1200" b="1" smtClean="0">
                <a:solidFill>
                  <a:srgbClr val="00B050"/>
                </a:solidFill>
              </a:rPr>
              <a:t>]</a:t>
            </a:r>
            <a:endParaRPr lang="cs-CZ" sz="1200" b="1" smtClean="0">
              <a:solidFill>
                <a:srgbClr val="00B050"/>
              </a:solidFill>
            </a:endParaRPr>
          </a:p>
          <a:p>
            <a:pPr>
              <a:buFont typeface="Wingdings 3" pitchFamily="18" charset="2"/>
              <a:buNone/>
            </a:pPr>
            <a:endParaRPr lang="cs-CZ" sz="1200" smtClean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868346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rgbClr val="00B050"/>
                </a:solidFill>
              </a:rPr>
              <a:t>Použité zdroje:</a:t>
            </a:r>
            <a:endParaRPr lang="cs-CZ" sz="3200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indent="-457200" fontAlgn="auto">
              <a:spcAft>
                <a:spcPts val="0"/>
              </a:spcAft>
              <a:buFont typeface="Wingdings 3"/>
              <a:buAutoNum type="arabicPeriod"/>
              <a:defRPr/>
            </a:pPr>
            <a:r>
              <a:rPr lang="cs-CZ" sz="2400" b="1" dirty="0" smtClean="0">
                <a:solidFill>
                  <a:srgbClr val="00B0F0"/>
                </a:solidFill>
              </a:rPr>
              <a:t>Prezentace slouží k zopakování probraného učiva. </a:t>
            </a:r>
          </a:p>
          <a:p>
            <a:pPr marL="457200" indent="-457200" fontAlgn="auto">
              <a:spcAft>
                <a:spcPts val="0"/>
              </a:spcAft>
              <a:buFont typeface="Wingdings 3"/>
              <a:buAutoNum type="arabicPeriod"/>
              <a:defRPr/>
            </a:pPr>
            <a:r>
              <a:rPr lang="cs-CZ" sz="2400" b="1" dirty="0" smtClean="0">
                <a:solidFill>
                  <a:srgbClr val="00B0F0"/>
                </a:solidFill>
              </a:rPr>
              <a:t>Žák odpovídá na otázky o základní fyzikální veličině teplotě. </a:t>
            </a:r>
          </a:p>
          <a:p>
            <a:pPr marL="457200" indent="-457200" fontAlgn="auto">
              <a:spcAft>
                <a:spcPts val="0"/>
              </a:spcAft>
              <a:buFont typeface="Wingdings 3"/>
              <a:buAutoNum type="arabicPeriod"/>
              <a:defRPr/>
            </a:pPr>
            <a:r>
              <a:rPr lang="cs-CZ" sz="2400" b="1" dirty="0" smtClean="0">
                <a:solidFill>
                  <a:srgbClr val="00B0F0"/>
                </a:solidFill>
              </a:rPr>
              <a:t>Žák vybírá odpovědi z nabízených možností, sám tvoří odpovědi, doplňuje věty, tabulky. </a:t>
            </a:r>
          </a:p>
          <a:p>
            <a:pPr marL="457200" indent="-457200" fontAlgn="auto">
              <a:spcAft>
                <a:spcPts val="0"/>
              </a:spcAft>
              <a:buFont typeface="Wingdings 3"/>
              <a:buAutoNum type="arabicPeriod"/>
              <a:defRPr/>
            </a:pPr>
            <a:r>
              <a:rPr lang="cs-CZ" sz="2400" b="1" dirty="0" smtClean="0">
                <a:solidFill>
                  <a:srgbClr val="00B0F0"/>
                </a:solidFill>
              </a:rPr>
              <a:t>Opakování je zaměřeno na symboly, jednotky, stupnice, měřidla teploty.</a:t>
            </a:r>
          </a:p>
          <a:p>
            <a:pPr marL="457200" indent="-457200" fontAlgn="auto">
              <a:spcAft>
                <a:spcPts val="0"/>
              </a:spcAft>
              <a:buFont typeface="Wingdings 3"/>
              <a:buAutoNum type="arabicPeriod"/>
              <a:defRPr/>
            </a:pPr>
            <a:r>
              <a:rPr lang="cs-CZ" sz="2400" b="1" dirty="0" smtClean="0">
                <a:solidFill>
                  <a:srgbClr val="00B0F0"/>
                </a:solidFill>
              </a:rPr>
              <a:t>Žák umí vypočítat průměrnou denní teplotu.</a:t>
            </a:r>
          </a:p>
          <a:p>
            <a:pPr marL="457200" indent="-457200" fontAlgn="auto">
              <a:spcAft>
                <a:spcPts val="0"/>
              </a:spcAft>
              <a:buFont typeface="Wingdings 3"/>
              <a:buAutoNum type="arabicPeriod"/>
              <a:defRPr/>
            </a:pPr>
            <a:r>
              <a:rPr lang="cs-CZ" sz="2400" b="1" dirty="0" smtClean="0">
                <a:solidFill>
                  <a:srgbClr val="00B0F0"/>
                </a:solidFill>
              </a:rPr>
              <a:t>Žák čte údaje z grafů závislosti teploty na čase.</a:t>
            </a:r>
          </a:p>
          <a:p>
            <a:pPr marL="457200" indent="-457200" fontAlgn="auto">
              <a:spcAft>
                <a:spcPts val="0"/>
              </a:spcAft>
              <a:buFont typeface="Wingdings 3"/>
              <a:buAutoNum type="arabicPeriod"/>
              <a:defRPr/>
            </a:pPr>
            <a:r>
              <a:rPr lang="cs-CZ" sz="2400" b="1" dirty="0" smtClean="0">
                <a:solidFill>
                  <a:srgbClr val="00B0F0"/>
                </a:solidFill>
              </a:rPr>
              <a:t>Žák umí vytvořit graf z tabulky údajů o teplotě a čase.</a:t>
            </a:r>
          </a:p>
          <a:p>
            <a:pPr marL="457200" indent="-457200" fontAlgn="auto">
              <a:spcAft>
                <a:spcPts val="0"/>
              </a:spcAft>
              <a:buFont typeface="Wingdings 3"/>
              <a:buAutoNum type="arabicPeriod"/>
              <a:defRPr/>
            </a:pPr>
            <a:r>
              <a:rPr lang="cs-CZ" sz="2400" b="1" dirty="0" smtClean="0">
                <a:solidFill>
                  <a:srgbClr val="00B0F0"/>
                </a:solidFill>
              </a:rPr>
              <a:t>Prezentaci použijeme ke zkoušení žáků, k testu.</a:t>
            </a:r>
            <a:endParaRPr lang="cs-CZ" sz="2400" b="1" dirty="0" smtClean="0"/>
          </a:p>
          <a:p>
            <a:pPr marL="365760" indent="-256032" fontAlgn="auto">
              <a:spcAft>
                <a:spcPts val="0"/>
              </a:spcAft>
              <a:buFont typeface="Wingdings 3"/>
              <a:buNone/>
              <a:defRPr/>
            </a:pPr>
            <a:endParaRPr lang="cs-CZ" sz="24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939784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3200" dirty="0" smtClean="0">
                <a:solidFill>
                  <a:srgbClr val="002060"/>
                </a:solidFill>
              </a:rPr>
              <a:t>Metodika prezentace:</a:t>
            </a:r>
            <a:endParaRPr lang="cs-CZ" sz="3200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2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3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ppt/theme/themeOverride4.xml><?xml version="1.0" encoding="utf-8"?>
<a:themeOverride xmlns:a="http://schemas.openxmlformats.org/drawingml/2006/main">
  <a:clrScheme name="Shluk">
    <a:dk1>
      <a:sysClr val="windowText" lastClr="000000"/>
    </a:dk1>
    <a:lt1>
      <a:sysClr val="window" lastClr="FFFFFF"/>
    </a:lt1>
    <a:dk2>
      <a:srgbClr val="464646"/>
    </a:dk2>
    <a:lt2>
      <a:srgbClr val="DEF5FA"/>
    </a:lt2>
    <a:accent1>
      <a:srgbClr val="2DA2BF"/>
    </a:accent1>
    <a:accent2>
      <a:srgbClr val="DA1F28"/>
    </a:accent2>
    <a:accent3>
      <a:srgbClr val="EB641B"/>
    </a:accent3>
    <a:accent4>
      <a:srgbClr val="39639D"/>
    </a:accent4>
    <a:accent5>
      <a:srgbClr val="474B78"/>
    </a:accent5>
    <a:accent6>
      <a:srgbClr val="7D3C4A"/>
    </a:accent6>
    <a:hlink>
      <a:srgbClr val="FF8119"/>
    </a:hlink>
    <a:folHlink>
      <a:srgbClr val="44B9E8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328</TotalTime>
  <Words>366</Words>
  <Application>Microsoft Office PowerPoint</Application>
  <PresentationFormat>On-screen Show (4:3)</PresentationFormat>
  <Paragraphs>127</Paragraphs>
  <Slides>13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Šablona návrhu</vt:lpstr>
      </vt:variant>
      <vt:variant>
        <vt:i4>8</vt:i4>
      </vt:variant>
      <vt:variant>
        <vt:lpstr>Nadpisy snímků</vt:lpstr>
      </vt:variant>
      <vt:variant>
        <vt:i4>13</vt:i4>
      </vt:variant>
    </vt:vector>
  </HeadingPairs>
  <TitlesOfParts>
    <vt:vector size="27" baseType="lpstr">
      <vt:lpstr>Lucida Sans Unicode</vt:lpstr>
      <vt:lpstr>Arial</vt:lpstr>
      <vt:lpstr>Wingdings 3</vt:lpstr>
      <vt:lpstr>Verdana</vt:lpstr>
      <vt:lpstr>Wingdings 2</vt:lpstr>
      <vt:lpstr>Calibri</vt:lpstr>
      <vt:lpstr>Shluk</vt:lpstr>
      <vt:lpstr>Shluk</vt:lpstr>
      <vt:lpstr>Shluk</vt:lpstr>
      <vt:lpstr>Shluk</vt:lpstr>
      <vt:lpstr>Shluk</vt:lpstr>
      <vt:lpstr>Shluk</vt:lpstr>
      <vt:lpstr>Shluk</vt:lpstr>
      <vt:lpstr>Shluk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DUM</cp:lastModifiedBy>
  <cp:revision>22</cp:revision>
  <dcterms:created xsi:type="dcterms:W3CDTF">2013-01-17T15:14:08Z</dcterms:created>
  <dcterms:modified xsi:type="dcterms:W3CDTF">2013-06-07T16:47:44Z</dcterms:modified>
</cp:coreProperties>
</file>