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4" r:id="rId7"/>
    <p:sldId id="263" r:id="rId8"/>
    <p:sldId id="265" r:id="rId9"/>
    <p:sldId id="267" r:id="rId10"/>
    <p:sldId id="268" r:id="rId11"/>
    <p:sldId id="266" r:id="rId12"/>
    <p:sldId id="275" r:id="rId13"/>
    <p:sldId id="276" r:id="rId14"/>
    <p:sldId id="269" r:id="rId15"/>
    <p:sldId id="270" r:id="rId16"/>
    <p:sldId id="271" r:id="rId17"/>
    <p:sldId id="272" r:id="rId18"/>
    <p:sldId id="273" r:id="rId19"/>
    <p:sldId id="274" r:id="rId20"/>
    <p:sldId id="277" r:id="rId21"/>
    <p:sldId id="278" r:id="rId22"/>
    <p:sldId id="279" r:id="rId23"/>
    <p:sldId id="257" r:id="rId24"/>
    <p:sldId id="25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99CC"/>
    <a:srgbClr val="FFFFCC"/>
    <a:srgbClr val="660066"/>
    <a:srgbClr val="CC0099"/>
    <a:srgbClr val="993366"/>
    <a:srgbClr val="0033CC"/>
    <a:srgbClr val="006600"/>
    <a:srgbClr val="000099"/>
    <a:srgbClr val="CC00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E4D2E5A-3A23-4479-B803-368DED27E57A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A01A43A-B7FD-4AEE-BF11-F7E111B977C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4D2E5A-3A23-4479-B803-368DED27E57A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01A43A-B7FD-4AEE-BF11-F7E111B977C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4D2E5A-3A23-4479-B803-368DED27E57A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01A43A-B7FD-4AEE-BF11-F7E111B977C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4D2E5A-3A23-4479-B803-368DED27E57A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01A43A-B7FD-4AEE-BF11-F7E111B977C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4D2E5A-3A23-4479-B803-368DED27E57A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01A43A-B7FD-4AEE-BF11-F7E111B977C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4D2E5A-3A23-4479-B803-368DED27E57A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01A43A-B7FD-4AEE-BF11-F7E111B977C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4D2E5A-3A23-4479-B803-368DED27E57A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01A43A-B7FD-4AEE-BF11-F7E111B977C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E4D2E5A-3A23-4479-B803-368DED27E57A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01A43A-B7FD-4AEE-BF11-F7E111B977C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E4D2E5A-3A23-4479-B803-368DED27E57A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A01A43A-B7FD-4AEE-BF11-F7E111B977C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4D2E5A-3A23-4479-B803-368DED27E57A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01A43A-B7FD-4AEE-BF11-F7E111B977C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4D2E5A-3A23-4479-B803-368DED27E57A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01A43A-B7FD-4AEE-BF11-F7E111B977C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E4D2E5A-3A23-4479-B803-368DED27E57A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A01A43A-B7FD-4AEE-BF11-F7E111B977C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hronomag.cz/wp-content/HuygensClock.jpg" TargetMode="External"/><Relationship Id="rId13" Type="http://schemas.openxmlformats.org/officeDocument/2006/relationships/hyperlink" Target="http://online-hodinky.sk/inshop/pictures/store/AS4050-51E.jpg" TargetMode="External"/><Relationship Id="rId3" Type="http://schemas.openxmlformats.org/officeDocument/2006/relationships/hyperlink" Target="http://upload.wikimedia.org/wikipedia/commons/a/ae/Saint-remy-de-provence-cadran-solaire.jpg" TargetMode="External"/><Relationship Id="rId7" Type="http://schemas.openxmlformats.org/officeDocument/2006/relationships/hyperlink" Target="http://www.techmania.cz/edutorium/data/fil_1995.jpg" TargetMode="External"/><Relationship Id="rId12" Type="http://schemas.openxmlformats.org/officeDocument/2006/relationships/hyperlink" Target="http://www.gme.cz/dokumentace/759/759-712/pctdetail.759-712.1.jpg" TargetMode="External"/><Relationship Id="rId17" Type="http://schemas.openxmlformats.org/officeDocument/2006/relationships/hyperlink" Target="http://upload.wikimedia.org/wikipedia/commons/thumb/9/9c/Wooden_Metronome.jpg/220px-Wooden_Metronome.jpg" TargetMode="External"/><Relationship Id="rId2" Type="http://schemas.openxmlformats.org/officeDocument/2006/relationships/hyperlink" Target="http://www.hotelumartina.cz/hotel-praha/img/imgweb/img_003_big.jpg" TargetMode="External"/><Relationship Id="rId16" Type="http://schemas.openxmlformats.org/officeDocument/2006/relationships/hyperlink" Target="http://www.tvproducts.cz/nahledyv/Kyvadlove_hodiny_klasik_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resypaci-hodiny.cz/images/hodiny.jpg" TargetMode="External"/><Relationship Id="rId11" Type="http://schemas.openxmlformats.org/officeDocument/2006/relationships/hyperlink" Target="http://meteostanice.e-pocasi.cz/img/p/118-1743-large.jpg" TargetMode="External"/><Relationship Id="rId5" Type="http://schemas.openxmlformats.org/officeDocument/2006/relationships/hyperlink" Target="http://upload.wikimedia.org/wikipedia/commons/thumb/f/f6/Wooden_hourglass_2.jpg/220px-Wooden_hourglass_2.jpg" TargetMode="External"/><Relationship Id="rId15" Type="http://schemas.openxmlformats.org/officeDocument/2006/relationships/hyperlink" Target="http://www.net-market.cz/pictures/products/olympia-30-lap-stopky-6581.jpg" TargetMode="External"/><Relationship Id="rId10" Type="http://schemas.openxmlformats.org/officeDocument/2006/relationships/hyperlink" Target="http://3zscheb.unas.cz/e-learning/fyzika%20web/cas/nepokoj_1.gif" TargetMode="External"/><Relationship Id="rId4" Type="http://schemas.openxmlformats.org/officeDocument/2006/relationships/hyperlink" Target="http://upload.wikimedia.org/wikipedia/commons/b/bd/Nov%C3%A9_M%C4%9Bsto_nad_Metuj%C3%AD_sundials_2011_3.jpg" TargetMode="External"/><Relationship Id="rId9" Type="http://schemas.openxmlformats.org/officeDocument/2006/relationships/hyperlink" Target="http://www.neac2.eu/water/images/miscellaneous/clock-water.gif" TargetMode="External"/><Relationship Id="rId14" Type="http://schemas.openxmlformats.org/officeDocument/2006/relationships/hyperlink" Target="https://interlink-static.tsbohemia.cz/bezdratovy-teplomer-radiem-rizeny-ib303t_i153072.jpg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39552" y="4365104"/>
            <a:ext cx="7992888" cy="17145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6. ročníku. </a:t>
            </a:r>
            <a:r>
              <a:rPr lang="cs-CZ" sz="1600" b="1" dirty="0" smtClean="0">
                <a:solidFill>
                  <a:srgbClr val="00B0F0"/>
                </a:solidFill>
              </a:rPr>
              <a:t>Prezentace slouží k rozšíření poznatků o základní fyzikální veličině – času. </a:t>
            </a:r>
            <a:r>
              <a:rPr lang="cs-CZ" sz="1600" b="1" dirty="0">
                <a:solidFill>
                  <a:srgbClr val="00B0F0"/>
                </a:solidFill>
              </a:rPr>
              <a:t> </a:t>
            </a:r>
            <a:r>
              <a:rPr lang="cs-CZ" sz="1600" b="1" dirty="0" smtClean="0">
                <a:solidFill>
                  <a:srgbClr val="00B0F0"/>
                </a:solidFill>
              </a:rPr>
              <a:t>Žák pochopí, jak se postupně vyvíjelo měření času od nepřesných zařízení využívajících pohybu slunce a různých pomalých dějů k současným přesným metodám založených na stálosti kmitavého pohybu. Seznámí se s funkcí stopek.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915816" y="3717032"/>
            <a:ext cx="2786082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Měření času 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1268760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01/2013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VY_32_INOVACE_FY.6.A.10_mereni_casu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33265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35004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každý den ho obdivuje tisíce turistů,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málokdo mu však rozumí,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velmi složitý stroj k měření různých časových úseků,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ukazuje náš čas, staročeský čas, doby západu a východu slunce, postavení měsíce a slunce na obloze, fáze měsíce.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71858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33CC"/>
                </a:solidFill>
                <a:effectLst/>
              </a:rPr>
              <a:t>Pražský orloj</a:t>
            </a:r>
            <a:endParaRPr lang="cs-CZ" sz="3200" dirty="0">
              <a:solidFill>
                <a:srgbClr val="FF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28982" cy="7254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33FF"/>
                </a:solidFill>
                <a:effectLst/>
              </a:rPr>
              <a:t>Pražský orloj</a:t>
            </a:r>
            <a:endParaRPr lang="cs-CZ" sz="3200" dirty="0">
              <a:solidFill>
                <a:srgbClr val="3333FF"/>
              </a:solidFill>
              <a:effectLst/>
            </a:endParaRPr>
          </a:p>
        </p:txBody>
      </p:sp>
      <p:pic>
        <p:nvPicPr>
          <p:cNvPr id="4" name="Obrázek 3" descr="img_003_bi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57290" y="1214422"/>
            <a:ext cx="7467046" cy="49749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500042"/>
            <a:ext cx="8229600" cy="37147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00"/>
                </a:solidFill>
              </a:rPr>
              <a:t>k měření času sloužilo v minulosti mnoho nejrůznějších zařízení, z nichž nejznámější jsou:</a:t>
            </a:r>
          </a:p>
          <a:p>
            <a:pPr>
              <a:buFont typeface="Wingdings" pitchFamily="2" charset="2"/>
              <a:buChar char="q"/>
            </a:pPr>
            <a:r>
              <a:rPr lang="cs-CZ" sz="3200" b="1" u="sng" dirty="0" smtClean="0">
                <a:solidFill>
                  <a:srgbClr val="FF0000"/>
                </a:solidFill>
              </a:rPr>
              <a:t>sluneční hodiny,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u="sng" dirty="0" smtClean="0">
                <a:solidFill>
                  <a:srgbClr val="FF0000"/>
                </a:solidFill>
              </a:rPr>
              <a:t>přesýpací hodiny,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00"/>
                </a:solidFill>
              </a:rPr>
              <a:t>k měření času se používaly i </a:t>
            </a:r>
            <a:r>
              <a:rPr lang="cs-CZ" sz="3200" b="1" u="sng" dirty="0" smtClean="0">
                <a:solidFill>
                  <a:srgbClr val="FF0000"/>
                </a:solidFill>
              </a:rPr>
              <a:t>hořící svíčky </a:t>
            </a:r>
            <a:r>
              <a:rPr lang="cs-CZ" sz="3200" b="1" dirty="0" smtClean="0">
                <a:solidFill>
                  <a:srgbClr val="006600"/>
                </a:solidFill>
              </a:rPr>
              <a:t>a </a:t>
            </a:r>
            <a:r>
              <a:rPr lang="cs-CZ" sz="3200" b="1" u="sng" dirty="0" smtClean="0">
                <a:solidFill>
                  <a:srgbClr val="FF0000"/>
                </a:solidFill>
              </a:rPr>
              <a:t>voda vytékající z nádoby</a:t>
            </a:r>
            <a:r>
              <a:rPr lang="cs-CZ" sz="3200" b="1" dirty="0" smtClean="0">
                <a:solidFill>
                  <a:srgbClr val="006600"/>
                </a:solidFill>
              </a:rPr>
              <a:t>.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643438" y="4572008"/>
            <a:ext cx="3429024" cy="1785950"/>
          </a:xfrm>
          <a:prstGeom prst="rightArrow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OBRÁZKY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/>
              </a:rPr>
              <a:t>Sluneční hodiny:</a:t>
            </a:r>
            <a:endParaRPr lang="cs-CZ" sz="3200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Saint-remy-de-provence-cadran-solair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71604" y="1142984"/>
            <a:ext cx="7234006" cy="5047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66CC"/>
                </a:solidFill>
                <a:effectLst/>
              </a:rPr>
              <a:t>„Dvojité“ sluneční hodiny v Novém Městě nad Metují:</a:t>
            </a:r>
            <a:endParaRPr lang="cs-CZ" sz="2800" dirty="0">
              <a:solidFill>
                <a:srgbClr val="0066CC"/>
              </a:solidFill>
              <a:effectLst/>
            </a:endParaRPr>
          </a:p>
        </p:txBody>
      </p:sp>
      <p:pic>
        <p:nvPicPr>
          <p:cNvPr id="4" name="Obrázek 3" descr="Nové_Město_nad_Metují_sundials_2011_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43240" y="1214422"/>
            <a:ext cx="5106710" cy="50556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428860" y="285728"/>
            <a:ext cx="41148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Přesýpací hodiny: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220px-Wooden_hourglass_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728" y="1785926"/>
            <a:ext cx="1928826" cy="4129441"/>
          </a:xfrm>
          <a:prstGeom prst="rect">
            <a:avLst/>
          </a:prstGeom>
        </p:spPr>
      </p:pic>
      <p:pic>
        <p:nvPicPr>
          <p:cNvPr id="5" name="Obrázek 4" descr="hodin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628" y="1643050"/>
            <a:ext cx="3166594" cy="43576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57224" y="785794"/>
            <a:ext cx="3114668" cy="508318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CC0099"/>
                </a:solidFill>
                <a:effectLst/>
              </a:rPr>
              <a:t>V 9. století zavedl anglický král Alfréd Veliký </a:t>
            </a:r>
            <a:r>
              <a:rPr lang="cs-CZ" sz="3600" u="sng" dirty="0" smtClean="0">
                <a:solidFill>
                  <a:srgbClr val="CC0099"/>
                </a:solidFill>
                <a:effectLst/>
              </a:rPr>
              <a:t>hodiny svíčkové:</a:t>
            </a:r>
            <a:endParaRPr lang="cs-CZ" sz="36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fil_199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3438" y="567817"/>
            <a:ext cx="3190880" cy="575994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571744"/>
            <a:ext cx="3257544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33CC"/>
                </a:solidFill>
                <a:effectLst/>
              </a:rPr>
              <a:t>Vodní hodiny:</a:t>
            </a:r>
            <a:endParaRPr lang="cs-CZ" sz="3200" dirty="0">
              <a:solidFill>
                <a:srgbClr val="3333CC"/>
              </a:solidFill>
              <a:effectLst/>
            </a:endParaRPr>
          </a:p>
        </p:txBody>
      </p:sp>
      <p:pic>
        <p:nvPicPr>
          <p:cNvPr id="4" name="Obrázek 3" descr="clock-water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9058" y="1214422"/>
            <a:ext cx="3714776" cy="50520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642918"/>
            <a:ext cx="5472122" cy="542928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CC0099"/>
                </a:solidFill>
                <a:effectLst/>
              </a:rPr>
              <a:t>V současnosti se používají k měření času téměř výhradně zařízení, která jsou založena na stálosti nějakého kmitavého pohybu.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K nejstarším takovým zařízením patří mechanické kyvadlové hodiny.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Kyvadlove_hodiny_klasik_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43636" y="1928802"/>
            <a:ext cx="2520563" cy="34528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71858" cy="5440378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660066"/>
                </a:solidFill>
              </a:rPr>
              <a:t>Roku 1657 na základě myšlenek GALILEA GALILEIHO sestrojil Holanďan </a:t>
            </a:r>
            <a:r>
              <a:rPr lang="cs-CZ" sz="2800" u="sng" dirty="0" smtClean="0">
                <a:solidFill>
                  <a:srgbClr val="660066"/>
                </a:solidFill>
              </a:rPr>
              <a:t>Christian Huygens kyvadlové hodiny</a:t>
            </a:r>
            <a:r>
              <a:rPr lang="cs-CZ" sz="2800" dirty="0" smtClean="0">
                <a:solidFill>
                  <a:srgbClr val="660066"/>
                </a:solidFill>
              </a:rPr>
              <a:t>.</a:t>
            </a:r>
            <a:endParaRPr lang="cs-CZ" sz="2800" dirty="0">
              <a:solidFill>
                <a:srgbClr val="660066"/>
              </a:solidFill>
            </a:endParaRPr>
          </a:p>
        </p:txBody>
      </p:sp>
      <p:pic>
        <p:nvPicPr>
          <p:cNvPr id="4" name="Obrázek 3" descr="HuygensCloc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7686" y="785794"/>
            <a:ext cx="4414682" cy="519574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4714884"/>
            <a:ext cx="8229600" cy="71438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Vznikly tak lodní CHRONOMETRY: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1285860"/>
            <a:ext cx="8229600" cy="286861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0033CC"/>
                </a:solidFill>
                <a:effectLst/>
              </a:rPr>
              <a:t>Měření času bylo důležité i pro určení polohy lodí – jejich zeměpisné délky.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Kyvadlové hodiny vlivem kývání lodí nešly přesně, nebo se zastavovaly.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Musel být vynalezen nový mechanizmus – nepokoj (kolečko na pružince)</a:t>
            </a:r>
            <a:endParaRPr lang="cs-CZ" sz="2800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20px-Nautical_chronomet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3504" y="1928802"/>
            <a:ext cx="2786082" cy="4191787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28662" y="2000240"/>
            <a:ext cx="3143272" cy="278608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lodní chronometr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164307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CC"/>
                </a:solidFill>
              </a:rPr>
              <a:t>Dnes se užívá i v mechanických náramkových hodinkách poháněných natahovaným pérem.</a:t>
            </a:r>
            <a:endParaRPr lang="cs-CZ" sz="32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714356"/>
            <a:ext cx="5972188" cy="72547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660066"/>
                </a:solidFill>
                <a:effectLst/>
              </a:rPr>
              <a:t>Nepokoj (kolečko na pružince)</a:t>
            </a:r>
            <a:endParaRPr lang="cs-CZ" sz="2800" dirty="0">
              <a:solidFill>
                <a:srgbClr val="660066"/>
              </a:solidFill>
              <a:effectLst/>
            </a:endParaRPr>
          </a:p>
        </p:txBody>
      </p:sp>
      <p:pic>
        <p:nvPicPr>
          <p:cNvPr id="5" name="Obrázek 4" descr="nepokoj_1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3643314"/>
            <a:ext cx="4212441" cy="27622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59061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CC"/>
                </a:solidFill>
              </a:rPr>
              <a:t>kmitá u nich podobné zařízení podobné nepokoji,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CC"/>
                </a:solidFill>
              </a:rPr>
              <a:t>v přesnějších ručičkových hodinkách digitálních kmitá destička z KŘEMENNÉHO KRYSTALU.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Ručičkové hodinky napájené elektrickými články: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118-1743-lar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29256" y="3714752"/>
            <a:ext cx="2857500" cy="2857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ve fyzikálních a astronomických laboratořích jsou nejpřesnější,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využívají kmitání atomů,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aby nemuselo mít toto nákladné zařízení každé pracoviště, které přesný čas potřebuje, vysílá se časový údaj z atomových hodin podobně jako rozhlasové vysílání,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v současnosti jsou k dispozici i náramkové hodinky, které jsou na dálku řízeny z přesných atomových hodin.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6600"/>
                </a:solidFill>
                <a:effectLst/>
              </a:rPr>
              <a:t>Atomové hodiny</a:t>
            </a:r>
            <a:r>
              <a:rPr lang="cs-CZ" sz="2800" dirty="0" smtClean="0">
                <a:solidFill>
                  <a:srgbClr val="006600"/>
                </a:solidFill>
                <a:effectLst/>
              </a:rPr>
              <a:t>:</a:t>
            </a:r>
            <a:endParaRPr lang="cs-CZ" sz="2800" dirty="0">
              <a:solidFill>
                <a:srgbClr val="0066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357166"/>
            <a:ext cx="7000924" cy="114300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Rádiem řízené hodiny s venkovním teploměrem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" name="Obrázek 2" descr="pctdetail.759-712.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43306" y="1928802"/>
            <a:ext cx="4548198" cy="45481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S4050-51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4810" y="1571612"/>
            <a:ext cx="3643338" cy="465132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14348" y="285728"/>
            <a:ext cx="6858048" cy="107157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Rádiem řízené hodinky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8662" y="928670"/>
            <a:ext cx="7358114" cy="150019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Bezdrátový teploměr řízený rádiem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3" name="Obrázek 2" descr="bezdratovy-teplomer-radiem-rizeny-ib303t_i15307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2786058"/>
            <a:ext cx="5867024" cy="29218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043230" cy="1143000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CC0099"/>
                </a:solidFill>
                <a:effectLst/>
              </a:rPr>
              <a:t>Stopky:</a:t>
            </a:r>
            <a:endParaRPr lang="cs-CZ" sz="4400" dirty="0">
              <a:solidFill>
                <a:srgbClr val="CC0099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8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slouží k měření časových úseků,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měří čas s větší přesností (obvykle setiny sekundy),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je možné je vynulovat před začátkem měření a měřit tak přímo čas od počátku děje,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před měřením a při měření postupně ovládáme tlačítka s funkcemi (nulování, start, stop),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dnes jsou už téměř výhradně digitální.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lympia-30-lap-stopky-65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00496" y="642918"/>
            <a:ext cx="4286280" cy="5819583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00034" y="1285860"/>
            <a:ext cx="2714644" cy="192882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STOPKY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00694" y="428604"/>
            <a:ext cx="2900354" cy="150019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99CC"/>
                </a:solidFill>
                <a:effectLst/>
              </a:rPr>
              <a:t>Metronom: </a:t>
            </a:r>
            <a:endParaRPr lang="cs-CZ" sz="4000" dirty="0">
              <a:solidFill>
                <a:srgbClr val="0099CC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357298"/>
            <a:ext cx="4786346" cy="4500594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Mechanický, elektromechanický nebo elektronický přístroj,</a:t>
            </a:r>
          </a:p>
          <a:p>
            <a:pPr algn="ctr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Rovnoměrně odklepává rytmus hudební skladby (nejčastěji, tak, že každý úder odpovídá jedné čtvrťové notě).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pic>
        <p:nvPicPr>
          <p:cNvPr id="4" name="Obrázek 3" descr="220px-Wooden_Metronom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00760" y="2285992"/>
            <a:ext cx="2537197" cy="35290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857232"/>
            <a:ext cx="8229600" cy="526893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B05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B050"/>
                </a:solidFill>
              </a:rPr>
              <a:t>Rauner K., Havel V., a kol., Fyzika 6 pro ZŠ a víceletá gymnázia, Nakladatelství Fraus 2005.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B050"/>
                </a:solidFill>
              </a:rPr>
              <a:t>galerie office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2"/>
              </a:rPr>
              <a:t>http://www.hotelumartina.cz/hotel-praha/img/imgweb/img_003_big.jpg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:2013-01-30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3"/>
              </a:rPr>
              <a:t>http://upload.wikimedia.org/wikipedia/commons/a/ae/Saint-remy-de-provence-cadran-solaire.jpg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:2013-01-30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4"/>
              </a:rPr>
              <a:t>http://upload.wikimedia.org/wikipedia/commons/b/bd/Nov%C3%A9_M%C4%9Bsto_nad_Metuj%C3%AD_sundials_2011_3.jpg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:2013-01-30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5"/>
              </a:rPr>
              <a:t>http://upload.wikimedia.org/wikipedia/commons/thumb/f/f6/Wooden_hourglass_2.jpg/220px-Wooden_hourglass_2.jpg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:2013-01-30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6"/>
              </a:rPr>
              <a:t>http://presypaci-hodiny.cz/images/hodiny.jpg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:2013-01-30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7"/>
              </a:rPr>
              <a:t>http://www.techmania.cz/edutorium/data/fil_1995.jpg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:2013-01-30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8"/>
              </a:rPr>
              <a:t>http://www.chronomag.cz/wp-content/HuygensClock.jpg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:2013-01-30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9"/>
              </a:rPr>
              <a:t>http://www.neac2.eu/water/images/miscellaneous/clock-water.gif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:2013-01-30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10"/>
              </a:rPr>
              <a:t>http://3zscheb.unas.cz/e-learning/fyzika%20web/cas/nepokoj_1.gif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:2013-01-30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11"/>
              </a:rPr>
              <a:t>http://meteostanice.e-pocasi.cz/img/p/118-1743-large.jpg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:2013-01-30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12"/>
              </a:rPr>
              <a:t>http://www.gme.cz/dokumentace/759/759-712/pctdetail.759-712.1.jpg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:2013-01-30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13"/>
              </a:rPr>
              <a:t>http://online-hodinky.sk/inshop/pictures/store/AS4050-51E.jpg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:2013-01-30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14"/>
              </a:rPr>
              <a:t>https://interlink-static.tsbohemia.cz/bezdratovy-teplomer-radiem-rizeny-ib303t_i153072.jpg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:2013-01-30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14"/>
              </a:rPr>
              <a:t>https://interlink-static.tsbohemia.cz/bezdratovy-teplomer-radiem-rizeny-ib303t_i153072.jpg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:2013-01-30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15"/>
              </a:rPr>
              <a:t>http://www.net-market.cz/pictures/products/olympia-30-lap-stopky-6581.jpg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:2013-01-30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B050"/>
                </a:solidFill>
                <a:hlinkClick r:id="rId16"/>
              </a:rPr>
              <a:t>http://www.</a:t>
            </a:r>
            <a:r>
              <a:rPr lang="cs-CZ" sz="1200" b="1" dirty="0" err="1" smtClean="0">
                <a:solidFill>
                  <a:srgbClr val="00B050"/>
                </a:solidFill>
                <a:hlinkClick r:id="rId16"/>
              </a:rPr>
              <a:t>tvproducts.cz</a:t>
            </a:r>
            <a:r>
              <a:rPr lang="cs-CZ" sz="1200" b="1" dirty="0" smtClean="0">
                <a:solidFill>
                  <a:srgbClr val="00B050"/>
                </a:solidFill>
                <a:hlinkClick r:id="rId16"/>
              </a:rPr>
              <a:t>/</a:t>
            </a:r>
            <a:r>
              <a:rPr lang="cs-CZ" sz="1200" b="1" dirty="0" err="1" smtClean="0">
                <a:solidFill>
                  <a:srgbClr val="00B050"/>
                </a:solidFill>
                <a:hlinkClick r:id="rId16"/>
              </a:rPr>
              <a:t>nahledyv</a:t>
            </a:r>
            <a:r>
              <a:rPr lang="cs-CZ" sz="1200" b="1" dirty="0" smtClean="0">
                <a:solidFill>
                  <a:srgbClr val="00B050"/>
                </a:solidFill>
                <a:hlinkClick r:id="rId16"/>
              </a:rPr>
              <a:t>/</a:t>
            </a:r>
            <a:r>
              <a:rPr lang="cs-CZ" sz="1200" b="1" dirty="0" err="1" smtClean="0">
                <a:solidFill>
                  <a:srgbClr val="00B050"/>
                </a:solidFill>
                <a:hlinkClick r:id="rId16"/>
              </a:rPr>
              <a:t>Kyvadlove</a:t>
            </a:r>
            <a:r>
              <a:rPr lang="cs-CZ" sz="1200" b="1" dirty="0" smtClean="0">
                <a:solidFill>
                  <a:srgbClr val="00B050"/>
                </a:solidFill>
                <a:hlinkClick r:id="rId16"/>
              </a:rPr>
              <a:t>_hodiny_klasik_02.jpg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:2013-01-30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B050"/>
                </a:solidFill>
                <a:hlinkClick r:id="rId17"/>
              </a:rPr>
              <a:t>http://upload.wikimedia.org/wikipedia/commons/thumb/9/9c/Wooden_Metronome.jpg/220px-Wooden_Metronome.jpg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:2013-01-30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r>
              <a:rPr lang="cs-CZ" sz="1200" b="1" dirty="0" smtClean="0">
                <a:solidFill>
                  <a:srgbClr val="00B050"/>
                </a:solidFill>
              </a:rPr>
              <a:t>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582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 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noProof="0" dirty="0" smtClean="0">
                <a:solidFill>
                  <a:srgbClr val="00B0F0"/>
                </a:solidFill>
              </a:rPr>
              <a:t>Materiál je určen pro žáky 6. ročníku.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Prezentace slouží k rozšíření poznatků o základní fyzikální veličině – času. 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pochopí, jak se postupně vyvíjelo měření času od nepřesných zařízení využívajících pohybu slunce a různých pomalých dějů k současným přesným metodám založených na stálosti kmitavého pohybu.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Seznámí se s funkcí stopek.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 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251</TotalTime>
  <Words>688</Words>
  <Application>Microsoft Office PowerPoint</Application>
  <PresentationFormat>Předvádění na obrazovce (4:3)</PresentationFormat>
  <Paragraphs>79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Shluk</vt:lpstr>
      <vt:lpstr>Snímek 1</vt:lpstr>
      <vt:lpstr>Pražský orloj</vt:lpstr>
      <vt:lpstr>Pražský orloj</vt:lpstr>
      <vt:lpstr>Snímek 4</vt:lpstr>
      <vt:lpstr>Sluneční hodiny:</vt:lpstr>
      <vt:lpstr>„Dvojité“ sluneční hodiny v Novém Městě nad Metují:</vt:lpstr>
      <vt:lpstr>Přesýpací hodiny:</vt:lpstr>
      <vt:lpstr>V 9. století zavedl anglický král Alfréd Veliký hodiny svíčkové:</vt:lpstr>
      <vt:lpstr>Vodní hodiny:</vt:lpstr>
      <vt:lpstr>V současnosti se používají k měření času téměř výhradně zařízení, která jsou založena na stálosti nějakého kmitavého pohybu. K nejstarším takovým zařízením patří mechanické kyvadlové hodiny.</vt:lpstr>
      <vt:lpstr>Roku 1657 na základě myšlenek GALILEA GALILEIHO sestrojil Holanďan Christian Huygens kyvadlové hodiny.</vt:lpstr>
      <vt:lpstr>Měření času bylo důležité i pro určení polohy lodí – jejich zeměpisné délky. Kyvadlové hodiny vlivem kývání lodí nešly přesně, nebo se zastavovaly. Musel být vynalezen nový mechanizmus – nepokoj (kolečko na pružince)</vt:lpstr>
      <vt:lpstr>Snímek 13</vt:lpstr>
      <vt:lpstr>Nepokoj (kolečko na pružince)</vt:lpstr>
      <vt:lpstr>Ručičkové hodinky napájené elektrickými články:</vt:lpstr>
      <vt:lpstr>Atomové hodiny:</vt:lpstr>
      <vt:lpstr>Snímek 17</vt:lpstr>
      <vt:lpstr>Snímek 18</vt:lpstr>
      <vt:lpstr>Snímek 19</vt:lpstr>
      <vt:lpstr>Stopky:</vt:lpstr>
      <vt:lpstr>Snímek 21</vt:lpstr>
      <vt:lpstr>Metronom: </vt:lpstr>
      <vt:lpstr>Použité zdroje: </vt:lpstr>
      <vt:lpstr>Metodika prezentace: 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klobouckova</cp:lastModifiedBy>
  <cp:revision>27</cp:revision>
  <dcterms:created xsi:type="dcterms:W3CDTF">2013-01-22T16:45:58Z</dcterms:created>
  <dcterms:modified xsi:type="dcterms:W3CDTF">2013-06-06T07:30:43Z</dcterms:modified>
</cp:coreProperties>
</file>