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notesSlides/notesSlide1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57" r:id="rId17"/>
    <p:sldId id="258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33CC"/>
    <a:srgbClr val="800000"/>
    <a:srgbClr val="000066"/>
    <a:srgbClr val="FF3399"/>
    <a:srgbClr val="660066"/>
    <a:srgbClr val="800080"/>
    <a:srgbClr val="000099"/>
    <a:srgbClr val="006600"/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16207B-1D84-4CB6-868F-4C570C4CF70B}" type="datetimeFigureOut">
              <a:rPr lang="cs-CZ" smtClean="0"/>
              <a:t>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8B7643-60CC-437A-B76A-082FDB3DB35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8B7643-60CC-437A-B76A-082FDB3DB356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8B7643-60CC-437A-B76A-082FDB3DB356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8B7643-60CC-437A-B76A-082FDB3DB356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8B7643-60CC-437A-B76A-082FDB3DB356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8B7643-60CC-437A-B76A-082FDB3DB356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8B7643-60CC-437A-B76A-082FDB3DB356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8B7643-60CC-437A-B76A-082FDB3DB356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8B7643-60CC-437A-B76A-082FDB3DB356}" type="slidenum">
              <a:rPr lang="cs-CZ" smtClean="0"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8B7643-60CC-437A-B76A-082FDB3DB356}" type="slidenum">
              <a:rPr lang="cs-CZ" smtClean="0"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8B7643-60CC-437A-B76A-082FDB3DB356}" type="slidenum">
              <a:rPr lang="cs-CZ" smtClean="0"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8B7643-60CC-437A-B76A-082FDB3DB356}" type="slidenum">
              <a:rPr lang="cs-CZ" smtClean="0"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8B7643-60CC-437A-B76A-082FDB3DB356}" type="slidenum">
              <a:rPr lang="cs-CZ" smtClean="0"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8B7643-60CC-437A-B76A-082FDB3DB356}" type="slidenum">
              <a:rPr lang="cs-CZ" smtClean="0"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8B7643-60CC-437A-B76A-082FDB3DB356}" type="slidenum">
              <a:rPr lang="cs-CZ" smtClean="0"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8B7643-60CC-437A-B76A-082FDB3DB356}" type="slidenum">
              <a:rPr lang="cs-CZ" smtClean="0"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8B7643-60CC-437A-B76A-082FDB3DB356}" type="slidenum">
              <a:rPr lang="cs-CZ" smtClean="0"/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8B7643-60CC-437A-B76A-082FDB3DB356}" type="slidenum">
              <a:rPr lang="cs-CZ" smtClean="0"/>
              <a:t>17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E11FF28-8625-480F-AD2F-D99A0FC627CD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464FF43-C6BB-476C-BAB6-1B898EE8B5C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11FF28-8625-480F-AD2F-D99A0FC627CD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64FF43-C6BB-476C-BAB6-1B898EE8B5C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11FF28-8625-480F-AD2F-D99A0FC627CD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64FF43-C6BB-476C-BAB6-1B898EE8B5C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11FF28-8625-480F-AD2F-D99A0FC627CD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64FF43-C6BB-476C-BAB6-1B898EE8B5C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11FF28-8625-480F-AD2F-D99A0FC627CD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64FF43-C6BB-476C-BAB6-1B898EE8B5C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11FF28-8625-480F-AD2F-D99A0FC627CD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64FF43-C6BB-476C-BAB6-1B898EE8B5C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11FF28-8625-480F-AD2F-D99A0FC627CD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64FF43-C6BB-476C-BAB6-1B898EE8B5C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E11FF28-8625-480F-AD2F-D99A0FC627CD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64FF43-C6BB-476C-BAB6-1B898EE8B5C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E11FF28-8625-480F-AD2F-D99A0FC627CD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464FF43-C6BB-476C-BAB6-1B898EE8B5C5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11FF28-8625-480F-AD2F-D99A0FC627CD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64FF43-C6BB-476C-BAB6-1B898EE8B5C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11FF28-8625-480F-AD2F-D99A0FC627CD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64FF43-C6BB-476C-BAB6-1B898EE8B5C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E11FF28-8625-480F-AD2F-D99A0FC627CD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464FF43-C6BB-476C-BAB6-1B898EE8B5C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gif"/><Relationship Id="rId4" Type="http://schemas.openxmlformats.org/officeDocument/2006/relationships/image" Target="../media/image11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gif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3" Type="http://schemas.openxmlformats.org/officeDocument/2006/relationships/image" Target="../media/image18.gif"/><Relationship Id="rId7" Type="http://schemas.openxmlformats.org/officeDocument/2006/relationships/image" Target="../media/image22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gif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gif"/><Relationship Id="rId4" Type="http://schemas.openxmlformats.org/officeDocument/2006/relationships/image" Target="../media/image2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avodarsekim.wz.cz/testy/fyzika/7/pictures/1_pohyb_a_sila/1_7/sily.gif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3zscheb.unas.cz/e-learning/fyzika%20web/silaajejimereni/silaF75.gif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323528" y="4500570"/>
            <a:ext cx="8280920" cy="121444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6. ročníku. </a:t>
            </a:r>
            <a:r>
              <a:rPr lang="cs-CZ" sz="1600" b="1" dirty="0" smtClean="0">
                <a:solidFill>
                  <a:srgbClr val="00B0F0"/>
                </a:solidFill>
              </a:rPr>
              <a:t>Prezentace slouží k procvičení naučeného učiva. Žák odpovídá na otázky, řeší úlohy na tíhu těles, sílu-jako fyzikální veličinu. Žák  procvičuje účinky síly (síla a změna tvaru tělesa, síla a pohybový stav těles, deformační účinky síly).</a:t>
            </a:r>
            <a:endParaRPr kumimoji="0" lang="cs-CZ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2771800" y="3717032"/>
            <a:ext cx="3786214" cy="611629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Síla a její účinky  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79712" y="1340768"/>
            <a:ext cx="68580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02/2013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VY_32_INOVACE_FY.6.A.13_sila_a_jeji_ucinky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428604"/>
            <a:ext cx="1811936" cy="1728192"/>
          </a:xfrm>
          <a:prstGeom prst="rect">
            <a:avLst/>
          </a:prstGeom>
          <a:noFill/>
        </p:spPr>
      </p:pic>
      <p:pic>
        <p:nvPicPr>
          <p:cNvPr id="8" name="Obrázek 7" descr="OPVK_hor_zakladni_logolink_RGB_cz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404664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9982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9933FF"/>
                </a:solidFill>
                <a:effectLst/>
              </a:rPr>
              <a:t>Jakým písmenem se označuje fyzikální veličina SÍLA?</a:t>
            </a:r>
            <a:br>
              <a:rPr lang="cs-CZ" sz="3200" dirty="0" smtClean="0">
                <a:solidFill>
                  <a:srgbClr val="9933FF"/>
                </a:solidFill>
                <a:effectLst/>
              </a:rPr>
            </a:br>
            <a:r>
              <a:rPr lang="cs-CZ" sz="3200" u="sng" dirty="0" smtClean="0">
                <a:solidFill>
                  <a:srgbClr val="9933FF"/>
                </a:solidFill>
                <a:effectLst/>
              </a:rPr>
              <a:t>Vyberte správný symbol:</a:t>
            </a:r>
            <a:endParaRPr lang="cs-CZ" sz="3200" u="sng" dirty="0">
              <a:solidFill>
                <a:srgbClr val="9933FF"/>
              </a:solidFill>
              <a:effectLst/>
            </a:endParaRPr>
          </a:p>
        </p:txBody>
      </p:sp>
      <p:sp>
        <p:nvSpPr>
          <p:cNvPr id="4" name="Rovnoramenný trojúhelník 3"/>
          <p:cNvSpPr/>
          <p:nvPr/>
        </p:nvSpPr>
        <p:spPr>
          <a:xfrm>
            <a:off x="785786" y="2643182"/>
            <a:ext cx="2071702" cy="1571636"/>
          </a:xfrm>
          <a:prstGeom prst="triangl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0000"/>
                </a:solidFill>
              </a:rPr>
              <a:t>T</a:t>
            </a:r>
            <a:endParaRPr lang="cs-CZ" sz="4400" b="1" dirty="0">
              <a:solidFill>
                <a:srgbClr val="000000"/>
              </a:solidFill>
            </a:endParaRPr>
          </a:p>
        </p:txBody>
      </p:sp>
      <p:sp>
        <p:nvSpPr>
          <p:cNvPr id="5" name="Rovnoramenný trojúhelník 4"/>
          <p:cNvSpPr/>
          <p:nvPr/>
        </p:nvSpPr>
        <p:spPr>
          <a:xfrm>
            <a:off x="6357950" y="4214818"/>
            <a:ext cx="2071702" cy="1571636"/>
          </a:xfrm>
          <a:prstGeom prst="triangl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rgbClr val="000000"/>
                </a:solidFill>
              </a:rPr>
              <a:t>L</a:t>
            </a:r>
          </a:p>
        </p:txBody>
      </p:sp>
      <p:sp>
        <p:nvSpPr>
          <p:cNvPr id="6" name="Rovnoramenný trojúhelník 5"/>
          <p:cNvSpPr/>
          <p:nvPr/>
        </p:nvSpPr>
        <p:spPr>
          <a:xfrm>
            <a:off x="3000364" y="4786322"/>
            <a:ext cx="2071702" cy="1571636"/>
          </a:xfrm>
          <a:prstGeom prst="triangl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rgbClr val="000000"/>
                </a:solidFill>
              </a:rPr>
              <a:t>F</a:t>
            </a:r>
          </a:p>
        </p:txBody>
      </p:sp>
      <p:sp>
        <p:nvSpPr>
          <p:cNvPr id="7" name="Rovnoramenný trojúhelník 6"/>
          <p:cNvSpPr/>
          <p:nvPr/>
        </p:nvSpPr>
        <p:spPr>
          <a:xfrm>
            <a:off x="4000496" y="2428868"/>
            <a:ext cx="2071702" cy="1571636"/>
          </a:xfrm>
          <a:prstGeom prst="triangle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rgbClr val="000000"/>
                </a:solidFill>
              </a:rPr>
              <a:t>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714620"/>
            <a:ext cx="4686304" cy="329267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u="sng" dirty="0" smtClean="0">
                <a:solidFill>
                  <a:srgbClr val="FF0000"/>
                </a:solidFill>
              </a:rPr>
              <a:t>Správná odpověď: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FF0000"/>
                </a:solidFill>
              </a:rPr>
              <a:t>meganewton (MN)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FF0000"/>
                </a:solidFill>
              </a:rPr>
              <a:t>kilonewton (kN)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FF0000"/>
                </a:solidFill>
              </a:rPr>
              <a:t>milinewton (mN)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7106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33CC"/>
                </a:solidFill>
                <a:effectLst/>
              </a:rPr>
              <a:t/>
            </a:r>
            <a:br>
              <a:rPr lang="cs-CZ" sz="3200" dirty="0" smtClean="0">
                <a:solidFill>
                  <a:srgbClr val="0033CC"/>
                </a:solidFill>
                <a:effectLst/>
              </a:rPr>
            </a:br>
            <a:r>
              <a:rPr lang="cs-CZ" sz="3200" u="sng" dirty="0" smtClean="0">
                <a:solidFill>
                  <a:srgbClr val="0033CC"/>
                </a:solidFill>
                <a:effectLst/>
              </a:rPr>
              <a:t>Odpovězte na otázku: </a:t>
            </a:r>
            <a:r>
              <a:rPr lang="cs-CZ" sz="3200" dirty="0" smtClean="0">
                <a:solidFill>
                  <a:srgbClr val="0033CC"/>
                </a:solidFill>
                <a:effectLst/>
              </a:rPr>
              <a:t/>
            </a:r>
            <a:br>
              <a:rPr lang="cs-CZ" sz="3200" dirty="0" smtClean="0">
                <a:solidFill>
                  <a:srgbClr val="0033CC"/>
                </a:solidFill>
                <a:effectLst/>
              </a:rPr>
            </a:br>
            <a:r>
              <a:rPr lang="cs-CZ" sz="3200" dirty="0" smtClean="0">
                <a:solidFill>
                  <a:srgbClr val="0033CC"/>
                </a:solidFill>
                <a:effectLst/>
              </a:rPr>
              <a:t>Jaké násobky a díly hlavní jednotky NEWTON používáme při měření velikosti síly?</a:t>
            </a:r>
            <a:br>
              <a:rPr lang="cs-CZ" sz="3200" dirty="0" smtClean="0">
                <a:solidFill>
                  <a:srgbClr val="0033CC"/>
                </a:solidFill>
                <a:effectLst/>
              </a:rPr>
            </a:br>
            <a:endParaRPr lang="cs-CZ" sz="3200" dirty="0">
              <a:solidFill>
                <a:srgbClr val="0033CC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00034" y="2000240"/>
            <a:ext cx="4257676" cy="264320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u="sng" dirty="0" smtClean="0">
                <a:solidFill>
                  <a:srgbClr val="FF0066"/>
                </a:solidFill>
              </a:rPr>
              <a:t>Správná odpověď: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FF0066"/>
                </a:solidFill>
              </a:rPr>
              <a:t>působištěm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FF0066"/>
                </a:solidFill>
              </a:rPr>
              <a:t>směrem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FF0066"/>
                </a:solidFill>
              </a:rPr>
              <a:t>velikostí</a:t>
            </a:r>
            <a:endParaRPr lang="cs-CZ" sz="3200" b="1" dirty="0">
              <a:solidFill>
                <a:srgbClr val="FF0066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>
            <a:normAutofit/>
          </a:bodyPr>
          <a:lstStyle/>
          <a:p>
            <a:r>
              <a:rPr lang="cs-CZ" sz="3200" u="sng" dirty="0" smtClean="0">
                <a:solidFill>
                  <a:srgbClr val="FF0066"/>
                </a:solidFill>
                <a:effectLst/>
              </a:rPr>
              <a:t>Odpovězte na otázku:</a:t>
            </a:r>
            <a:r>
              <a:rPr lang="cs-CZ" sz="3200" dirty="0" smtClean="0">
                <a:solidFill>
                  <a:srgbClr val="FF0066"/>
                </a:solidFill>
                <a:effectLst/>
              </a:rPr>
              <a:t/>
            </a:r>
            <a:br>
              <a:rPr lang="cs-CZ" sz="3200" dirty="0" smtClean="0">
                <a:solidFill>
                  <a:srgbClr val="FF0066"/>
                </a:solidFill>
                <a:effectLst/>
              </a:rPr>
            </a:br>
            <a:r>
              <a:rPr lang="cs-CZ" sz="3200" dirty="0" smtClean="0">
                <a:solidFill>
                  <a:srgbClr val="FF0066"/>
                </a:solidFill>
                <a:effectLst/>
              </a:rPr>
              <a:t>Čím je určena fyzikální veličina síla?</a:t>
            </a:r>
            <a:br>
              <a:rPr lang="cs-CZ" sz="3200" dirty="0" smtClean="0">
                <a:solidFill>
                  <a:srgbClr val="FF0066"/>
                </a:solidFill>
                <a:effectLst/>
              </a:rPr>
            </a:br>
            <a:r>
              <a:rPr lang="cs-CZ" sz="3200" dirty="0" smtClean="0">
                <a:solidFill>
                  <a:srgbClr val="FF0066"/>
                </a:solidFill>
                <a:effectLst/>
              </a:rPr>
              <a:t>(charakterizujte ji třemi údaji)</a:t>
            </a:r>
            <a:endParaRPr lang="cs-CZ" sz="3200" dirty="0">
              <a:solidFill>
                <a:srgbClr val="FF0066"/>
              </a:solidFill>
              <a:effectLst/>
            </a:endParaRPr>
          </a:p>
        </p:txBody>
      </p:sp>
      <p:pic>
        <p:nvPicPr>
          <p:cNvPr id="5" name="Obrázek 4" descr="silaF7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82928" y="4071942"/>
            <a:ext cx="5556247" cy="20002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/>
          </a:bodyPr>
          <a:lstStyle/>
          <a:p>
            <a:r>
              <a:rPr lang="cs-CZ" sz="3200" u="sng" dirty="0" smtClean="0">
                <a:solidFill>
                  <a:srgbClr val="000099"/>
                </a:solidFill>
                <a:effectLst/>
              </a:rPr>
              <a:t>Vyberte tuto sílu:</a:t>
            </a:r>
            <a:r>
              <a:rPr lang="cs-CZ" sz="3200" dirty="0" smtClean="0">
                <a:solidFill>
                  <a:srgbClr val="000099"/>
                </a:solidFill>
                <a:effectLst/>
              </a:rPr>
              <a:t/>
            </a:r>
            <a:br>
              <a:rPr lang="cs-CZ" sz="3200" dirty="0" smtClean="0">
                <a:solidFill>
                  <a:srgbClr val="000099"/>
                </a:solidFill>
                <a:effectLst/>
              </a:rPr>
            </a:br>
            <a:r>
              <a:rPr lang="cs-CZ" sz="3200" dirty="0" smtClean="0">
                <a:solidFill>
                  <a:srgbClr val="000099"/>
                </a:solidFill>
                <a:effectLst/>
              </a:rPr>
              <a:t>její velikost je 15 N a působí nahoru</a:t>
            </a:r>
            <a:endParaRPr lang="cs-CZ" sz="3200" dirty="0">
              <a:solidFill>
                <a:srgbClr val="000099"/>
              </a:solidFill>
              <a:effectLst/>
            </a:endParaRPr>
          </a:p>
        </p:txBody>
      </p:sp>
      <p:pic>
        <p:nvPicPr>
          <p:cNvPr id="4" name="Obrázek 3" descr="sily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7" y="2318616"/>
            <a:ext cx="5367065" cy="3324962"/>
          </a:xfrm>
          <a:prstGeom prst="rect">
            <a:avLst/>
          </a:prstGeom>
        </p:spPr>
      </p:pic>
      <p:sp>
        <p:nvSpPr>
          <p:cNvPr id="5" name="Zaoblený obdélník 4"/>
          <p:cNvSpPr/>
          <p:nvPr/>
        </p:nvSpPr>
        <p:spPr>
          <a:xfrm>
            <a:off x="6500826" y="2643182"/>
            <a:ext cx="2071702" cy="2214578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 smtClean="0">
                <a:solidFill>
                  <a:srgbClr val="FF0000"/>
                </a:solidFill>
              </a:rPr>
              <a:t>2</a:t>
            </a:r>
            <a:endParaRPr lang="cs-CZ" sz="9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97040"/>
          </a:xfrm>
        </p:spPr>
        <p:txBody>
          <a:bodyPr>
            <a:normAutofit fontScale="90000"/>
          </a:bodyPr>
          <a:lstStyle/>
          <a:p>
            <a:r>
              <a:rPr lang="cs-CZ" sz="3200" u="sng" dirty="0" smtClean="0">
                <a:solidFill>
                  <a:srgbClr val="000066"/>
                </a:solidFill>
                <a:effectLst/>
              </a:rPr>
              <a:t/>
            </a:r>
            <a:br>
              <a:rPr lang="cs-CZ" sz="3200" u="sng" dirty="0" smtClean="0">
                <a:solidFill>
                  <a:srgbClr val="000066"/>
                </a:solidFill>
                <a:effectLst/>
              </a:rPr>
            </a:br>
            <a:r>
              <a:rPr lang="cs-CZ" sz="3200" u="sng" dirty="0" smtClean="0">
                <a:solidFill>
                  <a:srgbClr val="000066"/>
                </a:solidFill>
                <a:effectLst/>
              </a:rPr>
              <a:t>Vyberte správné řešení: (najděte chyby)</a:t>
            </a:r>
            <a:br>
              <a:rPr lang="cs-CZ" sz="3200" u="sng" dirty="0" smtClean="0">
                <a:solidFill>
                  <a:srgbClr val="000066"/>
                </a:solidFill>
                <a:effectLst/>
              </a:rPr>
            </a:br>
            <a:r>
              <a:rPr lang="cs-CZ" sz="3200" dirty="0" smtClean="0">
                <a:solidFill>
                  <a:srgbClr val="000066"/>
                </a:solidFill>
                <a:effectLst/>
              </a:rPr>
              <a:t>Jakou tíhu má těleso o hmotnosti </a:t>
            </a:r>
            <a:br>
              <a:rPr lang="cs-CZ" sz="3200" dirty="0" smtClean="0">
                <a:solidFill>
                  <a:srgbClr val="000066"/>
                </a:solidFill>
                <a:effectLst/>
              </a:rPr>
            </a:br>
            <a:r>
              <a:rPr lang="cs-CZ" sz="3200" dirty="0" smtClean="0">
                <a:solidFill>
                  <a:srgbClr val="000066"/>
                </a:solidFill>
                <a:effectLst/>
              </a:rPr>
              <a:t>3kg</a:t>
            </a:r>
            <a:r>
              <a:rPr lang="en-US" sz="3200" dirty="0" smtClean="0">
                <a:solidFill>
                  <a:srgbClr val="000066"/>
                </a:solidFill>
                <a:effectLst/>
              </a:rPr>
              <a:t>;</a:t>
            </a:r>
            <a:r>
              <a:rPr lang="cs-CZ" sz="3200" dirty="0" smtClean="0">
                <a:solidFill>
                  <a:srgbClr val="000066"/>
                </a:solidFill>
                <a:effectLst/>
              </a:rPr>
              <a:t> 5kg</a:t>
            </a:r>
            <a:r>
              <a:rPr lang="en-US" sz="3200" dirty="0" smtClean="0">
                <a:solidFill>
                  <a:srgbClr val="000066"/>
                </a:solidFill>
                <a:effectLst/>
              </a:rPr>
              <a:t>;</a:t>
            </a:r>
            <a:r>
              <a:rPr lang="cs-CZ" sz="3200" dirty="0" smtClean="0">
                <a:solidFill>
                  <a:srgbClr val="000066"/>
                </a:solidFill>
                <a:effectLst/>
              </a:rPr>
              <a:t> 0,06kg</a:t>
            </a:r>
            <a:r>
              <a:rPr lang="en-US" sz="3200" dirty="0" smtClean="0">
                <a:solidFill>
                  <a:srgbClr val="000066"/>
                </a:solidFill>
                <a:effectLst/>
              </a:rPr>
              <a:t>; </a:t>
            </a:r>
            <a:r>
              <a:rPr lang="cs-CZ" sz="3200" dirty="0" smtClean="0">
                <a:solidFill>
                  <a:srgbClr val="000066"/>
                </a:solidFill>
                <a:effectLst/>
              </a:rPr>
              <a:t>1g</a:t>
            </a:r>
            <a:r>
              <a:rPr lang="en-US" sz="3200" dirty="0" smtClean="0">
                <a:solidFill>
                  <a:srgbClr val="000066"/>
                </a:solidFill>
                <a:effectLst/>
              </a:rPr>
              <a:t>;</a:t>
            </a:r>
            <a:r>
              <a:rPr lang="cs-CZ" sz="3200" dirty="0" smtClean="0">
                <a:solidFill>
                  <a:srgbClr val="000066"/>
                </a:solidFill>
                <a:effectLst/>
              </a:rPr>
              <a:t> 1t?</a:t>
            </a:r>
            <a:r>
              <a:rPr lang="cs-CZ" sz="3200" u="sng" dirty="0" smtClean="0">
                <a:solidFill>
                  <a:srgbClr val="000066"/>
                </a:solidFill>
                <a:effectLst/>
              </a:rPr>
              <a:t/>
            </a:r>
            <a:br>
              <a:rPr lang="cs-CZ" sz="3200" u="sng" dirty="0" smtClean="0">
                <a:solidFill>
                  <a:srgbClr val="000066"/>
                </a:solidFill>
                <a:effectLst/>
              </a:rPr>
            </a:br>
            <a:endParaRPr lang="cs-CZ" sz="3200" u="sng" dirty="0">
              <a:solidFill>
                <a:srgbClr val="000066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1000100" y="2214554"/>
            <a:ext cx="7429552" cy="100013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A) 30N</a:t>
            </a:r>
            <a:r>
              <a:rPr lang="en-US" sz="3200" b="1" dirty="0" smtClean="0">
                <a:solidFill>
                  <a:srgbClr val="FF0000"/>
                </a:solidFill>
              </a:rPr>
              <a:t>;</a:t>
            </a:r>
            <a:r>
              <a:rPr lang="cs-CZ" sz="3200" b="1" dirty="0" smtClean="0">
                <a:solidFill>
                  <a:srgbClr val="FF0000"/>
                </a:solidFill>
              </a:rPr>
              <a:t> 50N</a:t>
            </a:r>
            <a:r>
              <a:rPr lang="en-US" sz="3200" b="1" dirty="0" smtClean="0">
                <a:solidFill>
                  <a:srgbClr val="FF0000"/>
                </a:solidFill>
              </a:rPr>
              <a:t>;</a:t>
            </a:r>
            <a:r>
              <a:rPr lang="cs-CZ" sz="3200" b="1" dirty="0" smtClean="0">
                <a:solidFill>
                  <a:srgbClr val="FF0000"/>
                </a:solidFill>
              </a:rPr>
              <a:t> 0,6N</a:t>
            </a:r>
            <a:r>
              <a:rPr lang="en-US" sz="3200" b="1" dirty="0" smtClean="0">
                <a:solidFill>
                  <a:srgbClr val="FF0000"/>
                </a:solidFill>
              </a:rPr>
              <a:t>;</a:t>
            </a:r>
            <a:r>
              <a:rPr lang="cs-CZ" sz="3200" b="1" dirty="0" smtClean="0">
                <a:solidFill>
                  <a:srgbClr val="FF0000"/>
                </a:solidFill>
              </a:rPr>
              <a:t> 0,01N</a:t>
            </a:r>
            <a:r>
              <a:rPr lang="en-US" sz="3200" b="1" dirty="0" smtClean="0">
                <a:solidFill>
                  <a:srgbClr val="FF0000"/>
                </a:solidFill>
              </a:rPr>
              <a:t>;</a:t>
            </a:r>
            <a:r>
              <a:rPr lang="cs-CZ" sz="3200" b="1" dirty="0" smtClean="0">
                <a:solidFill>
                  <a:srgbClr val="FF0000"/>
                </a:solidFill>
              </a:rPr>
              <a:t> 1000N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000100" y="3429000"/>
            <a:ext cx="7429552" cy="100013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B) 30N</a:t>
            </a:r>
            <a:r>
              <a:rPr lang="en-US" sz="3200" b="1" dirty="0" smtClean="0">
                <a:solidFill>
                  <a:srgbClr val="FF0000"/>
                </a:solidFill>
              </a:rPr>
              <a:t>;</a:t>
            </a:r>
            <a:r>
              <a:rPr lang="cs-CZ" sz="3200" b="1" dirty="0" smtClean="0">
                <a:solidFill>
                  <a:srgbClr val="FF0000"/>
                </a:solidFill>
              </a:rPr>
              <a:t> 50N</a:t>
            </a:r>
            <a:r>
              <a:rPr lang="en-US" sz="3200" b="1" dirty="0" smtClean="0">
                <a:solidFill>
                  <a:srgbClr val="FF0000"/>
                </a:solidFill>
              </a:rPr>
              <a:t>;</a:t>
            </a:r>
            <a:r>
              <a:rPr lang="cs-CZ" sz="3200" b="1" dirty="0" smtClean="0">
                <a:solidFill>
                  <a:srgbClr val="FF0000"/>
                </a:solidFill>
              </a:rPr>
              <a:t> 0,6N</a:t>
            </a:r>
            <a:r>
              <a:rPr lang="en-US" sz="3200" b="1" dirty="0" smtClean="0">
                <a:solidFill>
                  <a:srgbClr val="FF0000"/>
                </a:solidFill>
              </a:rPr>
              <a:t>;</a:t>
            </a:r>
            <a:r>
              <a:rPr lang="cs-CZ" sz="3200" b="1" dirty="0" smtClean="0">
                <a:solidFill>
                  <a:srgbClr val="FF0000"/>
                </a:solidFill>
              </a:rPr>
              <a:t> 0,1N</a:t>
            </a:r>
            <a:r>
              <a:rPr lang="en-US" sz="3200" b="1" dirty="0" smtClean="0">
                <a:solidFill>
                  <a:srgbClr val="FF0000"/>
                </a:solidFill>
              </a:rPr>
              <a:t>;</a:t>
            </a:r>
            <a:r>
              <a:rPr lang="cs-CZ" sz="3200" b="1" dirty="0" smtClean="0">
                <a:solidFill>
                  <a:srgbClr val="FF0000"/>
                </a:solidFill>
              </a:rPr>
              <a:t> 10 000N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000100" y="4786322"/>
            <a:ext cx="7429552" cy="1000132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C) 30N</a:t>
            </a:r>
            <a:r>
              <a:rPr lang="en-US" sz="3200" b="1" dirty="0" smtClean="0">
                <a:solidFill>
                  <a:srgbClr val="FF0000"/>
                </a:solidFill>
              </a:rPr>
              <a:t>;</a:t>
            </a:r>
            <a:r>
              <a:rPr lang="cs-CZ" sz="3200" b="1" dirty="0" smtClean="0">
                <a:solidFill>
                  <a:srgbClr val="FF0000"/>
                </a:solidFill>
              </a:rPr>
              <a:t> 50N</a:t>
            </a:r>
            <a:r>
              <a:rPr lang="en-US" sz="3200" b="1" dirty="0" smtClean="0">
                <a:solidFill>
                  <a:srgbClr val="FF0000"/>
                </a:solidFill>
              </a:rPr>
              <a:t>;</a:t>
            </a:r>
            <a:r>
              <a:rPr lang="cs-CZ" sz="3200" b="1" dirty="0" smtClean="0">
                <a:solidFill>
                  <a:srgbClr val="FF0000"/>
                </a:solidFill>
              </a:rPr>
              <a:t> 0,6N</a:t>
            </a:r>
            <a:r>
              <a:rPr lang="en-US" sz="3200" b="1" dirty="0" smtClean="0">
                <a:solidFill>
                  <a:srgbClr val="FF0000"/>
                </a:solidFill>
              </a:rPr>
              <a:t>;</a:t>
            </a:r>
            <a:r>
              <a:rPr lang="cs-CZ" sz="3200" b="1" dirty="0" smtClean="0">
                <a:solidFill>
                  <a:srgbClr val="FF0000"/>
                </a:solidFill>
              </a:rPr>
              <a:t> 0,01N</a:t>
            </a:r>
            <a:r>
              <a:rPr lang="en-US" sz="3200" b="1" dirty="0" smtClean="0">
                <a:solidFill>
                  <a:srgbClr val="FF0000"/>
                </a:solidFill>
              </a:rPr>
              <a:t>;</a:t>
            </a:r>
            <a:r>
              <a:rPr lang="cs-CZ" sz="3200" b="1" dirty="0" smtClean="0">
                <a:solidFill>
                  <a:srgbClr val="FF0000"/>
                </a:solidFill>
              </a:rPr>
              <a:t> 10 000N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65429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800080"/>
                </a:solidFill>
                <a:effectLst/>
              </a:rPr>
              <a:t>Jaká je tíha pytle brambor o hmotnosti 50 kg?</a:t>
            </a:r>
            <a:br>
              <a:rPr lang="cs-CZ" sz="3200" dirty="0" smtClean="0">
                <a:solidFill>
                  <a:srgbClr val="800080"/>
                </a:solidFill>
                <a:effectLst/>
              </a:rPr>
            </a:br>
            <a:r>
              <a:rPr lang="cs-CZ" sz="3200" u="sng" dirty="0" smtClean="0">
                <a:solidFill>
                  <a:srgbClr val="800080"/>
                </a:solidFill>
                <a:effectLst/>
              </a:rPr>
              <a:t>Vyberte správnou odpověď:</a:t>
            </a:r>
            <a:r>
              <a:rPr lang="cs-CZ" sz="3200" dirty="0" smtClean="0">
                <a:solidFill>
                  <a:srgbClr val="800080"/>
                </a:solidFill>
                <a:effectLst/>
              </a:rPr>
              <a:t/>
            </a:r>
            <a:br>
              <a:rPr lang="cs-CZ" sz="3200" dirty="0" smtClean="0">
                <a:solidFill>
                  <a:srgbClr val="800080"/>
                </a:solidFill>
                <a:effectLst/>
              </a:rPr>
            </a:br>
            <a:r>
              <a:rPr lang="cs-CZ" sz="3200" u="sng" dirty="0" smtClean="0">
                <a:solidFill>
                  <a:srgbClr val="800080"/>
                </a:solidFill>
                <a:effectLst/>
              </a:rPr>
              <a:t>Řekněte vzorec, podle kterého počítáte:</a:t>
            </a:r>
            <a:endParaRPr lang="cs-CZ" sz="3200" u="sng" dirty="0">
              <a:solidFill>
                <a:srgbClr val="800080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142844" y="3214686"/>
            <a:ext cx="3000396" cy="1357322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0066"/>
                </a:solidFill>
              </a:rPr>
              <a:t>G=5 N</a:t>
            </a:r>
          </a:p>
          <a:p>
            <a:pPr algn="ctr"/>
            <a:r>
              <a:rPr lang="cs-CZ" sz="3200" b="1" dirty="0" smtClean="0">
                <a:solidFill>
                  <a:srgbClr val="660066"/>
                </a:solidFill>
              </a:rPr>
              <a:t>G=n</a:t>
            </a:r>
            <a:r>
              <a:rPr lang="cs-CZ" sz="3200" b="1" dirty="0" smtClean="0">
                <a:solidFill>
                  <a:srgbClr val="660066"/>
                </a:solidFill>
                <a:latin typeface="Arial"/>
                <a:cs typeface="Arial"/>
              </a:rPr>
              <a:t>∙g</a:t>
            </a:r>
            <a:endParaRPr lang="cs-CZ" sz="3200" b="1" dirty="0">
              <a:solidFill>
                <a:srgbClr val="660066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428992" y="2714620"/>
            <a:ext cx="3000396" cy="1357322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0066"/>
                </a:solidFill>
              </a:rPr>
              <a:t>G=500 N</a:t>
            </a:r>
          </a:p>
          <a:p>
            <a:pPr algn="ctr"/>
            <a:r>
              <a:rPr lang="cs-CZ" sz="3200" b="1" dirty="0" smtClean="0">
                <a:solidFill>
                  <a:srgbClr val="660066"/>
                </a:solidFill>
              </a:rPr>
              <a:t>G=m</a:t>
            </a:r>
            <a:r>
              <a:rPr lang="cs-CZ" sz="3200" b="1" dirty="0" smtClean="0">
                <a:solidFill>
                  <a:srgbClr val="660066"/>
                </a:solidFill>
                <a:latin typeface="Arial"/>
                <a:cs typeface="Arial"/>
              </a:rPr>
              <a:t>∙g</a:t>
            </a:r>
            <a:endParaRPr lang="cs-CZ" sz="3200" b="1" dirty="0">
              <a:solidFill>
                <a:srgbClr val="660066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785918" y="4786322"/>
            <a:ext cx="3000396" cy="1357322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0066"/>
                </a:solidFill>
              </a:rPr>
              <a:t>G=50 N</a:t>
            </a:r>
          </a:p>
          <a:p>
            <a:pPr algn="ctr"/>
            <a:r>
              <a:rPr lang="cs-CZ" sz="3200" b="1" dirty="0" smtClean="0">
                <a:solidFill>
                  <a:srgbClr val="660066"/>
                </a:solidFill>
              </a:rPr>
              <a:t>G=m</a:t>
            </a:r>
            <a:r>
              <a:rPr lang="cs-CZ" sz="3200" b="1" dirty="0" smtClean="0">
                <a:solidFill>
                  <a:srgbClr val="660066"/>
                </a:solidFill>
                <a:latin typeface="Arial"/>
                <a:cs typeface="Arial"/>
              </a:rPr>
              <a:t>∙q</a:t>
            </a:r>
            <a:endParaRPr lang="cs-CZ" sz="3200" b="1" dirty="0">
              <a:solidFill>
                <a:srgbClr val="660066"/>
              </a:solidFill>
            </a:endParaRPr>
          </a:p>
        </p:txBody>
      </p:sp>
      <p:pic>
        <p:nvPicPr>
          <p:cNvPr id="7" name="Obrázek 6" descr="MC900407826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57950" y="4429132"/>
            <a:ext cx="2334762" cy="20288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1142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0099"/>
                </a:solidFill>
                <a:effectLst/>
              </a:rPr>
              <a:t>Jakou tíhu má nákup obsahující 2 kg cukru, 1kg mouky, 0,25kg másla a 1,25 kg masa?</a:t>
            </a:r>
            <a:br>
              <a:rPr lang="cs-CZ" sz="3200" dirty="0" smtClean="0">
                <a:solidFill>
                  <a:srgbClr val="000099"/>
                </a:solidFill>
                <a:effectLst/>
              </a:rPr>
            </a:br>
            <a:r>
              <a:rPr lang="cs-CZ" sz="3200" u="sng" dirty="0" smtClean="0">
                <a:solidFill>
                  <a:srgbClr val="000099"/>
                </a:solidFill>
                <a:effectLst/>
              </a:rPr>
              <a:t>Vyberte správné řešení:</a:t>
            </a:r>
            <a:endParaRPr lang="cs-CZ" sz="3200" u="sng" dirty="0">
              <a:solidFill>
                <a:srgbClr val="000099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500034" y="3429000"/>
            <a:ext cx="2928958" cy="121444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m=4,5 kg</a:t>
            </a:r>
          </a:p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G=45 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500298" y="5000636"/>
            <a:ext cx="2928958" cy="121444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m=3,5 kg</a:t>
            </a:r>
          </a:p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G=35 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000496" y="2786058"/>
            <a:ext cx="2928958" cy="121444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m=4 kg</a:t>
            </a:r>
          </a:p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G=40 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7" name="Obrázek 6" descr="MM90018922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2198" y="4449255"/>
            <a:ext cx="2500330" cy="20425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000372"/>
            <a:ext cx="5543560" cy="300691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3200" b="1" u="sng" dirty="0" smtClean="0">
                <a:solidFill>
                  <a:srgbClr val="FF0000"/>
                </a:solidFill>
              </a:rPr>
              <a:t>Správná odpověď:</a:t>
            </a:r>
          </a:p>
          <a:p>
            <a:pPr algn="ctr"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Ze Země, protože na Zemi působí přibližně 6krát větší gravitační síla než na Měsíci.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2368544"/>
          </a:xfrm>
        </p:spPr>
        <p:txBody>
          <a:bodyPr>
            <a:normAutofit/>
          </a:bodyPr>
          <a:lstStyle/>
          <a:p>
            <a:r>
              <a:rPr lang="cs-CZ" sz="3200" u="sng" dirty="0" smtClean="0">
                <a:solidFill>
                  <a:srgbClr val="006600"/>
                </a:solidFill>
                <a:effectLst/>
              </a:rPr>
              <a:t>Odpovězte na otázku:</a:t>
            </a:r>
            <a:r>
              <a:rPr lang="cs-CZ" sz="3200" dirty="0" smtClean="0">
                <a:solidFill>
                  <a:srgbClr val="006600"/>
                </a:solidFill>
                <a:effectLst/>
              </a:rPr>
              <a:t/>
            </a:r>
            <a:br>
              <a:rPr lang="cs-CZ" sz="3200" dirty="0" smtClean="0">
                <a:solidFill>
                  <a:srgbClr val="006600"/>
                </a:solidFill>
                <a:effectLst/>
              </a:rPr>
            </a:br>
            <a:r>
              <a:rPr lang="cs-CZ" sz="3200" dirty="0" smtClean="0">
                <a:solidFill>
                  <a:srgbClr val="006600"/>
                </a:solidFill>
                <a:effectLst/>
              </a:rPr>
              <a:t>Musí kosmická raketa vyvíjet větší sílu při startu ze Země nebo při startu z Měsíce? Proč?</a:t>
            </a:r>
            <a:endParaRPr lang="cs-CZ" sz="3200" dirty="0">
              <a:solidFill>
                <a:srgbClr val="006600"/>
              </a:solidFill>
              <a:effectLst/>
            </a:endParaRPr>
          </a:p>
        </p:txBody>
      </p:sp>
      <p:pic>
        <p:nvPicPr>
          <p:cNvPr id="4" name="Obrázek 3" descr="MC900388642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00734" y="3143248"/>
            <a:ext cx="2328155" cy="31760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928935"/>
            <a:ext cx="4114800" cy="150019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3200" b="1" u="sng" dirty="0" smtClean="0">
                <a:solidFill>
                  <a:srgbClr val="FF0000"/>
                </a:solidFill>
              </a:rPr>
              <a:t>Správná odpověď:</a:t>
            </a:r>
          </a:p>
          <a:p>
            <a:pPr algn="ctr"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SÍLA VĚTRU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/>
          </a:bodyPr>
          <a:lstStyle/>
          <a:p>
            <a:r>
              <a:rPr lang="cs-CZ" sz="3200" u="sng" dirty="0" smtClean="0">
                <a:solidFill>
                  <a:srgbClr val="000099"/>
                </a:solidFill>
                <a:effectLst/>
              </a:rPr>
              <a:t>Odpovězte na otázku:</a:t>
            </a:r>
            <a:r>
              <a:rPr lang="cs-CZ" sz="3200" dirty="0" smtClean="0">
                <a:solidFill>
                  <a:srgbClr val="000099"/>
                </a:solidFill>
                <a:effectLst/>
              </a:rPr>
              <a:t/>
            </a:r>
            <a:br>
              <a:rPr lang="cs-CZ" sz="3200" dirty="0" smtClean="0">
                <a:solidFill>
                  <a:srgbClr val="000099"/>
                </a:solidFill>
                <a:effectLst/>
              </a:rPr>
            </a:br>
            <a:r>
              <a:rPr lang="cs-CZ" sz="3200" dirty="0" smtClean="0">
                <a:solidFill>
                  <a:srgbClr val="000099"/>
                </a:solidFill>
                <a:effectLst/>
              </a:rPr>
              <a:t>Která síla mění tvar plachet na lodi?</a:t>
            </a:r>
            <a:endParaRPr lang="cs-CZ" sz="3200" dirty="0">
              <a:solidFill>
                <a:srgbClr val="000099"/>
              </a:solidFill>
              <a:effectLst/>
            </a:endParaRPr>
          </a:p>
        </p:txBody>
      </p:sp>
      <p:pic>
        <p:nvPicPr>
          <p:cNvPr id="4" name="Obrázek 3" descr="MM90032374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5108" y="2214554"/>
            <a:ext cx="3635845" cy="39767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71472" y="2571744"/>
            <a:ext cx="8229600" cy="114300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3200" b="1" u="sng" dirty="0" smtClean="0">
                <a:solidFill>
                  <a:srgbClr val="FF0000"/>
                </a:solidFill>
              </a:rPr>
              <a:t>Správná odpověď:</a:t>
            </a:r>
          </a:p>
          <a:p>
            <a:pPr algn="ctr"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Např. rukojeti kleští a další nářadí…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800000"/>
                </a:solidFill>
                <a:effectLst/>
              </a:rPr>
              <a:t>Vyjmenujte několik předmětů, u kterých požadujeme, aby působením vnější síly neměnily svůj tvar:</a:t>
            </a:r>
            <a:endParaRPr lang="cs-CZ" sz="3200" dirty="0">
              <a:solidFill>
                <a:srgbClr val="800000"/>
              </a:solidFill>
              <a:effectLst/>
            </a:endParaRPr>
          </a:p>
        </p:txBody>
      </p:sp>
      <p:pic>
        <p:nvPicPr>
          <p:cNvPr id="4" name="Obrázek 3" descr="MC900287287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4214818"/>
            <a:ext cx="1105025" cy="1196940"/>
          </a:xfrm>
          <a:prstGeom prst="rect">
            <a:avLst/>
          </a:prstGeom>
        </p:spPr>
      </p:pic>
      <p:pic>
        <p:nvPicPr>
          <p:cNvPr id="5" name="Obrázek 4" descr="MC900353579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14546" y="5072074"/>
            <a:ext cx="1673083" cy="1084339"/>
          </a:xfrm>
          <a:prstGeom prst="rect">
            <a:avLst/>
          </a:prstGeom>
        </p:spPr>
      </p:pic>
      <p:pic>
        <p:nvPicPr>
          <p:cNvPr id="6" name="Obrázek 5" descr="MM900283460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86248" y="4000504"/>
            <a:ext cx="1357322" cy="1357322"/>
          </a:xfrm>
          <a:prstGeom prst="rect">
            <a:avLst/>
          </a:prstGeom>
        </p:spPr>
      </p:pic>
      <p:pic>
        <p:nvPicPr>
          <p:cNvPr id="7" name="Obrázek 6" descr="MP90017537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86512" y="5357826"/>
            <a:ext cx="2041519" cy="1371220"/>
          </a:xfrm>
          <a:prstGeom prst="rect">
            <a:avLst/>
          </a:prstGeom>
        </p:spPr>
      </p:pic>
      <p:pic>
        <p:nvPicPr>
          <p:cNvPr id="8" name="Obrázek 7" descr="MM900318126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786578" y="3752847"/>
            <a:ext cx="1214446" cy="11715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57158" y="2643182"/>
            <a:ext cx="6043626" cy="178595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3200" b="1" u="sng" dirty="0" smtClean="0">
                <a:solidFill>
                  <a:srgbClr val="FF3399"/>
                </a:solidFill>
              </a:rPr>
              <a:t>Správná odpověď:</a:t>
            </a:r>
          </a:p>
          <a:p>
            <a:pPr algn="ctr">
              <a:buNone/>
            </a:pPr>
            <a:r>
              <a:rPr lang="cs-CZ" sz="3200" b="1" dirty="0" smtClean="0">
                <a:solidFill>
                  <a:srgbClr val="FF3399"/>
                </a:solidFill>
              </a:rPr>
              <a:t>Např. všechny pružiny, lyže, pneumatiky apod.</a:t>
            </a:r>
            <a:endParaRPr lang="cs-CZ" sz="3200" b="1" dirty="0">
              <a:solidFill>
                <a:srgbClr val="FF3399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68544"/>
          </a:xfrm>
        </p:spPr>
        <p:txBody>
          <a:bodyPr>
            <a:normAutofit/>
          </a:bodyPr>
          <a:lstStyle/>
          <a:p>
            <a:r>
              <a:rPr lang="cs-CZ" sz="3200" u="sng" dirty="0" smtClean="0">
                <a:solidFill>
                  <a:srgbClr val="660066"/>
                </a:solidFill>
                <a:effectLst/>
              </a:rPr>
              <a:t>Odpovězte na otázku:</a:t>
            </a:r>
            <a:r>
              <a:rPr lang="cs-CZ" sz="3200" dirty="0" smtClean="0">
                <a:solidFill>
                  <a:srgbClr val="660066"/>
                </a:solidFill>
                <a:effectLst/>
              </a:rPr>
              <a:t/>
            </a:r>
            <a:br>
              <a:rPr lang="cs-CZ" sz="3200" dirty="0" smtClean="0">
                <a:solidFill>
                  <a:srgbClr val="660066"/>
                </a:solidFill>
                <a:effectLst/>
              </a:rPr>
            </a:br>
            <a:r>
              <a:rPr lang="cs-CZ" sz="3200" dirty="0" smtClean="0">
                <a:solidFill>
                  <a:srgbClr val="660066"/>
                </a:solidFill>
                <a:effectLst/>
              </a:rPr>
              <a:t>U kterých předmětů nebo součástek vyžadujeme jejich pružnost?</a:t>
            </a:r>
            <a:endParaRPr lang="cs-CZ" sz="3200" dirty="0">
              <a:solidFill>
                <a:srgbClr val="660066"/>
              </a:solidFill>
              <a:effectLst/>
            </a:endParaRPr>
          </a:p>
        </p:txBody>
      </p:sp>
      <p:pic>
        <p:nvPicPr>
          <p:cNvPr id="4" name="Obrázek 3" descr="MC900215344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0892" y="2428868"/>
            <a:ext cx="1381467" cy="1947907"/>
          </a:xfrm>
          <a:prstGeom prst="rect">
            <a:avLst/>
          </a:prstGeom>
        </p:spPr>
      </p:pic>
      <p:pic>
        <p:nvPicPr>
          <p:cNvPr id="6" name="Obrázek 5" descr="MP90039887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15074" y="4714884"/>
            <a:ext cx="2571768" cy="1836977"/>
          </a:xfrm>
          <a:prstGeom prst="rect">
            <a:avLst/>
          </a:prstGeom>
        </p:spPr>
      </p:pic>
      <p:pic>
        <p:nvPicPr>
          <p:cNvPr id="8" name="Obrázek 7" descr="MM90035662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57554" y="4714884"/>
            <a:ext cx="1857388" cy="18573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9704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0066"/>
                </a:solidFill>
                <a:effectLst/>
              </a:rPr>
              <a:t>Popište několik případů, kdy síla uvádí těleso do pohybu.</a:t>
            </a:r>
            <a:endParaRPr lang="cs-CZ" sz="3200" dirty="0">
              <a:solidFill>
                <a:srgbClr val="000066"/>
              </a:solidFill>
              <a:effectLst/>
            </a:endParaRPr>
          </a:p>
        </p:txBody>
      </p:sp>
      <p:pic>
        <p:nvPicPr>
          <p:cNvPr id="5" name="Obrázek 4" descr="MM90029525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1462" y="2071678"/>
            <a:ext cx="2560338" cy="1500198"/>
          </a:xfrm>
          <a:prstGeom prst="rect">
            <a:avLst/>
          </a:prstGeom>
        </p:spPr>
      </p:pic>
      <p:pic>
        <p:nvPicPr>
          <p:cNvPr id="6" name="Obrázek 5" descr="MM900303475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71868" y="1672532"/>
            <a:ext cx="2500330" cy="1885169"/>
          </a:xfrm>
          <a:prstGeom prst="rect">
            <a:avLst/>
          </a:prstGeom>
        </p:spPr>
      </p:pic>
      <p:pic>
        <p:nvPicPr>
          <p:cNvPr id="7" name="Obrázek 6" descr="MM90030975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615134" y="4286256"/>
            <a:ext cx="1957394" cy="1957394"/>
          </a:xfrm>
          <a:prstGeom prst="rect">
            <a:avLst/>
          </a:prstGeom>
        </p:spPr>
      </p:pic>
      <p:pic>
        <p:nvPicPr>
          <p:cNvPr id="8" name="Obrázek 7" descr="MM90033641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285852" y="4214818"/>
            <a:ext cx="1643074" cy="1643074"/>
          </a:xfrm>
          <a:prstGeom prst="rect">
            <a:avLst/>
          </a:prstGeom>
        </p:spPr>
      </p:pic>
      <p:pic>
        <p:nvPicPr>
          <p:cNvPr id="9" name="Obrázek 8" descr="MM900300543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000496" y="4286256"/>
            <a:ext cx="1433514" cy="1433514"/>
          </a:xfrm>
          <a:prstGeom prst="rect">
            <a:avLst/>
          </a:prstGeom>
        </p:spPr>
      </p:pic>
      <p:pic>
        <p:nvPicPr>
          <p:cNvPr id="10" name="Obrázek 9" descr="MM900300545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643702" y="2071678"/>
            <a:ext cx="1576390" cy="15763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143248"/>
            <a:ext cx="4686304" cy="286404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800" b="1" u="sng" dirty="0" smtClean="0">
                <a:solidFill>
                  <a:srgbClr val="FF0000"/>
                </a:solidFill>
              </a:rPr>
              <a:t>Správná odpověď:</a:t>
            </a:r>
          </a:p>
          <a:p>
            <a:pPr algn="ctr"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Síla, způsobená nohou.</a:t>
            </a:r>
          </a:p>
          <a:p>
            <a:pPr algn="ctr"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Dále na míč působí přitažlivá síla Země a odporová síla vzduchu.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654296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800000"/>
                </a:solidFill>
                <a:effectLst/>
              </a:rPr>
              <a:t>Odpovězte na otázky:</a:t>
            </a:r>
            <a:br>
              <a:rPr lang="cs-CZ" sz="2800" dirty="0" smtClean="0">
                <a:solidFill>
                  <a:srgbClr val="800000"/>
                </a:solidFill>
                <a:effectLst/>
              </a:rPr>
            </a:br>
            <a:r>
              <a:rPr lang="cs-CZ" sz="2800" dirty="0" smtClean="0">
                <a:solidFill>
                  <a:srgbClr val="800000"/>
                </a:solidFill>
                <a:effectLst/>
              </a:rPr>
              <a:t>Fotbalista kopne do míče. </a:t>
            </a:r>
            <a:br>
              <a:rPr lang="cs-CZ" sz="2800" dirty="0" smtClean="0">
                <a:solidFill>
                  <a:srgbClr val="800000"/>
                </a:solidFill>
                <a:effectLst/>
              </a:rPr>
            </a:br>
            <a:r>
              <a:rPr lang="cs-CZ" sz="2800" dirty="0" smtClean="0">
                <a:solidFill>
                  <a:srgbClr val="800000"/>
                </a:solidFill>
                <a:effectLst/>
              </a:rPr>
              <a:t>Které síly působí na míč v okamžiku kopnutí a co způsobují?</a:t>
            </a:r>
            <a:br>
              <a:rPr lang="cs-CZ" sz="2800" dirty="0" smtClean="0">
                <a:solidFill>
                  <a:srgbClr val="800000"/>
                </a:solidFill>
                <a:effectLst/>
              </a:rPr>
            </a:br>
            <a:r>
              <a:rPr lang="cs-CZ" sz="2800" dirty="0" smtClean="0">
                <a:solidFill>
                  <a:srgbClr val="800000"/>
                </a:solidFill>
                <a:effectLst/>
              </a:rPr>
              <a:t>Které síly působí na letící míč?</a:t>
            </a:r>
            <a:endParaRPr lang="cs-CZ" sz="2800" dirty="0">
              <a:solidFill>
                <a:srgbClr val="800000"/>
              </a:solidFill>
              <a:effectLst/>
            </a:endParaRPr>
          </a:p>
        </p:txBody>
      </p:sp>
      <p:pic>
        <p:nvPicPr>
          <p:cNvPr id="4" name="Obrázek 3" descr="MM90032380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86446" y="3500438"/>
            <a:ext cx="2600336" cy="26003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00034" y="1643050"/>
            <a:ext cx="8229600" cy="164307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Správná odpověď: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Ruce působí v opačném směru, než je pohyb tělesa.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33CC"/>
                </a:solidFill>
                <a:effectLst/>
              </a:rPr>
              <a:t>Vysvětlete silové působení ruky při úderu tenisové rakety, při veslování, plavání.</a:t>
            </a:r>
            <a:endParaRPr lang="cs-CZ" sz="2800" dirty="0">
              <a:solidFill>
                <a:srgbClr val="0033CC"/>
              </a:solidFill>
              <a:effectLst/>
            </a:endParaRPr>
          </a:p>
        </p:txBody>
      </p:sp>
      <p:pic>
        <p:nvPicPr>
          <p:cNvPr id="4" name="Obrázek 3" descr="MM90029518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3488527"/>
            <a:ext cx="2000264" cy="1750231"/>
          </a:xfrm>
          <a:prstGeom prst="rect">
            <a:avLst/>
          </a:prstGeom>
        </p:spPr>
      </p:pic>
      <p:pic>
        <p:nvPicPr>
          <p:cNvPr id="5" name="Obrázek 4" descr="MM90029699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43240" y="2928934"/>
            <a:ext cx="3368453" cy="1709745"/>
          </a:xfrm>
          <a:prstGeom prst="rect">
            <a:avLst/>
          </a:prstGeom>
        </p:spPr>
      </p:pic>
      <p:pic>
        <p:nvPicPr>
          <p:cNvPr id="6" name="Obrázek 5" descr="MM90031810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72132" y="4378834"/>
            <a:ext cx="3005152" cy="22385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330499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600" b="1" dirty="0" smtClean="0">
                <a:solidFill>
                  <a:srgbClr val="00B050"/>
                </a:solidFill>
              </a:rPr>
              <a:t>Tesař J., Jáchim F., Fyzika 2 pro ZŠ, Fyzikální veličiny a jejich měření, pedagogické nakladatelství, a.s., SPN 2007.</a:t>
            </a:r>
          </a:p>
          <a:p>
            <a:pPr>
              <a:buNone/>
            </a:pPr>
            <a:r>
              <a:rPr lang="cs-CZ" sz="1600" b="1" dirty="0" smtClean="0">
                <a:solidFill>
                  <a:srgbClr val="00B050"/>
                </a:solidFill>
              </a:rPr>
              <a:t>Rauner K., Havel V., a kol., Fyzika 6 pro ZŠ a víceletá gymnázia, Nakladatelství Fraus 2005.</a:t>
            </a:r>
          </a:p>
          <a:p>
            <a:pPr>
              <a:buNone/>
            </a:pPr>
            <a:r>
              <a:rPr lang="cs-CZ" sz="1600" b="1" dirty="0" smtClean="0">
                <a:solidFill>
                  <a:srgbClr val="00B050"/>
                </a:solidFill>
              </a:rPr>
              <a:t>Bohuněk, J., Sbírka úloh z fyziky pro ZŠ 1díl, Prometheus, s.r.o., ISBN 80-85849-06-2</a:t>
            </a:r>
          </a:p>
          <a:p>
            <a:pPr>
              <a:buNone/>
            </a:pPr>
            <a:r>
              <a:rPr lang="cs-CZ" sz="1600" b="1" dirty="0" smtClean="0">
                <a:solidFill>
                  <a:srgbClr val="00B050"/>
                </a:solidFill>
              </a:rPr>
              <a:t>galerie </a:t>
            </a:r>
            <a:r>
              <a:rPr lang="cs-CZ" sz="1600" b="1" dirty="0" smtClean="0">
                <a:solidFill>
                  <a:srgbClr val="00B050"/>
                </a:solidFill>
              </a:rPr>
              <a:t>office www.office.</a:t>
            </a:r>
            <a:r>
              <a:rPr lang="cs-CZ" sz="1600" b="1" smtClean="0">
                <a:solidFill>
                  <a:srgbClr val="00B050"/>
                </a:solidFill>
              </a:rPr>
              <a:t>microsoft.com</a:t>
            </a:r>
            <a:endParaRPr lang="cs-CZ" sz="16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600" b="1" dirty="0" smtClean="0">
                <a:solidFill>
                  <a:srgbClr val="00B050"/>
                </a:solidFill>
                <a:hlinkClick r:id="rId3"/>
              </a:rPr>
              <a:t>http://www.navodarsekim.wz.cz/testy/fyzika/7/pictures/1_pohyb_a_sila/1_7/sily.gif</a:t>
            </a:r>
            <a:r>
              <a:rPr lang="cs-CZ" sz="1600" b="1" dirty="0" smtClean="0">
                <a:solidFill>
                  <a:srgbClr val="00B050"/>
                </a:solidFill>
              </a:rPr>
              <a:t> </a:t>
            </a:r>
            <a:r>
              <a:rPr lang="en-US" sz="1600" b="1" dirty="0" smtClean="0">
                <a:solidFill>
                  <a:srgbClr val="00B050"/>
                </a:solidFill>
              </a:rPr>
              <a:t>[cit</a:t>
            </a:r>
            <a:r>
              <a:rPr lang="cs-CZ" sz="1600" b="1" dirty="0" smtClean="0">
                <a:solidFill>
                  <a:srgbClr val="00B050"/>
                </a:solidFill>
              </a:rPr>
              <a:t>:2013-02-11</a:t>
            </a:r>
            <a:r>
              <a:rPr lang="en-US" sz="1600" b="1" dirty="0" smtClean="0">
                <a:solidFill>
                  <a:srgbClr val="00B050"/>
                </a:solidFill>
              </a:rPr>
              <a:t>]</a:t>
            </a:r>
            <a:endParaRPr lang="cs-CZ" sz="16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600" b="1" dirty="0" smtClean="0">
                <a:solidFill>
                  <a:srgbClr val="00B050"/>
                </a:solidFill>
                <a:hlinkClick r:id="rId4"/>
              </a:rPr>
              <a:t>http://3zscheb.unas.cz/e-learning/fyzika%20web/silaajejimereni/silaF75.gif</a:t>
            </a:r>
            <a:r>
              <a:rPr lang="cs-CZ" sz="1600" b="1" dirty="0" smtClean="0">
                <a:solidFill>
                  <a:srgbClr val="00B050"/>
                </a:solidFill>
              </a:rPr>
              <a:t> </a:t>
            </a:r>
            <a:r>
              <a:rPr lang="en-US" sz="1600" b="1" dirty="0" smtClean="0">
                <a:solidFill>
                  <a:srgbClr val="00B050"/>
                </a:solidFill>
              </a:rPr>
              <a:t>[cit</a:t>
            </a:r>
            <a:r>
              <a:rPr lang="cs-CZ" sz="1600" b="1" dirty="0" smtClean="0">
                <a:solidFill>
                  <a:srgbClr val="00B050"/>
                </a:solidFill>
              </a:rPr>
              <a:t>:2013-02-11</a:t>
            </a:r>
            <a:r>
              <a:rPr lang="en-US" sz="1600" b="1" dirty="0" smtClean="0">
                <a:solidFill>
                  <a:srgbClr val="00B050"/>
                </a:solidFill>
              </a:rPr>
              <a:t>]</a:t>
            </a:r>
            <a:endParaRPr lang="cs-CZ" sz="1600" b="1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1143000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Použité zdroje: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9"/>
            <a:ext cx="8229600" cy="4071966"/>
          </a:xfrm>
        </p:spPr>
        <p:txBody>
          <a:bodyPr>
            <a:normAutofit/>
          </a:bodyPr>
          <a:lstStyle/>
          <a:p>
            <a:pPr marL="457200" lvl="0" indent="-457200">
              <a:buAutoNum type="arabicPeriod"/>
            </a:pPr>
            <a:r>
              <a:rPr lang="cs-CZ" sz="2800" b="1" noProof="0" dirty="0" smtClean="0">
                <a:solidFill>
                  <a:srgbClr val="00B0F0"/>
                </a:solidFill>
              </a:rPr>
              <a:t>Materiál je určen pro žáky 6. ročníku. </a:t>
            </a:r>
          </a:p>
          <a:p>
            <a:pPr marL="457200" lvl="0" indent="-457200">
              <a:buAutoNum type="arabicPeriod"/>
            </a:pPr>
            <a:r>
              <a:rPr lang="cs-CZ" sz="2800" b="1" dirty="0" smtClean="0">
                <a:solidFill>
                  <a:srgbClr val="00B0F0"/>
                </a:solidFill>
              </a:rPr>
              <a:t>Prezentace slouží k procvičení naučeného učiva. </a:t>
            </a:r>
          </a:p>
          <a:p>
            <a:pPr marL="457200" lvl="0" indent="-457200">
              <a:buAutoNum type="arabicPeriod"/>
            </a:pPr>
            <a:r>
              <a:rPr lang="cs-CZ" sz="2800" b="1" dirty="0" smtClean="0">
                <a:solidFill>
                  <a:srgbClr val="00B0F0"/>
                </a:solidFill>
              </a:rPr>
              <a:t>Žák odpovídá na otázky, řeší úlohy na tíhu těles, sílu-jako fyzikální veličinu. </a:t>
            </a:r>
          </a:p>
          <a:p>
            <a:pPr marL="457200" lvl="0" indent="-457200">
              <a:buAutoNum type="arabicPeriod"/>
            </a:pPr>
            <a:r>
              <a:rPr lang="cs-CZ" sz="2800" b="1" dirty="0" smtClean="0">
                <a:solidFill>
                  <a:srgbClr val="00B0F0"/>
                </a:solidFill>
              </a:rPr>
              <a:t>Žák  procvičuje účinky síly (síla a změna tvaru tělesa, síla a pohybový stav těles, deformační účinky síly).</a:t>
            </a:r>
            <a:endParaRPr lang="cs-CZ" sz="2800" b="1" dirty="0">
              <a:solidFill>
                <a:srgbClr val="00B0F0"/>
              </a:solidFill>
            </a:endParaRPr>
          </a:p>
          <a:p>
            <a:pPr>
              <a:buNone/>
            </a:pP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86238" cy="939784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Metodika prezentace:</a:t>
            </a:r>
            <a:endParaRPr lang="cs-CZ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194</TotalTime>
  <Words>494</Words>
  <Application>Microsoft Office PowerPoint</Application>
  <PresentationFormat>Předvádění na obrazovce (4:3)</PresentationFormat>
  <Paragraphs>91</Paragraphs>
  <Slides>17</Slides>
  <Notes>17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Shluk</vt:lpstr>
      <vt:lpstr>Snímek 1</vt:lpstr>
      <vt:lpstr>Jakým písmenem se označuje fyzikální veličina SÍLA? Vyberte správný symbol:</vt:lpstr>
      <vt:lpstr> Odpovězte na otázku:  Jaké násobky a díly hlavní jednotky NEWTON používáme při měření velikosti síly? </vt:lpstr>
      <vt:lpstr>Odpovězte na otázku: Čím je určena fyzikální veličina síla? (charakterizujte ji třemi údaji)</vt:lpstr>
      <vt:lpstr>Vyberte tuto sílu: její velikost je 15 N a působí nahoru</vt:lpstr>
      <vt:lpstr> Vyberte správné řešení: (najděte chyby) Jakou tíhu má těleso o hmotnosti  3kg; 5kg; 0,06kg; 1g; 1t? </vt:lpstr>
      <vt:lpstr>Jaká je tíha pytle brambor o hmotnosti 50 kg? Vyberte správnou odpověď: Řekněte vzorec, podle kterého počítáte:</vt:lpstr>
      <vt:lpstr>Jakou tíhu má nákup obsahující 2 kg cukru, 1kg mouky, 0,25kg másla a 1,25 kg masa? Vyberte správné řešení:</vt:lpstr>
      <vt:lpstr>Odpovězte na otázku: Musí kosmická raketa vyvíjet větší sílu při startu ze Země nebo při startu z Měsíce? Proč?</vt:lpstr>
      <vt:lpstr>Odpovězte na otázku: Která síla mění tvar plachet na lodi?</vt:lpstr>
      <vt:lpstr>Vyjmenujte několik předmětů, u kterých požadujeme, aby působením vnější síly neměnily svůj tvar:</vt:lpstr>
      <vt:lpstr>Odpovězte na otázku: U kterých předmětů nebo součástek vyžadujeme jejich pružnost?</vt:lpstr>
      <vt:lpstr>Popište několik případů, kdy síla uvádí těleso do pohybu.</vt:lpstr>
      <vt:lpstr>Odpovězte na otázky: Fotbalista kopne do míče.  Které síly působí na míč v okamžiku kopnutí a co způsobují? Které síly působí na letící míč?</vt:lpstr>
      <vt:lpstr>Vysvětlete silové působení ruky při úderu tenisové rakety, při veslování, plavání.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šárka</cp:lastModifiedBy>
  <cp:revision>20</cp:revision>
  <dcterms:created xsi:type="dcterms:W3CDTF">2013-02-04T16:17:58Z</dcterms:created>
  <dcterms:modified xsi:type="dcterms:W3CDTF">2013-06-07T16:57:08Z</dcterms:modified>
</cp:coreProperties>
</file>