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Override3.xml" ContentType="application/vnd.openxmlformats-officedocument.themeOverride+xml"/>
  <Override PartName="/ppt/theme/themeOverride4.xml" ContentType="application/vnd.openxmlformats-officedocument.themeOverrid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60" r:id="rId4"/>
    <p:sldId id="261" r:id="rId5"/>
    <p:sldId id="262" r:id="rId6"/>
    <p:sldId id="263" r:id="rId7"/>
    <p:sldId id="264" r:id="rId8"/>
    <p:sldId id="265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7" r:id="rId18"/>
    <p:sldId id="275" r:id="rId19"/>
    <p:sldId id="276" r:id="rId20"/>
    <p:sldId id="278" r:id="rId21"/>
    <p:sldId id="279" r:id="rId22"/>
    <p:sldId id="257" r:id="rId23"/>
    <p:sldId id="258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00"/>
    <a:srgbClr val="006600"/>
    <a:srgbClr val="0000CC"/>
    <a:srgbClr val="660033"/>
    <a:srgbClr val="FFFFCC"/>
    <a:srgbClr val="800000"/>
    <a:srgbClr val="000099"/>
    <a:srgbClr val="66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3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4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ravoúhlý trojúhelník 9"/>
          <p:cNvSpPr/>
          <p:nvPr/>
        </p:nvSpPr>
        <p:spPr>
          <a:xfrm>
            <a:off x="0" y="4664075"/>
            <a:ext cx="9150350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grpSp>
        <p:nvGrpSpPr>
          <p:cNvPr id="5" name="Skupina 1"/>
          <p:cNvGrpSpPr>
            <a:grpSpLocks/>
          </p:cNvGrpSpPr>
          <p:nvPr/>
        </p:nvGrpSpPr>
        <p:grpSpPr bwMode="auto">
          <a:xfrm>
            <a:off x="-3175" y="4953000"/>
            <a:ext cx="9147175" cy="1911350"/>
            <a:chOff x="-3765" y="4832896"/>
            <a:chExt cx="9147765" cy="2032192"/>
          </a:xfrm>
        </p:grpSpPr>
        <p:sp>
          <p:nvSpPr>
            <p:cNvPr id="6" name="Volný tvar 6"/>
            <p:cNvSpPr>
              <a:spLocks/>
            </p:cNvSpPr>
            <p:nvPr/>
          </p:nvSpPr>
          <p:spPr bwMode="auto">
            <a:xfrm>
              <a:off x="1687032" y="4832896"/>
              <a:ext cx="7456968" cy="51817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7" name="Volný tvar 7"/>
            <p:cNvSpPr>
              <a:spLocks/>
            </p:cNvSpPr>
            <p:nvPr/>
          </p:nvSpPr>
          <p:spPr bwMode="auto">
            <a:xfrm>
              <a:off x="35926" y="5135025"/>
              <a:ext cx="9108074" cy="838869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/>
            <a:lstStyle>
              <a:extLst/>
            </a:lstStyle>
            <a:p>
              <a:pPr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>
                <a:latin typeface="+mn-lt"/>
                <a:cs typeface="+mn-cs"/>
              </a:endParaRPr>
            </a:p>
          </p:txBody>
        </p:sp>
        <p:sp>
          <p:nvSpPr>
            <p:cNvPr id="8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extLst/>
            </a:lstStyle>
            <a:p>
              <a:pPr algn="ctr" fontAlgn="auto">
                <a:spcBef>
                  <a:spcPts val="0"/>
                </a:spcBef>
                <a:spcAft>
                  <a:spcPts val="0"/>
                </a:spcAft>
                <a:defRPr/>
              </a:pPr>
              <a:endParaRPr lang="en-US" dirty="0"/>
            </a:p>
          </p:txBody>
        </p:sp>
        <p:cxnSp>
          <p:nvCxnSpPr>
            <p:cNvPr id="10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anchor="b"/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11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626E9620-F52C-45B1-AEA5-2BAB69EFB8D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EE93D9AC-44EA-403E-A4C9-41C2EEE8493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20A85-E562-4FC9-BA78-22E20AD91E41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9D5624-1B88-40E5-BAA7-F27EDB15078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vojitá šipka 6"/>
          <p:cNvSpPr/>
          <p:nvPr/>
        </p:nvSpPr>
        <p:spPr>
          <a:xfrm>
            <a:off x="3636963" y="3005138"/>
            <a:ext cx="182562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5" name="Dvojitá šipka 7"/>
          <p:cNvSpPr/>
          <p:nvPr/>
        </p:nvSpPr>
        <p:spPr>
          <a:xfrm>
            <a:off x="3449638" y="3005138"/>
            <a:ext cx="18415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anchor="b"/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34CFB39F-31A7-491B-BD31-D4D14D4D390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4982CD-DFCD-4D1B-A364-B6C3765FC83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6AA7F77E-4D55-4931-BF1C-EF6351A9152C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E2B2C31-B511-4CEA-BBBA-34E363091DBE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7FB09D47-55C5-4BA5-8360-AB5D2ADAADF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35157D1-E872-47EB-A028-907A8BD2115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19D33C1-D3EB-49BF-A7E1-3E644BB1C634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F8A2C81B-AE55-453C-9BC9-2EA525B0902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AC6C95-20C4-4D9B-B30A-6769E4E7BBFB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3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B9BB5-4ACE-40EB-86A7-87FF179AD1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A509817-34D3-472E-A9CE-D5780E0E9E86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88405271-3270-4C6C-AB4D-BB90A9396A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olný tvar 7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6" name="Volný tvar 8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7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8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Dvojitá šipka 11"/>
          <p:cNvSpPr/>
          <p:nvPr/>
        </p:nvSpPr>
        <p:spPr>
          <a:xfrm>
            <a:off x="8664575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10" name="Dvojitá šipka 12"/>
          <p:cNvSpPr/>
          <p:nvPr/>
        </p:nvSpPr>
        <p:spPr>
          <a:xfrm>
            <a:off x="8477250" y="4987925"/>
            <a:ext cx="182563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tIns="0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cs-CZ" noProof="0" dirty="0" smtClean="0"/>
              <a:t>Klepnutím na ikonu přidáte obrázek.</a:t>
            </a:r>
            <a:endParaRPr lang="en-US" noProof="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B735E13E-4152-4B8C-AA01-F6207D8C8F7A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12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dirty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3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>
                <a:solidFill>
                  <a:schemeClr val="tx1"/>
                </a:solidFill>
              </a:defRPr>
            </a:lvl1pPr>
            <a:extLst/>
          </a:lstStyle>
          <a:p>
            <a:pPr>
              <a:defRPr/>
            </a:pPr>
            <a:fld id="{2039BEF1-786F-4F1B-86BA-3826EAFE621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2DEF7C-C49D-4B49-915C-46166EFE0268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598082-DD3A-45EE-90AA-8808479A157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347A2-AE91-4CD0-8F7C-88B33901265E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5" name="Zástupný symbol pro zápatí 2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FA4821-4B38-49A3-9B24-C6B4A9E953F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715963" y="5002213"/>
            <a:ext cx="3802062" cy="1443037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-329" y="347"/>
                </a:moveTo>
                <a:lnTo>
                  <a:pt x="7156" y="682"/>
                </a:lnTo>
                <a:lnTo>
                  <a:pt x="5229" y="682"/>
                </a:lnTo>
                <a:lnTo>
                  <a:pt x="-328" y="345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-53975" y="5784850"/>
            <a:ext cx="3802063" cy="8382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760" h="528">
                <a:moveTo>
                  <a:pt x="817" y="97"/>
                </a:moveTo>
                <a:lnTo>
                  <a:pt x="6408" y="682"/>
                </a:lnTo>
                <a:lnTo>
                  <a:pt x="5232" y="685"/>
                </a:lnTo>
                <a:lnTo>
                  <a:pt x="829" y="101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>
              <a:latin typeface="+mn-lt"/>
              <a:cs typeface="+mn-cs"/>
            </a:endParaRPr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 dirty="0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33" name="Zástupný symbol pro text 29"/>
          <p:cNvSpPr>
            <a:spLocks noGrp="1"/>
          </p:cNvSpPr>
          <p:nvPr>
            <p:ph type="body" idx="1"/>
          </p:nvPr>
        </p:nvSpPr>
        <p:spPr bwMode="auto">
          <a:xfrm>
            <a:off x="457200" y="1481138"/>
            <a:ext cx="82296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825" y="6408738"/>
            <a:ext cx="1919288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23763ADF-F7FF-4257-966F-3A21036FA8A7}" type="datetimeFigureOut">
              <a:rPr lang="cs-CZ"/>
              <a:pPr>
                <a:defRPr/>
              </a:pPr>
              <a:t>7.6.2013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79913" y="6408738"/>
            <a:ext cx="2351087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dirty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113" y="6408738"/>
            <a:ext cx="366712" cy="365125"/>
          </a:xfrm>
          <a:prstGeom prst="rect">
            <a:avLst/>
          </a:prstGeom>
        </p:spPr>
        <p:txBody>
          <a:bodyPr vert="horz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 b="0" smtClean="0">
                <a:solidFill>
                  <a:schemeClr val="tx1"/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56234E69-F7E6-458B-9670-DE96EEE0D77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4" r:id="rId4"/>
    <p:sldLayoutId id="2147483675" r:id="rId5"/>
    <p:sldLayoutId id="2147483676" r:id="rId6"/>
    <p:sldLayoutId id="2147483670" r:id="rId7"/>
    <p:sldLayoutId id="2147483677" r:id="rId8"/>
    <p:sldLayoutId id="2147483678" r:id="rId9"/>
    <p:sldLayoutId id="2147483669" r:id="rId10"/>
    <p:sldLayoutId id="2147483668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100" b="1">
          <a:solidFill>
            <a:schemeClr val="tx2"/>
          </a:solidFill>
          <a:latin typeface="Lucida Sans Unicode" pitchFamily="34" charset="0"/>
        </a:defRPr>
      </a:lvl9pPr>
      <a:extLst/>
    </p:titleStyle>
    <p:bodyStyle>
      <a:lvl1pPr marL="365125" indent="-255588" algn="l" rtl="0" fontAlgn="base">
        <a:spcBef>
          <a:spcPts val="400"/>
        </a:spcBef>
        <a:spcAft>
          <a:spcPct val="0"/>
        </a:spcAft>
        <a:buClr>
          <a:schemeClr val="accent1"/>
        </a:buClr>
        <a:buSzPct val="68000"/>
        <a:buFont typeface="Wingdings 3" pitchFamily="18" charset="2"/>
        <a:buChar char=""/>
        <a:defRPr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0713" indent="-228600" algn="l" rtl="0" fontAlgn="base">
        <a:spcBef>
          <a:spcPts val="325"/>
        </a:spcBef>
        <a:spcAft>
          <a:spcPct val="0"/>
        </a:spcAft>
        <a:buClr>
          <a:schemeClr val="accent1"/>
        </a:buClr>
        <a:buFont typeface="Verdana" pitchFamily="34" charset="0"/>
        <a:buChar char="◦"/>
        <a:defRPr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8838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SzPct val="100000"/>
        <a:buFont typeface="Wingdings 2" pitchFamily="18" charset="2"/>
        <a:buChar char="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fontAlgn="base">
        <a:spcBef>
          <a:spcPts val="350"/>
        </a:spcBef>
        <a:spcAft>
          <a:spcPct val="0"/>
        </a:spcAft>
        <a:buClr>
          <a:schemeClr val="accent2"/>
        </a:buClr>
        <a:buFont typeface="Wingdings 2" pitchFamily="18" charset="2"/>
        <a:buChar char="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gi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mendelova.cz/files/content/2660/title_image/full_treni2.jpg" TargetMode="External"/><Relationship Id="rId2" Type="http://schemas.openxmlformats.org/officeDocument/2006/relationships/hyperlink" Target="http://www.zsonves.cz/soubory/DSCF9702v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techmania.cz/edutorium/data/fil_4068.jpg" TargetMode="External"/><Relationship Id="rId4" Type="http://schemas.openxmlformats.org/officeDocument/2006/relationships/hyperlink" Target="http://www.vyukovematerialy.cz/fyzika/obr7/treni.jpg" TargetMode="Externa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Subtitle 1"/>
          <p:cNvSpPr txBox="1">
            <a:spLocks/>
          </p:cNvSpPr>
          <p:nvPr/>
        </p:nvSpPr>
        <p:spPr bwMode="auto">
          <a:xfrm>
            <a:off x="539750" y="4581525"/>
            <a:ext cx="8208963" cy="1347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65125" indent="-255588" algn="just">
              <a:spcBef>
                <a:spcPts val="400"/>
              </a:spcBef>
              <a:buClr>
                <a:schemeClr val="accent1"/>
              </a:buClr>
              <a:buSzPct val="68000"/>
              <a:buFont typeface="Wingdings 3" pitchFamily="18" charset="2"/>
              <a:buChar char=""/>
            </a:pPr>
            <a:r>
              <a:rPr lang="cs-CZ" sz="1600">
                <a:latin typeface="Lucida Sans Unicode" pitchFamily="34" charset="0"/>
              </a:rPr>
              <a:t>Anotace: </a:t>
            </a:r>
            <a:r>
              <a:rPr lang="cs-CZ" sz="1600" b="1">
                <a:solidFill>
                  <a:srgbClr val="00B0F0"/>
                </a:solidFill>
                <a:latin typeface="Lucida Sans Unicode" pitchFamily="34" charset="0"/>
              </a:rPr>
              <a:t>Materiál je určen pro žáky 6. ročníku. Prezentace slouží k naučení nového učiva. Žák se seznámí třením, sílou, která brzdí pohyb těles. Vysvětlení pojmu „třecí síla“. Žák pochopí podle způsobu, jak se tělesa pohybují, že rozeznáváme tření smykové a valivé. Vysvětlení vzniku smykového a valivého tření. Žák pochopí, na čem závisí velikost třecí síly. </a:t>
            </a:r>
          </a:p>
        </p:txBody>
      </p:sp>
      <p:sp>
        <p:nvSpPr>
          <p:cNvPr id="5" name="Title 2"/>
          <p:cNvSpPr txBox="1">
            <a:spLocks/>
          </p:cNvSpPr>
          <p:nvPr/>
        </p:nvSpPr>
        <p:spPr>
          <a:xfrm>
            <a:off x="1331913" y="4005263"/>
            <a:ext cx="6572250" cy="466725"/>
          </a:xfrm>
          <a:prstGeom prst="rect">
            <a:avLst/>
          </a:prstGeo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4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Tření-síla</a:t>
            </a:r>
            <a:r>
              <a:rPr lang="cs-CZ" sz="2800" b="1" dirty="0">
                <a:solidFill>
                  <a:srgbClr val="0070C0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rPr>
              <a:t>, která brzdí pohyb  </a:t>
            </a:r>
            <a:endParaRPr lang="cs-CZ" sz="2800" b="1" dirty="0">
              <a:solidFill>
                <a:srgbClr val="0070C0"/>
              </a:solidFill>
              <a:effectLst>
                <a:outerShdw blurRad="31750" dist="25400" dir="5400000" algn="tl" rotWithShape="0">
                  <a:srgbClr val="000000">
                    <a:alpha val="25000"/>
                  </a:srgbClr>
                </a:outerShdw>
              </a:effectLst>
              <a:latin typeface="+mj-lt"/>
              <a:ea typeface="+mj-ea"/>
              <a:cs typeface="+mj-cs"/>
            </a:endParaRP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1979613" y="1196975"/>
            <a:ext cx="6858000" cy="2584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školy: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ZŠ Štětí, Ostrovní 300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Autor: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Francová Alena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Vzdělávací oblast: Člověk a příroda_Fyzika</a:t>
            </a:r>
          </a:p>
          <a:p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Datum: 02/2013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materiálu: </a:t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VY_32_INOVACE_FY.6.A.14_treni_-_sila_,_ktera_brzdi_pohyb</a:t>
            </a: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/>
            </a:r>
            <a:br>
              <a:rPr lang="cs-CZ">
                <a:solidFill>
                  <a:srgbClr val="002060"/>
                </a:solidFill>
                <a:latin typeface="Lucida Sans Unicode" pitchFamily="34" charset="0"/>
              </a:rPr>
            </a:br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Číslo operačního programu: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CZ.1.07/1.4.00/21.1693</a:t>
            </a:r>
          </a:p>
          <a:p>
            <a:r>
              <a:rPr lang="cs-CZ">
                <a:solidFill>
                  <a:srgbClr val="002060"/>
                </a:solidFill>
                <a:latin typeface="Lucida Sans Unicode" pitchFamily="34" charset="0"/>
              </a:rPr>
              <a:t>Název projektu: </a:t>
            </a:r>
            <a:r>
              <a:rPr lang="cs-CZ" b="1">
                <a:solidFill>
                  <a:srgbClr val="002060"/>
                </a:solidFill>
                <a:latin typeface="Lucida Sans Unicode" pitchFamily="34" charset="0"/>
              </a:rPr>
              <a:t>PRIMA ŠKOLA</a:t>
            </a:r>
          </a:p>
        </p:txBody>
      </p:sp>
      <p:pic>
        <p:nvPicPr>
          <p:cNvPr id="13316" name="Picture 4" descr="logo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3" y="428625"/>
            <a:ext cx="1811337" cy="1728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OPVK_hor_zakladni_logolink_RGB_cz.jp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067175" y="260350"/>
            <a:ext cx="4187825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71472" y="214290"/>
            <a:ext cx="3471858" cy="71438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660066"/>
                </a:solidFill>
                <a:effectLst/>
              </a:rPr>
              <a:t>Tření-praxe</a:t>
            </a: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63"/>
            <a:ext cx="8229600" cy="2643187"/>
          </a:xfrm>
        </p:spPr>
        <p:txBody>
          <a:bodyPr>
            <a:normAutofit fontScale="85000" lnSpcReduction="2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800080"/>
                </a:solidFill>
              </a:rPr>
              <a:t>Každý lyžař ví, že mazáním skluznice lyží může významně ovlivnit způsob jízdy.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800080"/>
                </a:solidFill>
              </a:rPr>
              <a:t>Mazáním skluznic ovlivňuje </a:t>
            </a:r>
            <a:r>
              <a:rPr lang="cs-CZ" sz="2800" b="1" u="sng" dirty="0" smtClean="0">
                <a:solidFill>
                  <a:srgbClr val="FF0066"/>
                </a:solidFill>
              </a:rPr>
              <a:t>tření</a:t>
            </a:r>
            <a:r>
              <a:rPr lang="cs-CZ" sz="2800" b="1" dirty="0" smtClean="0">
                <a:solidFill>
                  <a:srgbClr val="800080"/>
                </a:solidFill>
              </a:rPr>
              <a:t> mezi lyžemi a sněhem.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800080"/>
                </a:solidFill>
              </a:rPr>
              <a:t>Lyžař, který vjede ze svahu na vodorovnou stopu, se po ujetí určité vzdálenosti zastaví.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2800" b="1" dirty="0" smtClean="0">
                <a:solidFill>
                  <a:srgbClr val="800080"/>
                </a:solidFill>
              </a:rPr>
              <a:t>Mnohem dříve se zastaví při jízdě v neprojetém sněhu.</a:t>
            </a: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800" b="1" dirty="0" smtClean="0">
              <a:solidFill>
                <a:srgbClr val="80008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endParaRPr lang="cs-CZ" sz="2800" b="1" dirty="0">
              <a:solidFill>
                <a:srgbClr val="800080"/>
              </a:solidFill>
            </a:endParaRPr>
          </a:p>
        </p:txBody>
      </p:sp>
      <p:pic>
        <p:nvPicPr>
          <p:cNvPr id="4" name="Obrázek 3" descr="MM900283999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13" y="4357688"/>
            <a:ext cx="2246312" cy="2060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MM900303467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313" y="3857625"/>
            <a:ext cx="2449512" cy="1720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M900295249.GIF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500438" y="4000500"/>
            <a:ext cx="2020887" cy="1966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313" y="571500"/>
            <a:ext cx="4000500" cy="5786438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0066"/>
                </a:solidFill>
              </a:rPr>
              <a:t>Při šplhu po tyči a při klouzání dolů můžete svůj pohyb ovládat stiskem tyče, čímž vyvoláváte různě velkou </a:t>
            </a:r>
            <a:r>
              <a:rPr lang="cs-CZ" sz="3200" b="1" u="sng" dirty="0" smtClean="0">
                <a:solidFill>
                  <a:srgbClr val="EB4705"/>
                </a:solidFill>
              </a:rPr>
              <a:t>třecí sílu </a:t>
            </a:r>
            <a:r>
              <a:rPr lang="cs-CZ" sz="3200" b="1" dirty="0" smtClean="0">
                <a:solidFill>
                  <a:srgbClr val="000066"/>
                </a:solidFill>
              </a:rPr>
              <a:t>mezi dlaněmi a tyčí.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200" b="1" dirty="0" smtClean="0">
                <a:solidFill>
                  <a:srgbClr val="000066"/>
                </a:solidFill>
              </a:rPr>
              <a:t>Třecí síla zpomaluje pohyb dolů.</a:t>
            </a:r>
            <a:endParaRPr lang="cs-CZ" sz="3200" b="1" dirty="0">
              <a:solidFill>
                <a:srgbClr val="00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5143504" y="571480"/>
            <a:ext cx="3043230" cy="93978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0000FF"/>
                </a:solidFill>
                <a:effectLst/>
              </a:rPr>
              <a:t>Tření-praxe</a:t>
            </a:r>
            <a:endParaRPr lang="cs-CZ" sz="3600" u="sng" dirty="0">
              <a:solidFill>
                <a:srgbClr val="0000FF"/>
              </a:solidFill>
              <a:effectLst/>
            </a:endParaRPr>
          </a:p>
        </p:txBody>
      </p:sp>
      <p:pic>
        <p:nvPicPr>
          <p:cNvPr id="4" name="Obrázek 3" descr="DSCF9702v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429125" y="2000250"/>
            <a:ext cx="4500563" cy="337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328612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Přestaneme-li šlapat při jízdě na kole </a:t>
            </a:r>
            <a:r>
              <a:rPr lang="cs-CZ" sz="2800" b="1" smtClean="0">
                <a:solidFill>
                  <a:srgbClr val="FF0000"/>
                </a:solidFill>
                <a:latin typeface="Arial" charset="0"/>
              </a:rPr>
              <a:t>                 </a:t>
            </a:r>
            <a:r>
              <a:rPr lang="cs-CZ" sz="2800" b="1" smtClean="0">
                <a:solidFill>
                  <a:srgbClr val="FF0000"/>
                </a:solidFill>
              </a:rPr>
              <a:t>po vodorovné silnici, také se za chvilku zastavíme.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Příčinou je síla vznikající na rozhraní vozovky a jízdního kola, tření v osách kol</a:t>
            </a:r>
            <a:r>
              <a:rPr lang="cs-CZ" sz="2800" b="1" smtClean="0">
                <a:solidFill>
                  <a:srgbClr val="FF0000"/>
                </a:solidFill>
                <a:latin typeface="Arial" charset="0"/>
              </a:rPr>
              <a:t>                       </a:t>
            </a:r>
            <a:r>
              <a:rPr lang="cs-CZ" sz="2800" b="1" smtClean="0">
                <a:solidFill>
                  <a:srgbClr val="FF0000"/>
                </a:solidFill>
              </a:rPr>
              <a:t> i odpor vzduchu, který můžeme vnímat.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00"/>
                </a:solidFill>
              </a:rPr>
              <a:t>Tyto síly působí proti pohybu tělesa.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04336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800000"/>
                </a:solidFill>
                <a:effectLst/>
              </a:rPr>
              <a:t>Tření-praxe</a:t>
            </a:r>
            <a:endParaRPr lang="cs-CZ" sz="3600" u="sng" dirty="0">
              <a:solidFill>
                <a:srgbClr val="800000"/>
              </a:solidFill>
              <a:effectLst/>
            </a:endParaRPr>
          </a:p>
        </p:txBody>
      </p:sp>
      <p:pic>
        <p:nvPicPr>
          <p:cNvPr id="4" name="Obrázek 3" descr="MM900296947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5" y="4330700"/>
            <a:ext cx="2928938" cy="2335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187642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6600"/>
                </a:solidFill>
              </a:rPr>
              <a:t>Traktor táhnoucí pluh musí vyvíjet velkou sílu, aby překonal odpor, který půda lopatkám pluhu klade.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006600"/>
                </a:solidFill>
                <a:effectLst/>
              </a:rPr>
              <a:t>Tření-praxe</a:t>
            </a:r>
            <a:endParaRPr lang="cs-CZ" sz="3600" u="sng" dirty="0">
              <a:solidFill>
                <a:srgbClr val="006600"/>
              </a:solidFill>
              <a:effectLst/>
            </a:endParaRPr>
          </a:p>
        </p:txBody>
      </p:sp>
      <p:pic>
        <p:nvPicPr>
          <p:cNvPr id="4" name="Obrázek 3" descr="MM900336326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429000" y="3459163"/>
            <a:ext cx="5257800" cy="3005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857375"/>
            <a:ext cx="8229600" cy="3429000"/>
          </a:xfrm>
        </p:spPr>
        <p:txBody>
          <a:bodyPr>
            <a:normAutofit lnSpcReduction="10000"/>
          </a:bodyPr>
          <a:lstStyle/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b="1" dirty="0" smtClean="0">
                <a:solidFill>
                  <a:srgbClr val="CC0099"/>
                </a:solidFill>
              </a:rPr>
              <a:t>Jestliže se pohybuje jedno těleso po druhém, vzniká odpor proti pohybu, který se nazývá TŘENÍ.</a:t>
            </a:r>
          </a:p>
          <a:p>
            <a:pPr marL="365760" indent="-256032" fontAlgn="auto">
              <a:spcAft>
                <a:spcPts val="0"/>
              </a:spcAft>
              <a:buFont typeface="Wingdings" pitchFamily="2" charset="2"/>
              <a:buChar char="q"/>
              <a:defRPr/>
            </a:pPr>
            <a:r>
              <a:rPr lang="cs-CZ" sz="3600" b="1" dirty="0" smtClean="0">
                <a:solidFill>
                  <a:srgbClr val="CC0099"/>
                </a:solidFill>
              </a:rPr>
              <a:t>Síla, která vyvolává odpor proti pohybu (zpomalování pohybu), se nazývá TŘECÍ SÍLA.</a:t>
            </a:r>
            <a:endParaRPr lang="cs-CZ" sz="3600" b="1" dirty="0">
              <a:solidFill>
                <a:srgbClr val="CC0099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357422" y="857232"/>
            <a:ext cx="3971924" cy="78581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solidFill>
                  <a:srgbClr val="CC0099"/>
                </a:solidFill>
                <a:effectLst/>
              </a:rPr>
              <a:t>Tření-třecí síla</a:t>
            </a:r>
            <a:endParaRPr lang="cs-CZ" sz="36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266223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0099"/>
                </a:solidFill>
              </a:rPr>
              <a:t>V tomto případě třecí síla působí proti směru vnější síly.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000099"/>
                </a:solidFill>
              </a:rPr>
              <a:t>O velikosti této síly se můžeme přesvědčit, chceme-li např. posunout stojící křeslo nebo židli po podlaze.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33CC"/>
                </a:solidFill>
                <a:effectLst/>
              </a:rPr>
              <a:t>Třecí síla nepůsobí pouze na pohybující se těleso, ale také </a:t>
            </a:r>
            <a:r>
              <a:rPr lang="cs-CZ" sz="2800" u="sng" dirty="0" smtClean="0">
                <a:solidFill>
                  <a:srgbClr val="0033CC"/>
                </a:solidFill>
                <a:effectLst/>
              </a:rPr>
              <a:t>na těleso v klidu</a:t>
            </a:r>
            <a:r>
              <a:rPr lang="cs-CZ" sz="2800" dirty="0" smtClean="0">
                <a:solidFill>
                  <a:srgbClr val="0033CC"/>
                </a:solidFill>
                <a:effectLst/>
              </a:rPr>
              <a:t>:</a:t>
            </a:r>
            <a:endParaRPr lang="cs-CZ" sz="2800" dirty="0">
              <a:solidFill>
                <a:srgbClr val="0033CC"/>
              </a:solidFill>
              <a:effectLst/>
            </a:endParaRPr>
          </a:p>
        </p:txBody>
      </p:sp>
      <p:pic>
        <p:nvPicPr>
          <p:cNvPr id="4" name="Obrázek 3" descr="MM900296996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15063" y="4206875"/>
            <a:ext cx="2012950" cy="2055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57158" y="1428736"/>
            <a:ext cx="8229600" cy="336867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4400" dirty="0" smtClean="0">
                <a:solidFill>
                  <a:srgbClr val="0033CC"/>
                </a:solidFill>
                <a:effectLst/>
              </a:rPr>
              <a:t>Podle způsobu, jak se tělesa po sobě pohybují, rozeznáváme tření SMYKOVÉ a VALIVÉ.</a:t>
            </a:r>
            <a:endParaRPr lang="cs-CZ" sz="4400" dirty="0">
              <a:solidFill>
                <a:srgbClr val="0033CC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3305175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600" b="1" smtClean="0">
                <a:solidFill>
                  <a:srgbClr val="990099"/>
                </a:solidFill>
              </a:rPr>
              <a:t>Příčinou vzniku smykového tření je drsnost dotýkajících se povrchů těles.</a:t>
            </a:r>
          </a:p>
          <a:p>
            <a:pPr>
              <a:buFont typeface="Wingdings" pitchFamily="2" charset="2"/>
              <a:buChar char="q"/>
            </a:pPr>
            <a:r>
              <a:rPr lang="cs-CZ" sz="3600" b="1" smtClean="0">
                <a:solidFill>
                  <a:srgbClr val="990099"/>
                </a:solidFill>
              </a:rPr>
              <a:t>Velikost třecí síly závisí na drsnosti dotykových ploch.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86238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660066"/>
                </a:solidFill>
                <a:effectLst/>
              </a:rPr>
              <a:t>SMYKOVÉ TŘENÍ:</a:t>
            </a:r>
            <a:endParaRPr lang="cs-CZ" sz="3600" u="sng" dirty="0">
              <a:solidFill>
                <a:srgbClr val="660066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63" y="4857750"/>
            <a:ext cx="8229600" cy="1071563"/>
          </a:xfrm>
        </p:spPr>
        <p:txBody>
          <a:bodyPr/>
          <a:lstStyle/>
          <a:p>
            <a:pPr algn="ctr">
              <a:buFont typeface="Wingdings 3" pitchFamily="18" charset="2"/>
              <a:buNone/>
            </a:pPr>
            <a:r>
              <a:rPr lang="cs-CZ" sz="4000" b="1" smtClean="0">
                <a:solidFill>
                  <a:srgbClr val="EB4705"/>
                </a:solidFill>
              </a:rPr>
              <a:t>Řekněte závěr pokusu!!!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2973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6600"/>
                </a:solidFill>
                <a:effectLst/>
              </a:rPr>
              <a:t>Proveďte pokus:</a:t>
            </a:r>
            <a:r>
              <a:rPr lang="cs-CZ" sz="3200" dirty="0" smtClean="0">
                <a:solidFill>
                  <a:srgbClr val="006600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Po desce lavice táhněte rovnoměrným pohybem kvádr siloměrem rovnoběžně s deskou stolu. Zapište velikost třecí síly.</a:t>
            </a:r>
            <a:br>
              <a:rPr lang="cs-CZ" sz="3200" dirty="0" smtClean="0">
                <a:solidFill>
                  <a:srgbClr val="006600"/>
                </a:solidFill>
                <a:effectLst/>
              </a:rPr>
            </a:br>
            <a:r>
              <a:rPr lang="cs-CZ" sz="3200" dirty="0" smtClean="0">
                <a:solidFill>
                  <a:srgbClr val="006600"/>
                </a:solidFill>
                <a:effectLst/>
              </a:rPr>
              <a:t>Pokus opakujte, posouvejte přitom kvádr po skle a po smirkovém papíru.</a:t>
            </a:r>
            <a:endParaRPr lang="cs-CZ" sz="3200" dirty="0">
              <a:solidFill>
                <a:srgbClr val="0066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8000"/>
                </a:solidFill>
              </a:rPr>
              <a:t>Velikost třecí síly nebyla ve všech případech stejná.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8000"/>
                </a:solidFill>
              </a:rPr>
              <a:t>Největší jsme naměřili při pohybu kvádru po smirkovém papíru, nejmenší při pohybu po skle.</a:t>
            </a:r>
          </a:p>
          <a:p>
            <a:pPr>
              <a:buFont typeface="Wingdings" pitchFamily="2" charset="2"/>
              <a:buChar char="q"/>
            </a:pPr>
            <a:r>
              <a:rPr lang="cs-CZ" sz="3200" b="1" smtClean="0">
                <a:solidFill>
                  <a:srgbClr val="008000"/>
                </a:solidFill>
              </a:rPr>
              <a:t>Velikost třecí síly závisí na drsnosti dotykových ploch.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EB4705"/>
                </a:solidFill>
                <a:effectLst/>
              </a:rPr>
              <a:t>Závěr pokusu:</a:t>
            </a:r>
            <a:endParaRPr lang="cs-CZ" sz="3600" u="sng" dirty="0">
              <a:solidFill>
                <a:srgbClr val="EB4705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1214438"/>
            <a:ext cx="8229600" cy="266223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66"/>
                </a:solidFill>
              </a:rPr>
              <a:t>V případech, v nichž potřebujeme dosáhnout co nejmenšího tření, dotykové plochy mažeme obvykle OLEJEM.</a:t>
            </a:r>
          </a:p>
          <a:p>
            <a:pPr>
              <a:buFont typeface="Wingdings" pitchFamily="2" charset="2"/>
              <a:buChar char="q"/>
            </a:pPr>
            <a:r>
              <a:rPr lang="cs-CZ" sz="2800" b="1" smtClean="0">
                <a:solidFill>
                  <a:srgbClr val="FF0066"/>
                </a:solidFill>
              </a:rPr>
              <a:t>Ve třídě jsou např. namazány trubky, po nichž se posunuje tabule, panty dveří.</a:t>
            </a:r>
          </a:p>
          <a:p>
            <a:pPr>
              <a:buFont typeface="Wingdings 3" pitchFamily="18" charset="2"/>
              <a:buNone/>
            </a:pPr>
            <a:endParaRPr lang="cs-CZ" sz="2800" b="1" smtClean="0">
              <a:solidFill>
                <a:srgbClr val="FF0066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6043626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660033"/>
                </a:solidFill>
                <a:effectLst/>
              </a:rPr>
              <a:t>Mazání při smykovém tření:</a:t>
            </a:r>
            <a:endParaRPr lang="cs-CZ" sz="3200" dirty="0">
              <a:solidFill>
                <a:srgbClr val="660033"/>
              </a:solidFill>
              <a:effectLst/>
            </a:endParaRPr>
          </a:p>
        </p:txBody>
      </p:sp>
      <p:pic>
        <p:nvPicPr>
          <p:cNvPr id="5" name="Obrázek 4" descr="MM900283847.GIF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00188" y="4071938"/>
            <a:ext cx="2786062" cy="233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MM900283848.GIF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643563" y="4000500"/>
            <a:ext cx="2840037" cy="2386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9916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solidFill>
                  <a:srgbClr val="000099"/>
                </a:solidFill>
                <a:effectLst/>
              </a:rPr>
              <a:t>Velikost třecí síly se zvětšuje s velikostí síly působící na podložku, a to tolikrát, kolikrát je větší tíha tělesa z kvádrů.</a:t>
            </a:r>
            <a:endParaRPr lang="cs-CZ" sz="2800" dirty="0">
              <a:solidFill>
                <a:srgbClr val="000099"/>
              </a:solidFill>
              <a:effectLst/>
            </a:endParaRPr>
          </a:p>
        </p:txBody>
      </p:sp>
      <p:pic>
        <p:nvPicPr>
          <p:cNvPr id="4" name="Obrázek 3" descr="full_treni2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25" y="2157413"/>
            <a:ext cx="6575425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94044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CC0099"/>
                </a:solidFill>
                <a:effectLst/>
              </a:rPr>
              <a:t>Proveďte pokus:</a:t>
            </a:r>
            <a:r>
              <a:rPr lang="cs-CZ" sz="3200" dirty="0" smtClean="0">
                <a:solidFill>
                  <a:srgbClr val="CC0099"/>
                </a:solidFill>
                <a:effectLst/>
              </a:rPr>
              <a:t/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Za siloměr připojte těleso sestavené ze tří kvádrů.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1. Nejprve táhněte tři kvádry spojené za sebou.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2. Potom tři kvádry naskládané na sobě.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3. Vymyslete i jiné uspořádání tří kvádrů, aby se velikost celkové dotykové plochy mezi nimi a deskou stolu měnila.</a:t>
            </a:r>
            <a:br>
              <a:rPr lang="cs-CZ" sz="3200" dirty="0" smtClean="0">
                <a:solidFill>
                  <a:srgbClr val="CC0099"/>
                </a:solidFill>
                <a:effectLst/>
              </a:rPr>
            </a:br>
            <a:r>
              <a:rPr lang="cs-CZ" sz="3200" dirty="0" smtClean="0">
                <a:solidFill>
                  <a:srgbClr val="CC0099"/>
                </a:solidFill>
                <a:effectLst/>
              </a:rPr>
              <a:t>ZMĚŘTE VELIKOST TŘECÍ SÍLY A ŘEKNĚTE ZÁVĚR.</a:t>
            </a:r>
            <a:endParaRPr lang="cs-CZ" sz="3200" dirty="0">
              <a:solidFill>
                <a:srgbClr val="CC0099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214563"/>
            <a:ext cx="8229600" cy="3214687"/>
          </a:xfrm>
        </p:spPr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4000" b="1" smtClean="0">
                <a:solidFill>
                  <a:srgbClr val="800000"/>
                </a:solidFill>
              </a:rPr>
              <a:t>Ve všech případech se naměří stejně veliká třecí síla.</a:t>
            </a:r>
          </a:p>
          <a:p>
            <a:pPr>
              <a:buFont typeface="Wingdings" pitchFamily="2" charset="2"/>
              <a:buChar char="q"/>
            </a:pPr>
            <a:r>
              <a:rPr lang="cs-CZ" sz="4000" b="1" smtClean="0">
                <a:solidFill>
                  <a:srgbClr val="800000"/>
                </a:solidFill>
              </a:rPr>
              <a:t>Její velikost tudíž NEZÁVISÍ NA VELIKOSTI DOTYKOVÝCH PLOCH!!!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285984" y="785794"/>
            <a:ext cx="4043362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FF0000"/>
                </a:solidFill>
                <a:effectLst/>
              </a:rPr>
              <a:t>Závěr pokusu: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28625" y="1785938"/>
            <a:ext cx="8229600" cy="4019550"/>
          </a:xfrm>
        </p:spPr>
        <p:txBody>
          <a:bodyPr/>
          <a:lstStyle/>
          <a:p>
            <a:pPr algn="ctr">
              <a:buFont typeface="Wingdings" pitchFamily="2" charset="2"/>
              <a:buChar char="q"/>
            </a:pPr>
            <a:r>
              <a:rPr lang="cs-CZ" sz="3600" b="1" smtClean="0">
                <a:solidFill>
                  <a:srgbClr val="FF0000"/>
                </a:solidFill>
              </a:rPr>
              <a:t>Velikost třecí síly závisí na drsnosti dotykových ploch.</a:t>
            </a:r>
          </a:p>
          <a:p>
            <a:pPr algn="ctr">
              <a:buFont typeface="Wingdings" pitchFamily="2" charset="2"/>
              <a:buChar char="q"/>
            </a:pPr>
            <a:r>
              <a:rPr lang="cs-CZ" sz="3600" b="1" smtClean="0">
                <a:solidFill>
                  <a:srgbClr val="FF0000"/>
                </a:solidFill>
              </a:rPr>
              <a:t>Třecí síla se zvětší tolikrát, kolikrát je větší tíha tělesa.</a:t>
            </a:r>
          </a:p>
          <a:p>
            <a:pPr algn="ctr">
              <a:buFont typeface="Wingdings" pitchFamily="2" charset="2"/>
              <a:buChar char="q"/>
            </a:pPr>
            <a:r>
              <a:rPr lang="cs-CZ" sz="3600" b="1" smtClean="0">
                <a:solidFill>
                  <a:srgbClr val="FF0000"/>
                </a:solidFill>
              </a:rPr>
              <a:t>Velikost třecí síly nezávisí na velikosti dotykových ploch.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428860" y="500042"/>
            <a:ext cx="4114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FF0000"/>
                </a:solidFill>
                <a:effectLst/>
              </a:rPr>
              <a:t>Zapamatujte si:</a:t>
            </a:r>
            <a:endParaRPr lang="cs-CZ" sz="32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285875" y="1357313"/>
            <a:ext cx="6500813" cy="3786187"/>
          </a:xfrm>
          <a:prstGeom prst="roundRect">
            <a:avLst/>
          </a:prstGeom>
          <a:solidFill>
            <a:schemeClr val="bg2">
              <a:lumMod val="9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6600" b="1" dirty="0">
                <a:solidFill>
                  <a:schemeClr val="tx1"/>
                </a:solidFill>
              </a:rPr>
              <a:t>VALIVÉ TŘENÍ</a:t>
            </a:r>
            <a:endParaRPr lang="cs-CZ" sz="66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481138"/>
            <a:ext cx="8229600" cy="3876675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600" b="1" smtClean="0">
                <a:solidFill>
                  <a:srgbClr val="0000CC"/>
                </a:solidFill>
              </a:rPr>
              <a:t>Za siloměr zapojte kvádr, pod nějž jsou vloženy dva válečky. 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600" b="1" smtClean="0">
                <a:solidFill>
                  <a:srgbClr val="0000CC"/>
                </a:solidFill>
              </a:rPr>
              <a:t>Určete velikost třecí síly </a:t>
            </a:r>
            <a:r>
              <a:rPr lang="cs-CZ" sz="3600" b="1" smtClean="0">
                <a:solidFill>
                  <a:srgbClr val="0000CC"/>
                </a:solidFill>
                <a:latin typeface="Arial" charset="0"/>
              </a:rPr>
              <a:t>                            </a:t>
            </a:r>
            <a:r>
              <a:rPr lang="cs-CZ" sz="3600" b="1" smtClean="0">
                <a:solidFill>
                  <a:srgbClr val="0000CC"/>
                </a:solidFill>
              </a:rPr>
              <a:t>a porovnejte ji s třecí silou </a:t>
            </a:r>
            <a:r>
              <a:rPr lang="cs-CZ" sz="3600" b="1" smtClean="0">
                <a:solidFill>
                  <a:srgbClr val="0000CC"/>
                </a:solidFill>
                <a:latin typeface="Arial" charset="0"/>
              </a:rPr>
              <a:t>                      </a:t>
            </a:r>
            <a:r>
              <a:rPr lang="cs-CZ" sz="3600" b="1" smtClean="0">
                <a:solidFill>
                  <a:srgbClr val="0000CC"/>
                </a:solidFill>
              </a:rPr>
              <a:t>při posouvání kvádru přímo po desce stolu.</a:t>
            </a:r>
          </a:p>
          <a:p>
            <a:pPr>
              <a:lnSpc>
                <a:spcPct val="90000"/>
              </a:lnSpc>
              <a:buFont typeface="Wingdings" pitchFamily="2" charset="2"/>
              <a:buChar char="q"/>
            </a:pPr>
            <a:r>
              <a:rPr lang="cs-CZ" sz="3600" b="1" smtClean="0">
                <a:solidFill>
                  <a:srgbClr val="0000CC"/>
                </a:solidFill>
              </a:rPr>
              <a:t>Řekněte závěr pokusu!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0000FF"/>
                </a:solidFill>
                <a:effectLst/>
              </a:rPr>
              <a:t>Proveďte pokus:</a:t>
            </a:r>
            <a:endParaRPr lang="cs-CZ" sz="3200" u="sng" dirty="0">
              <a:solidFill>
                <a:srgbClr val="0000FF"/>
              </a:solidFill>
              <a:effectLst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5" name="Obrázek 3" descr="treni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28625" y="1143000"/>
            <a:ext cx="8467725" cy="458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2000250" y="357188"/>
            <a:ext cx="5143500" cy="642937"/>
          </a:xfrm>
          <a:prstGeom prst="roundRect">
            <a:avLst/>
          </a:prstGeom>
          <a:solidFill>
            <a:srgbClr val="FFFFCC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3200" b="1" dirty="0">
                <a:solidFill>
                  <a:schemeClr val="tx1"/>
                </a:solidFill>
              </a:rPr>
              <a:t>Obrázek k pokusu:</a:t>
            </a:r>
            <a:endParaRPr lang="cs-CZ" sz="32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623888" indent="-514350">
              <a:buFont typeface="Wingdings" pitchFamily="2" charset="2"/>
              <a:buChar char="q"/>
            </a:pPr>
            <a:r>
              <a:rPr lang="cs-CZ" sz="3200" b="1" smtClean="0">
                <a:solidFill>
                  <a:srgbClr val="800000"/>
                </a:solidFill>
              </a:rPr>
              <a:t>Kvádr na válečkách se podařilo uvést do pohybu mnohem menší silou, než když byl tažen přímo po desce stolu.</a:t>
            </a:r>
          </a:p>
          <a:p>
            <a:pPr marL="623888" indent="-514350">
              <a:buFont typeface="Wingdings" pitchFamily="2" charset="2"/>
              <a:buChar char="q"/>
            </a:pPr>
            <a:r>
              <a:rPr lang="cs-CZ" sz="3200" b="1" smtClean="0">
                <a:solidFill>
                  <a:srgbClr val="800000"/>
                </a:solidFill>
              </a:rPr>
              <a:t>Mezi kvádrem, válečky a podložkou je velmi malé valivé tření.</a:t>
            </a:r>
          </a:p>
          <a:p>
            <a:pPr marL="623888" indent="-514350">
              <a:buFont typeface="Wingdings 3" pitchFamily="18" charset="2"/>
              <a:buNone/>
            </a:pPr>
            <a:r>
              <a:rPr lang="cs-CZ" sz="3200" b="1" u="sng" smtClean="0">
                <a:solidFill>
                  <a:srgbClr val="FF0000"/>
                </a:solidFill>
              </a:rPr>
              <a:t>Zapamatujte si:</a:t>
            </a:r>
          </a:p>
          <a:p>
            <a:pPr marL="623888" indent="-514350">
              <a:buFont typeface="Wingdings" pitchFamily="2" charset="2"/>
              <a:buChar char="q"/>
            </a:pPr>
            <a:r>
              <a:rPr lang="cs-CZ" sz="3200" b="1" smtClean="0">
                <a:solidFill>
                  <a:srgbClr val="FF0000"/>
                </a:solidFill>
              </a:rPr>
              <a:t>Při valivém tření je třecí síla mnohem menší než při tření smykovém.</a:t>
            </a: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u="sng" dirty="0" smtClean="0">
                <a:solidFill>
                  <a:srgbClr val="FF0000"/>
                </a:solidFill>
                <a:effectLst/>
              </a:rPr>
              <a:t>Závěr pokusu:</a:t>
            </a:r>
            <a:endParaRPr lang="cs-CZ" sz="3600" u="sng" dirty="0">
              <a:solidFill>
                <a:srgbClr val="FF0000"/>
              </a:solidFill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511420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sz="3200" u="sng" dirty="0" smtClean="0">
                <a:solidFill>
                  <a:srgbClr val="CC0099"/>
                </a:solidFill>
                <a:effectLst/>
              </a:rPr>
              <a:t>Proto se v technice v řadě případů provádějí konstrukce tak, aby tření mezi jednotlivými součástkami bylo VALIVÉ.</a:t>
            </a:r>
            <a:endParaRPr lang="cs-CZ" sz="3200" u="sng" dirty="0">
              <a:solidFill>
                <a:srgbClr val="CC0099"/>
              </a:solidFill>
              <a:effectLst/>
            </a:endParaRPr>
          </a:p>
        </p:txBody>
      </p:sp>
      <p:pic>
        <p:nvPicPr>
          <p:cNvPr id="4" name="Obrázek 3" descr="fil_4068.jpg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7688" y="2643188"/>
            <a:ext cx="3859212" cy="377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aoblený obdélník 4"/>
          <p:cNvSpPr/>
          <p:nvPr/>
        </p:nvSpPr>
        <p:spPr>
          <a:xfrm>
            <a:off x="571500" y="3000375"/>
            <a:ext cx="3357563" cy="2428875"/>
          </a:xfrm>
          <a:prstGeom prst="roundRect">
            <a:avLst/>
          </a:prstGeom>
          <a:solidFill>
            <a:srgbClr val="FFCC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800" b="1" dirty="0">
                <a:solidFill>
                  <a:schemeClr val="tx1"/>
                </a:solidFill>
              </a:rPr>
              <a:t>kuličkové ložisko</a:t>
            </a:r>
            <a:endParaRPr lang="cs-CZ" sz="48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Zástupný symbol pro obsah 2"/>
          <p:cNvSpPr>
            <a:spLocks noGrp="1"/>
          </p:cNvSpPr>
          <p:nvPr>
            <p:ph idx="1"/>
          </p:nvPr>
        </p:nvSpPr>
        <p:spPr>
          <a:xfrm>
            <a:off x="457200" y="1714500"/>
            <a:ext cx="8229600" cy="4411663"/>
          </a:xfrm>
        </p:spPr>
        <p:txBody>
          <a:bodyPr/>
          <a:lstStyle/>
          <a:p>
            <a:pPr>
              <a:buFont typeface="Wingdings 3" pitchFamily="18" charset="2"/>
              <a:buNone/>
            </a:pPr>
            <a:r>
              <a:rPr lang="cs-CZ" sz="1600" b="1" smtClean="0">
                <a:solidFill>
                  <a:srgbClr val="00B050"/>
                </a:solidFill>
              </a:rPr>
              <a:t>Tesař J., Jáchim F., Fyzika 2 pro ZŠ, Fyzikální veličiny a jejich měření, pedagogické nakladatelství, a.s., SPN 2007.</a:t>
            </a:r>
          </a:p>
          <a:p>
            <a:pPr>
              <a:buFont typeface="Wingdings 3" pitchFamily="18" charset="2"/>
              <a:buNone/>
            </a:pPr>
            <a:r>
              <a:rPr lang="cs-CZ" sz="1600" b="1" smtClean="0">
                <a:solidFill>
                  <a:srgbClr val="00B050"/>
                </a:solidFill>
              </a:rPr>
              <a:t>Rauner K., Havel V., a kol., Fyzika 7 pro ZŠ a víceletá gymnázia, Nakladatelství Fraus 2005.</a:t>
            </a:r>
          </a:p>
          <a:p>
            <a:pPr>
              <a:buFont typeface="Wingdings 3" pitchFamily="18" charset="2"/>
              <a:buNone/>
            </a:pPr>
            <a:r>
              <a:rPr lang="cs-CZ" sz="1600" b="1" smtClean="0">
                <a:solidFill>
                  <a:srgbClr val="00B050"/>
                </a:solidFill>
              </a:rPr>
              <a:t>Bohuněk, J., Sbírka úloh z fyziky pro ZŠ 1díl, Prometheus, s.r.o., ISBN 80-85849-06-2</a:t>
            </a:r>
          </a:p>
          <a:p>
            <a:pPr>
              <a:buFont typeface="Wingdings 3" pitchFamily="18" charset="2"/>
              <a:buNone/>
            </a:pPr>
            <a:r>
              <a:rPr lang="cs-CZ" sz="1600" b="1" smtClean="0">
                <a:solidFill>
                  <a:srgbClr val="00B050"/>
                </a:solidFill>
                <a:latin typeface="Arial" charset="0"/>
              </a:rPr>
              <a:t>www.office.microsoft.com</a:t>
            </a:r>
          </a:p>
          <a:p>
            <a:pPr>
              <a:buFont typeface="Wingdings 3" pitchFamily="18" charset="2"/>
              <a:buNone/>
            </a:pPr>
            <a:r>
              <a:rPr lang="en-US" sz="1600" b="1" smtClean="0">
                <a:solidFill>
                  <a:srgbClr val="00B050"/>
                </a:solidFill>
                <a:hlinkClick r:id="rId2"/>
              </a:rPr>
              <a:t>http://www.zsonves.cz/soubory/DSCF9702v.jpg</a:t>
            </a:r>
            <a:r>
              <a:rPr lang="cs-CZ" sz="1600" b="1" smtClean="0">
                <a:solidFill>
                  <a:srgbClr val="00B050"/>
                </a:solidFill>
              </a:rPr>
              <a:t> </a:t>
            </a:r>
            <a:r>
              <a:rPr lang="en-US" sz="1600" b="1" smtClean="0">
                <a:solidFill>
                  <a:srgbClr val="00B050"/>
                </a:solidFill>
              </a:rPr>
              <a:t>[cit</a:t>
            </a:r>
            <a:r>
              <a:rPr lang="cs-CZ" sz="1600" b="1" smtClean="0">
                <a:solidFill>
                  <a:srgbClr val="00B050"/>
                </a:solidFill>
              </a:rPr>
              <a:t>:2013-02-13</a:t>
            </a:r>
            <a:r>
              <a:rPr lang="en-US" sz="1600" b="1" smtClean="0">
                <a:solidFill>
                  <a:srgbClr val="00B050"/>
                </a:solidFill>
              </a:rPr>
              <a:t>]</a:t>
            </a:r>
            <a:endParaRPr lang="cs-CZ" sz="16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600" b="1" smtClean="0">
                <a:solidFill>
                  <a:srgbClr val="00B050"/>
                </a:solidFill>
                <a:hlinkClick r:id="rId3"/>
              </a:rPr>
              <a:t>http://www.mendelova.cz/files/content/2660/title_image/full_treni2.jpg</a:t>
            </a:r>
            <a:r>
              <a:rPr lang="cs-CZ" sz="1600" b="1" smtClean="0">
                <a:solidFill>
                  <a:srgbClr val="00B050"/>
                </a:solidFill>
              </a:rPr>
              <a:t> </a:t>
            </a:r>
            <a:r>
              <a:rPr lang="en-US" sz="1600" b="1" smtClean="0">
                <a:solidFill>
                  <a:srgbClr val="00B050"/>
                </a:solidFill>
              </a:rPr>
              <a:t>[cit</a:t>
            </a:r>
            <a:r>
              <a:rPr lang="cs-CZ" sz="1600" b="1" smtClean="0">
                <a:solidFill>
                  <a:srgbClr val="00B050"/>
                </a:solidFill>
              </a:rPr>
              <a:t>:2013-02-13</a:t>
            </a:r>
            <a:r>
              <a:rPr lang="en-US" sz="1600" b="1" smtClean="0">
                <a:solidFill>
                  <a:srgbClr val="00B050"/>
                </a:solidFill>
              </a:rPr>
              <a:t>]</a:t>
            </a:r>
            <a:endParaRPr lang="cs-CZ" sz="16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600" b="1" smtClean="0">
                <a:solidFill>
                  <a:srgbClr val="00B050"/>
                </a:solidFill>
                <a:hlinkClick r:id="rId4"/>
              </a:rPr>
              <a:t>http://www.vyukovematerialy.cz/fyzika/obr7/treni.jpg</a:t>
            </a:r>
            <a:r>
              <a:rPr lang="cs-CZ" sz="1600" b="1" smtClean="0">
                <a:solidFill>
                  <a:srgbClr val="00B050"/>
                </a:solidFill>
              </a:rPr>
              <a:t> </a:t>
            </a:r>
            <a:r>
              <a:rPr lang="en-US" sz="1600" b="1" smtClean="0">
                <a:solidFill>
                  <a:srgbClr val="00B050"/>
                </a:solidFill>
              </a:rPr>
              <a:t>[cit</a:t>
            </a:r>
            <a:r>
              <a:rPr lang="cs-CZ" sz="1600" b="1" smtClean="0">
                <a:solidFill>
                  <a:srgbClr val="00B050"/>
                </a:solidFill>
              </a:rPr>
              <a:t>:2013-02-13</a:t>
            </a:r>
            <a:r>
              <a:rPr lang="en-US" sz="1600" b="1" smtClean="0">
                <a:solidFill>
                  <a:srgbClr val="00B050"/>
                </a:solidFill>
              </a:rPr>
              <a:t>]</a:t>
            </a:r>
            <a:endParaRPr lang="cs-CZ" sz="16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r>
              <a:rPr lang="en-US" sz="1600" b="1" smtClean="0">
                <a:solidFill>
                  <a:srgbClr val="00B050"/>
                </a:solidFill>
                <a:hlinkClick r:id="rId5"/>
              </a:rPr>
              <a:t>http://www.techmania.cz/edutorium/data/fil_4068.jpg</a:t>
            </a:r>
            <a:r>
              <a:rPr lang="cs-CZ" sz="1600" b="1" smtClean="0">
                <a:solidFill>
                  <a:srgbClr val="00B050"/>
                </a:solidFill>
              </a:rPr>
              <a:t> </a:t>
            </a:r>
            <a:r>
              <a:rPr lang="en-US" sz="1600" b="1" smtClean="0">
                <a:solidFill>
                  <a:srgbClr val="00B050"/>
                </a:solidFill>
              </a:rPr>
              <a:t>[cit</a:t>
            </a:r>
            <a:r>
              <a:rPr lang="cs-CZ" sz="1600" b="1" smtClean="0">
                <a:solidFill>
                  <a:srgbClr val="00B050"/>
                </a:solidFill>
              </a:rPr>
              <a:t>:2013-02-13</a:t>
            </a:r>
            <a:r>
              <a:rPr lang="en-US" sz="1600" b="1" smtClean="0">
                <a:solidFill>
                  <a:srgbClr val="00B050"/>
                </a:solidFill>
              </a:rPr>
              <a:t>]</a:t>
            </a:r>
            <a:endParaRPr lang="cs-CZ" sz="1600" b="1" smtClean="0">
              <a:solidFill>
                <a:srgbClr val="00B050"/>
              </a:solidFill>
            </a:endParaRPr>
          </a:p>
          <a:p>
            <a:pPr>
              <a:buFont typeface="Wingdings 3" pitchFamily="18" charset="2"/>
              <a:buNone/>
            </a:pPr>
            <a:endParaRPr lang="cs-CZ" sz="120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114800" cy="796908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B050"/>
                </a:solidFill>
              </a:rPr>
              <a:t>Použité zdroje:</a:t>
            </a:r>
            <a:endParaRPr lang="cs-CZ" sz="3200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0"/>
            <a:ext cx="8229600" cy="4983163"/>
          </a:xfrm>
        </p:spPr>
        <p:txBody>
          <a:bodyPr>
            <a:normAutofit fontScale="92500" lnSpcReduction="20000"/>
          </a:bodyPr>
          <a:lstStyle/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Materiál je určen pro žáky 6. ročníku.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Prezentace slouží k naučení nového učiva.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se seznámí třením, sílou, která brzdí pohyb těles.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Vysvětlení pojmu „třecí síla“.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Vysvětlení, že tato síla závisí na tlakové síle i na kvalitě povrchů těles.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se dozví, že klidová třecí síla je větší než třecí síla při pohybu.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pochopí podle způsobu, jak se tělesa pohybují, že rozeznáváme tření smykové a valivé.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Vysvětlení vzniku smykového a valivého tření. Žák pochopí, na čem závisí velikost třecí síly.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r>
              <a:rPr lang="cs-CZ" sz="2400" b="1" dirty="0" smtClean="0">
                <a:solidFill>
                  <a:srgbClr val="00B0F0"/>
                </a:solidFill>
              </a:rPr>
              <a:t>Žák zjistí, že smykové tření může být způsobeno nerovnostmi povrchu těles nebo silami mezi atomy těles. </a:t>
            </a:r>
          </a:p>
          <a:p>
            <a:pPr marL="457200" indent="-457200" fontAlgn="auto">
              <a:spcAft>
                <a:spcPts val="0"/>
              </a:spcAft>
              <a:buFont typeface="Wingdings 3"/>
              <a:buAutoNum type="arabicPeriod"/>
              <a:defRPr/>
            </a:pPr>
            <a:endParaRPr lang="cs-CZ" sz="2400" b="1" dirty="0">
              <a:solidFill>
                <a:srgbClr val="00B0F0"/>
              </a:solidFill>
            </a:endParaRPr>
          </a:p>
          <a:p>
            <a:pPr marL="365760" indent="-256032" fontAlgn="auto">
              <a:spcAft>
                <a:spcPts val="0"/>
              </a:spcAft>
              <a:buFont typeface="Wingdings 3"/>
              <a:buNone/>
              <a:defRPr/>
            </a:pPr>
            <a:endParaRPr lang="cs-CZ" sz="2400" b="1" dirty="0">
              <a:solidFill>
                <a:srgbClr val="0070C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543428" cy="72547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002060"/>
                </a:solidFill>
              </a:rPr>
              <a:t>Metodika prezentace:</a:t>
            </a:r>
            <a:endParaRPr lang="cs-CZ" sz="3200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95000" t="-106500" r="5000" b="2065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2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3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ppt/theme/themeOverride4.xml><?xml version="1.0" encoding="utf-8"?>
<a:themeOverride xmlns:a="http://schemas.openxmlformats.org/drawingml/2006/main">
  <a:clrScheme name="Shluk">
    <a:dk1>
      <a:sysClr val="windowText" lastClr="000000"/>
    </a:dk1>
    <a:lt1>
      <a:sysClr val="window" lastClr="FFFFFF"/>
    </a:lt1>
    <a:dk2>
      <a:srgbClr val="464646"/>
    </a:dk2>
    <a:lt2>
      <a:srgbClr val="DEF5FA"/>
    </a:lt2>
    <a:accent1>
      <a:srgbClr val="2DA2BF"/>
    </a:accent1>
    <a:accent2>
      <a:srgbClr val="DA1F28"/>
    </a:accent2>
    <a:accent3>
      <a:srgbClr val="EB641B"/>
    </a:accent3>
    <a:accent4>
      <a:srgbClr val="39639D"/>
    </a:accent4>
    <a:accent5>
      <a:srgbClr val="474B78"/>
    </a:accent5>
    <a:accent6>
      <a:srgbClr val="7D3C4A"/>
    </a:accent6>
    <a:hlink>
      <a:srgbClr val="FF8119"/>
    </a:hlink>
    <a:folHlink>
      <a:srgbClr val="44B9E8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235</TotalTime>
  <Words>630</Words>
  <Application>Microsoft Office PowerPoint</Application>
  <PresentationFormat>On-screen Show (4:3)</PresentationFormat>
  <Paragraphs>61</Paragraphs>
  <Slides>23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8</vt:i4>
      </vt:variant>
      <vt:variant>
        <vt:lpstr>Nadpisy snímků</vt:lpstr>
      </vt:variant>
      <vt:variant>
        <vt:i4>23</vt:i4>
      </vt:variant>
    </vt:vector>
  </HeadingPairs>
  <TitlesOfParts>
    <vt:vector size="38" baseType="lpstr">
      <vt:lpstr>Lucida Sans Unicode</vt:lpstr>
      <vt:lpstr>Arial</vt:lpstr>
      <vt:lpstr>Wingdings 3</vt:lpstr>
      <vt:lpstr>Verdana</vt:lpstr>
      <vt:lpstr>Wingdings 2</vt:lpstr>
      <vt:lpstr>Calibri</vt:lpstr>
      <vt:lpstr>Wingdings</vt:lpstr>
      <vt:lpstr>Shluk</vt:lpstr>
      <vt:lpstr>Shluk</vt:lpstr>
      <vt:lpstr>Shluk</vt:lpstr>
      <vt:lpstr>Shluk</vt:lpstr>
      <vt:lpstr>Shluk</vt:lpstr>
      <vt:lpstr>Shluk</vt:lpstr>
      <vt:lpstr>Shluk</vt:lpstr>
      <vt:lpstr>Shluk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</vt:vector>
  </TitlesOfParts>
  <Company>Franc-omitky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Radlena</dc:creator>
  <cp:lastModifiedBy>DUM</cp:lastModifiedBy>
  <cp:revision>23</cp:revision>
  <dcterms:created xsi:type="dcterms:W3CDTF">2013-02-09T15:36:26Z</dcterms:created>
  <dcterms:modified xsi:type="dcterms:W3CDTF">2013-06-07T16:59:37Z</dcterms:modified>
</cp:coreProperties>
</file>