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0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57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660066"/>
    <a:srgbClr val="000099"/>
    <a:srgbClr val="CC0099"/>
    <a:srgbClr val="006600"/>
    <a:srgbClr val="FF0000"/>
    <a:srgbClr val="0000CC"/>
    <a:srgbClr val="660033"/>
    <a:srgbClr val="FFFFCC"/>
    <a:srgbClr val="8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82CDBE1-4F3C-46FE-B141-63D7F3807F9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82CDBE1-4F3C-46FE-B141-63D7F3807F9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82CDBE1-4F3C-46FE-B141-63D7F3807F9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82CDBE1-4F3C-46FE-B141-63D7F3807F99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9D908F9-2400-4E91-9495-B630FAC5857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abinka.cz/426-648-large/suchy-zip-oranzovy-sire-2-cm-10-cm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755576" y="4941168"/>
            <a:ext cx="7776864" cy="98816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b="1" noProof="0" dirty="0" smtClean="0">
                <a:solidFill>
                  <a:srgbClr val="00B0F0"/>
                </a:solidFill>
              </a:rPr>
              <a:t>Materiál je určen pro žáky 6. ročníku. Prezentace slouží k </a:t>
            </a:r>
            <a:r>
              <a:rPr lang="cs-CZ" b="1" dirty="0" smtClean="0">
                <a:solidFill>
                  <a:srgbClr val="00B0F0"/>
                </a:solidFill>
              </a:rPr>
              <a:t>procvičení</a:t>
            </a:r>
            <a:r>
              <a:rPr lang="cs-CZ" b="1" noProof="0" dirty="0" smtClean="0">
                <a:solidFill>
                  <a:srgbClr val="00B0F0"/>
                </a:solidFill>
              </a:rPr>
              <a:t> naučeného učiva. Žák si formou odpovědí na otázky opakuje znalosti o tření.</a:t>
            </a:r>
            <a:endParaRPr kumimoji="0" lang="cs-CZ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051720" y="3933056"/>
            <a:ext cx="4500594" cy="78581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Tření-souhrnná cvičení  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704" y="1484784"/>
            <a:ext cx="66420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02/2013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VY_32_INOVACE_FY.6.A.15_treni_-_souhrnna_cviceni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606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14555"/>
            <a:ext cx="8229600" cy="278608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Pro uplatnění tahové síly lokomotivy je potřeba dosáhnout potřebného tření mezi koly a kolejnicemi, aby nedošlo k prokluzování kol.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660066"/>
                </a:solidFill>
                <a:effectLst/>
              </a:rPr>
              <a:t>1. Odpovězte na otázku: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Proč musí mít lokomotiva velkou hmotnost?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MM900296919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86379" y="4500570"/>
            <a:ext cx="2862363" cy="21109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071810"/>
            <a:ext cx="8229600" cy="293548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Vlivem setrvačnosti a vlivem malého tření mezi koly a kolejnicemi.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Na délce vlaku nezávisí.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Při větší rychlosti vlak ujede setrvačností delší dráhu.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 fontScale="90000"/>
          </a:bodyPr>
          <a:lstStyle/>
          <a:p>
            <a:r>
              <a:rPr lang="cs-CZ" sz="2800" u="sng" dirty="0" smtClean="0">
                <a:solidFill>
                  <a:srgbClr val="000099"/>
                </a:solidFill>
                <a:effectLst/>
              </a:rPr>
              <a:t>2. Odpovězte na otázku: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Proč vlak, u něhož přestane lokomotiva táhnout, ujede po vodorovné trati ještě několik stovek metrů?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Závisí tato vzdálenost na délce vlaku?</a:t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Závisí na rychlosti, jakou jede?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3. Proč mají ložiskové kuličky hladký povrch?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u="sng" dirty="0" smtClean="0">
                <a:solidFill>
                  <a:srgbClr val="800000"/>
                </a:solidFill>
                <a:effectLst/>
              </a:rPr>
              <a:t>Vyberte správnou odpověď:</a:t>
            </a:r>
            <a:r>
              <a:rPr lang="cs-CZ" sz="2800" dirty="0" smtClean="0">
                <a:solidFill>
                  <a:srgbClr val="8000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endParaRPr lang="cs-CZ" sz="28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143116"/>
            <a:ext cx="7643866" cy="785818"/>
          </a:xfrm>
          <a:prstGeom prst="roundRect">
            <a:avLst/>
          </a:prstGeom>
          <a:solidFill>
            <a:srgbClr val="FFFFCC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A) Je tím docíleno malého smykového tření.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14348" y="3357562"/>
            <a:ext cx="7643866" cy="785818"/>
          </a:xfrm>
          <a:prstGeom prst="roundRect">
            <a:avLst/>
          </a:prstGeom>
          <a:solidFill>
            <a:srgbClr val="FFFFCC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B) Je tím docíleno malého valivého tření.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14348" y="4643446"/>
            <a:ext cx="7643866" cy="785818"/>
          </a:xfrm>
          <a:prstGeom prst="roundRect">
            <a:avLst/>
          </a:prstGeom>
          <a:solidFill>
            <a:srgbClr val="FFFFCC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C) Je tím docíleno velkého valivého tření.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357431"/>
            <a:ext cx="8229600" cy="17145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C0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Namydlím prst mýdlem, čímž snížím tření, a prstýnek jde snáze stáhnout.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660033"/>
                </a:solidFill>
                <a:effectLst/>
              </a:rPr>
              <a:t>4. Odpovězte na otázku:</a:t>
            </a:r>
            <a:r>
              <a:rPr lang="cs-CZ" sz="2800" dirty="0" smtClean="0">
                <a:solidFill>
                  <a:srgbClr val="660033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660033"/>
                </a:solidFill>
                <a:effectLst/>
              </a:rPr>
            </a:br>
            <a:r>
              <a:rPr lang="cs-CZ" sz="2800" dirty="0" smtClean="0">
                <a:solidFill>
                  <a:srgbClr val="660033"/>
                </a:solidFill>
                <a:effectLst/>
              </a:rPr>
              <a:t>Jak si poradíte, nemůžete-li stáhnout prstýnek z prstu?</a:t>
            </a:r>
            <a:endParaRPr lang="cs-CZ" sz="2800" dirty="0">
              <a:solidFill>
                <a:srgbClr val="660033"/>
              </a:solidFill>
              <a:effectLst/>
            </a:endParaRPr>
          </a:p>
        </p:txBody>
      </p:sp>
      <p:pic>
        <p:nvPicPr>
          <p:cNvPr id="4" name="Obrázek 3" descr="MM900283724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5008" y="4286256"/>
            <a:ext cx="1928826" cy="221011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7"/>
            <a:ext cx="8229600" cy="207170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Mezi podlahou a podrážkou bot je tenká vrstva vody, která výrazně snižuje tření.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00CC"/>
                </a:solidFill>
                <a:effectLst/>
              </a:rPr>
              <a:t>5. Odpovězte na otázku:</a:t>
            </a:r>
            <a:r>
              <a:rPr lang="cs-CZ" sz="2800" dirty="0" smtClean="0">
                <a:solidFill>
                  <a:srgbClr val="0000CC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CC"/>
                </a:solidFill>
                <a:effectLst/>
              </a:rPr>
            </a:br>
            <a:r>
              <a:rPr lang="cs-CZ" sz="2800" dirty="0" smtClean="0">
                <a:solidFill>
                  <a:srgbClr val="0000CC"/>
                </a:solidFill>
                <a:effectLst/>
              </a:rPr>
              <a:t>Proč je mokrá podlaha zpravidla kluzká?</a:t>
            </a:r>
            <a:endParaRPr lang="cs-CZ" sz="2800" dirty="0">
              <a:solidFill>
                <a:srgbClr val="0000CC"/>
              </a:solidFill>
              <a:effectLst/>
            </a:endParaRPr>
          </a:p>
        </p:txBody>
      </p:sp>
      <p:pic>
        <p:nvPicPr>
          <p:cNvPr id="4" name="Obrázek 3" descr="MM900356613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86380" y="3857628"/>
            <a:ext cx="2457460" cy="24574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852936"/>
            <a:ext cx="8229600" cy="2071702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Aby nedošlo ke spálení pokožky v důsledku tření.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Voda vytvoří tenkou vrstvu a sníží tření.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836712"/>
            <a:ext cx="8229600" cy="1654164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6600"/>
                </a:solidFill>
                <a:effectLst/>
              </a:rPr>
              <a:t>6. Odpovězte na otázku:</a:t>
            </a:r>
            <a:r>
              <a:rPr lang="cs-CZ" sz="28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Proč se tobogan na koupalištích stále polévá vodou?</a:t>
            </a:r>
            <a:endParaRPr lang="cs-CZ" sz="2800" dirty="0">
              <a:solidFill>
                <a:srgbClr val="0066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500438"/>
            <a:ext cx="8229600" cy="250685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Kulička ve vodě spadne na dno dřív.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Příčinou pomalého pádu kuličky v oleji je větší odpor prostředí.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660066"/>
                </a:solidFill>
                <a:effectLst/>
              </a:rPr>
              <a:t>7. Odpovězte na otázku:</a:t>
            </a:r>
            <a:r>
              <a:rPr lang="cs-CZ" sz="28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Pokud jeden odměrný válec naplníte vodou, druhý olejem.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U obou hladin současně uvolníte stejné kuličky.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Dopadnou obě kuličky současně na dna válců?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Proč?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285993"/>
            <a:ext cx="8229600" cy="164307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Aby po struně neklouzal – zvyšuje se tření, aby se struna rozkmitala.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0099"/>
                </a:solidFill>
                <a:effectLst/>
              </a:rPr>
              <a:t>8. Odpovězte na otázku: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Proč se před hrou na housle natírá smyčec kalafunou?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MM900303448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6248" y="4286256"/>
            <a:ext cx="3361219" cy="222822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357430"/>
            <a:ext cx="8229600" cy="17145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Snižuje se tření (valivé je menší než smykové.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006600"/>
                </a:solidFill>
                <a:effectLst/>
              </a:rPr>
              <a:t>9. Odpovězte na otázku: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Proč se při přemisťování těžkých předmětů (např. skříní) užívají válečky?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MM900296997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6248" y="3747378"/>
            <a:ext cx="4000528" cy="28350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2214554"/>
            <a:ext cx="5572164" cy="2000264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např. kleště, pohyb pneumatik automobilu, psaní tužkou…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CC0099"/>
                </a:solidFill>
                <a:effectLst/>
              </a:rPr>
              <a:t>10. Odpovězte na otázku:</a:t>
            </a:r>
            <a:r>
              <a:rPr lang="cs-CZ" sz="3200" dirty="0" smtClean="0">
                <a:solidFill>
                  <a:srgbClr val="CC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Která zařízení by přestala pracovat, kdyby nebylo tření?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MP90030288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43372" y="4071942"/>
            <a:ext cx="1834510" cy="2571744"/>
          </a:xfrm>
          <a:prstGeom prst="rect">
            <a:avLst/>
          </a:prstGeom>
        </p:spPr>
      </p:pic>
      <p:pic>
        <p:nvPicPr>
          <p:cNvPr id="5" name="Obrázek 4" descr="MP90040308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57950" y="2500306"/>
            <a:ext cx="2572772" cy="3845436"/>
          </a:xfrm>
          <a:prstGeom prst="rect">
            <a:avLst/>
          </a:prstGeom>
        </p:spPr>
      </p:pic>
      <p:pic>
        <p:nvPicPr>
          <p:cNvPr id="6" name="Obrázek 5" descr="MM900296965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214546" y="4357694"/>
            <a:ext cx="1104905" cy="202116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85993"/>
            <a:ext cx="8229600" cy="22860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Podle povrchu sportoviště mají různou hrubost, aby vznikalo tření a sportovec neklouzal.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solidFill>
                  <a:srgbClr val="000099"/>
                </a:solidFill>
                <a:effectLst/>
              </a:rPr>
              <a:t>11. Odpovězte na otázku:</a:t>
            </a:r>
            <a:r>
              <a:rPr lang="cs-CZ" sz="28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99"/>
                </a:solidFill>
                <a:effectLst/>
              </a:rPr>
            </a:br>
            <a:r>
              <a:rPr lang="cs-CZ" sz="2800" dirty="0" smtClean="0">
                <a:solidFill>
                  <a:srgbClr val="000099"/>
                </a:solidFill>
                <a:effectLst/>
              </a:rPr>
              <a:t>V čem se liší podrážky bot pro různé druhy sportu (běh, fotbal, košíková, turistika) a proč?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MC900440066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2910" y="4643446"/>
            <a:ext cx="1949450" cy="1343025"/>
          </a:xfrm>
          <a:prstGeom prst="rect">
            <a:avLst/>
          </a:prstGeom>
        </p:spPr>
      </p:pic>
      <p:pic>
        <p:nvPicPr>
          <p:cNvPr id="5" name="Obrázek 4" descr="MC90044019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71868" y="4714884"/>
            <a:ext cx="1812925" cy="1212850"/>
          </a:xfrm>
          <a:prstGeom prst="rect">
            <a:avLst/>
          </a:prstGeom>
        </p:spPr>
      </p:pic>
      <p:pic>
        <p:nvPicPr>
          <p:cNvPr id="6" name="Obrázek 5" descr="MC900440408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72198" y="3857628"/>
            <a:ext cx="2743200" cy="2743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71679"/>
            <a:ext cx="8229600" cy="171451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Působí na něj velká tlaková síla dřeva, a tím vzniká velké tření.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u="sng" dirty="0" smtClean="0">
                <a:solidFill>
                  <a:srgbClr val="660066"/>
                </a:solidFill>
                <a:effectLst/>
              </a:rPr>
              <a:t>12. Odpovězte na otázku:</a:t>
            </a:r>
            <a:r>
              <a:rPr lang="cs-CZ" sz="3200" dirty="0" smtClean="0">
                <a:solidFill>
                  <a:srgbClr val="660066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Proč drží v dřevě zatlučený hřebík?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MM900315797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57818" y="3786190"/>
            <a:ext cx="2928958" cy="292895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571612"/>
            <a:ext cx="8229600" cy="28575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Jednotlivé části zipu mají stejný tvar a přesně do sebe zapadají, čímž vzniká velká tlaková síla a tření.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00"/>
                </a:solidFill>
              </a:rPr>
              <a:t>U suchého zipu dochází k zaklesnutí jednotlivých vláken a oček, tj. tření vzniká na základě „velké drsnosti“ dotykových ploch.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39850"/>
          </a:xfrm>
        </p:spPr>
        <p:txBody>
          <a:bodyPr>
            <a:normAutofit/>
          </a:bodyPr>
          <a:lstStyle/>
          <a:p>
            <a:r>
              <a:rPr lang="cs-CZ" sz="2400" u="sng" dirty="0" smtClean="0">
                <a:solidFill>
                  <a:srgbClr val="0000FF"/>
                </a:solidFill>
                <a:effectLst/>
              </a:rPr>
              <a:t>13. Odpovězte na otázku:</a:t>
            </a:r>
            <a:r>
              <a:rPr lang="cs-CZ" sz="24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2400" dirty="0" smtClean="0">
                <a:solidFill>
                  <a:srgbClr val="0000FF"/>
                </a:solidFill>
                <a:effectLst/>
              </a:rPr>
            </a:br>
            <a:r>
              <a:rPr lang="cs-CZ" sz="2400" dirty="0" smtClean="0">
                <a:solidFill>
                  <a:srgbClr val="0000FF"/>
                </a:solidFill>
                <a:effectLst/>
              </a:rPr>
              <a:t>Jaký je rozdíl mezi klasickým kovovým zipem a suchým zipem?</a:t>
            </a:r>
            <a:endParaRPr lang="cs-CZ" sz="24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MP90028956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57950" y="4071942"/>
            <a:ext cx="2105982" cy="2632478"/>
          </a:xfrm>
          <a:prstGeom prst="rect">
            <a:avLst/>
          </a:prstGeom>
        </p:spPr>
      </p:pic>
      <p:pic>
        <p:nvPicPr>
          <p:cNvPr id="5" name="Obrázek 4" descr="suchy-zip-oranzovy-sire-2-cm-10-c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14744" y="4357684"/>
            <a:ext cx="2286016" cy="22860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1"/>
            <a:ext cx="8229600" cy="335758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Tesař J., Jáchim F., Fyzika 2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Rauner K., Havel V., a kol., Fyzika 7 pro ZŠ a víceletá gymnázia, Nakladatelství Fraus 2005.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en-US" sz="1600" b="1" smtClean="0">
                <a:solidFill>
                  <a:srgbClr val="00B050"/>
                </a:solidFill>
                <a:hlinkClick r:id="rId2"/>
              </a:rPr>
              <a:t>http</a:t>
            </a:r>
            <a:r>
              <a:rPr lang="en-US" sz="1600" b="1" dirty="0" smtClean="0">
                <a:solidFill>
                  <a:srgbClr val="00B050"/>
                </a:solidFill>
                <a:hlinkClick r:id="rId2"/>
              </a:rPr>
              <a:t>://www.gabinka.cz/426-648-large/suchy-zip-oranzovy-sire-2-cm-10-cm.jpg</a:t>
            </a:r>
            <a:r>
              <a:rPr lang="cs-CZ" sz="1600" b="1" dirty="0" smtClean="0">
                <a:solidFill>
                  <a:srgbClr val="00B050"/>
                </a:solidFill>
              </a:rPr>
              <a:t> </a:t>
            </a:r>
            <a:r>
              <a:rPr lang="en-US" sz="1600" b="1" dirty="0" smtClean="0">
                <a:solidFill>
                  <a:srgbClr val="00B050"/>
                </a:solidFill>
              </a:rPr>
              <a:t>[cit</a:t>
            </a:r>
            <a:r>
              <a:rPr lang="cs-CZ" sz="1600" b="1" dirty="0" smtClean="0">
                <a:solidFill>
                  <a:srgbClr val="00B050"/>
                </a:solidFill>
              </a:rPr>
              <a:t>:2013-02-25</a:t>
            </a:r>
            <a:r>
              <a:rPr lang="en-US" sz="1600" b="1" dirty="0" smtClean="0">
                <a:solidFill>
                  <a:srgbClr val="00B050"/>
                </a:solidFill>
              </a:rPr>
              <a:t>]</a:t>
            </a:r>
            <a:endParaRPr lang="cs-CZ" sz="16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697295"/>
          </a:xfrm>
        </p:spPr>
        <p:txBody>
          <a:bodyPr>
            <a:normAutofit/>
          </a:bodyPr>
          <a:lstStyle/>
          <a:p>
            <a:pPr marL="457200" lvl="0" indent="-457200">
              <a:buAutoNum type="arabicPeriod"/>
            </a:pPr>
            <a:r>
              <a:rPr lang="cs-CZ" sz="2800" b="1" noProof="0" dirty="0" smtClean="0">
                <a:solidFill>
                  <a:srgbClr val="00B0F0"/>
                </a:solidFill>
              </a:rPr>
              <a:t>Materiál je určen pro žáky 6. ročníku. </a:t>
            </a:r>
          </a:p>
          <a:p>
            <a:pPr marL="457200" lvl="0" indent="-457200"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Prezentace slouží k procvičení naučeného učiva.</a:t>
            </a:r>
          </a:p>
          <a:p>
            <a:pPr marL="457200" indent="-457200">
              <a:buFont typeface="Wingdings 3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si formou odpovědí na otázky opakuje znalosti o tření.</a:t>
            </a:r>
          </a:p>
          <a:p>
            <a:pPr marL="457200" indent="-457200">
              <a:buFont typeface="Wingdings 3"/>
              <a:buAutoNum type="arabicPeriod"/>
            </a:pPr>
            <a:r>
              <a:rPr lang="cs-CZ" sz="2800" b="1" dirty="0" smtClean="0">
                <a:solidFill>
                  <a:srgbClr val="00B0F0"/>
                </a:solidFill>
              </a:rPr>
              <a:t>Žák odpovídá na otázky, řeší úlohy, vybírá správnou odpověď.</a:t>
            </a:r>
          </a:p>
          <a:p>
            <a:pPr marL="457200" lvl="0" indent="-457200">
              <a:buAutoNum type="arabicPeriod"/>
            </a:pPr>
            <a:endParaRPr lang="cs-CZ" sz="2800" b="1" dirty="0" smtClean="0">
              <a:solidFill>
                <a:srgbClr val="00B0F0"/>
              </a:solidFill>
            </a:endParaRPr>
          </a:p>
          <a:p>
            <a:pPr marL="457200" lvl="0" indent="-457200">
              <a:buAutoNum type="arabicPeriod"/>
            </a:pPr>
            <a:endParaRPr lang="cs-CZ" sz="2400" b="1" dirty="0">
              <a:solidFill>
                <a:srgbClr val="00B0F0"/>
              </a:solidFill>
            </a:endParaRPr>
          </a:p>
          <a:p>
            <a:pPr>
              <a:buNone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285860"/>
            <a:ext cx="4543428" cy="72547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298</TotalTime>
  <Words>510</Words>
  <Application>Microsoft Office PowerPoint</Application>
  <PresentationFormat>Předvádění na obrazovce (4:3)</PresentationFormat>
  <Paragraphs>64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Snímek 1</vt:lpstr>
      <vt:lpstr>1. Odpovězte na otázku: Proč musí mít lokomotiva velkou hmotnost?</vt:lpstr>
      <vt:lpstr>2. Odpovězte na otázku: Proč vlak, u něhož přestane lokomotiva táhnout, ujede po vodorovné trati ještě několik stovek metrů? Závisí tato vzdálenost na délce vlaku? Závisí na rychlosti, jakou jede?</vt:lpstr>
      <vt:lpstr> 3. Proč mají ložiskové kuličky hladký povrch? Vyberte správnou odpověď: </vt:lpstr>
      <vt:lpstr>4. Odpovězte na otázku: Jak si poradíte, nemůžete-li stáhnout prstýnek z prstu?</vt:lpstr>
      <vt:lpstr>5. Odpovězte na otázku: Proč je mokrá podlaha zpravidla kluzká?</vt:lpstr>
      <vt:lpstr>6. Odpovězte na otázku: Proč se tobogan na koupalištích stále polévá vodou?</vt:lpstr>
      <vt:lpstr>7. Odpovězte na otázku: Pokud jeden odměrný válec naplníte vodou, druhý olejem. U obou hladin současně uvolníte stejné kuličky. Dopadnou obě kuličky současně na dna válců? Proč?</vt:lpstr>
      <vt:lpstr>8. Odpovězte na otázku: Proč se před hrou na housle natírá smyčec kalafunou?</vt:lpstr>
      <vt:lpstr>9. Odpovězte na otázku: Proč se při přemisťování těžkých předmětů (např. skříní) užívají válečky?</vt:lpstr>
      <vt:lpstr>10. Odpovězte na otázku: Která zařízení by přestala pracovat, kdyby nebylo tření?</vt:lpstr>
      <vt:lpstr>11. Odpovězte na otázku: V čem se liší podrážky bot pro různé druhy sportu (běh, fotbal, košíková, turistika) a proč?</vt:lpstr>
      <vt:lpstr>12. Odpovězte na otázku: Proč drží v dřevě zatlučený hřebík?</vt:lpstr>
      <vt:lpstr>13. Odpovězte na otázku: Jaký je rozdíl mezi klasickým kovovým zipem a suchým zipem?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klobouckova</cp:lastModifiedBy>
  <cp:revision>34</cp:revision>
  <dcterms:created xsi:type="dcterms:W3CDTF">2013-02-09T15:36:26Z</dcterms:created>
  <dcterms:modified xsi:type="dcterms:W3CDTF">2013-06-06T07:34:00Z</dcterms:modified>
</cp:coreProperties>
</file>