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57" r:id="rId16"/>
    <p:sldId id="258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660066"/>
    <a:srgbClr val="FF99FF"/>
    <a:srgbClr val="FF0000"/>
    <a:srgbClr val="000099"/>
    <a:srgbClr val="FFCCFF"/>
    <a:srgbClr val="FFCCCC"/>
    <a:srgbClr val="CC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F7FB2EF-EBB8-403D-B3F9-EA1F0DDBFB4E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BA19874-8F27-4282-99BE-E0FDB49FB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77ED2D-8BC0-4AB8-8AFF-58388AB0C3A8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D8B97-DF93-405A-AC7C-C28AE3234A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B2CEF98-8274-4B06-82A1-FF06FEF20362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7D1ABF0-845D-4F56-9759-6F0AB4A70F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84CDE73-204F-44C7-B9AE-F475CB78E731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6341977-BE2F-4E78-9594-854798226E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B231E7F-A7D9-46BA-8BF7-3ED633C3C0F4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6ED4494-4482-4FD7-B9CE-52A019059B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D8B40AE-6890-41C6-8F45-C7B53C533178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2CD3445-D40E-4721-95C0-4E3813597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474C96-EFBD-40FC-BA56-2A724FBD4CEC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D7AF6-A0AC-4206-A7BA-CF3C4A53D2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35EA20E-044A-45A9-9E86-844978FE6A52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56DF0BC-78F3-4D1E-8033-FDB4E5C861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7E56FEA-19FB-4734-829D-7E761B372BB0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462A912-E3A7-4E78-9D52-AE88959D7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7209FB-09C4-48F0-9FA2-0D385566FA81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E4F818-9B3B-4E19-90C7-7AB41BDBD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612628-FE21-48BB-AF23-D97AD1B00576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68244-E20C-4064-BA15-E5F666B937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0CE13228-8330-4ECE-B11F-39381649D91B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540DB5D-63E8-4427-82D3-F8AF7657D0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dobrichovice.cz/ukoly/matika/testy/image_m35_08/kvadr.jpg" TargetMode="External"/><Relationship Id="rId2" Type="http://schemas.openxmlformats.org/officeDocument/2006/relationships/hyperlink" Target="http://www.meridla-nastroje.cz/obchod/images/PO03s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yzika-zs.wz.cz/mereni/objem/mereni_1.gif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468313" y="4437063"/>
            <a:ext cx="8135937" cy="149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</a:t>
            </a:r>
            <a:r>
              <a:rPr lang="cs-CZ">
                <a:latin typeface="Lucida Sans Unicode" pitchFamily="34" charset="0"/>
              </a:rPr>
              <a:t>: </a:t>
            </a:r>
            <a:r>
              <a:rPr lang="cs-CZ" b="1">
                <a:solidFill>
                  <a:srgbClr val="00B0F0"/>
                </a:solidFill>
                <a:latin typeface="Lucida Sans Unicode" pitchFamily="34" charset="0"/>
              </a:rPr>
              <a:t>Materiál je určen pro žáky 6. ročníku. Prezentace slouží </a:t>
            </a:r>
            <a:r>
              <a:rPr lang="cs-CZ" b="1">
                <a:solidFill>
                  <a:srgbClr val="00B0F0"/>
                </a:solidFill>
              </a:rPr>
              <a:t>                  </a:t>
            </a:r>
            <a:r>
              <a:rPr lang="cs-CZ" b="1">
                <a:solidFill>
                  <a:srgbClr val="00B0F0"/>
                </a:solidFill>
                <a:latin typeface="Lucida Sans Unicode" pitchFamily="34" charset="0"/>
              </a:rPr>
              <a:t>k zopakování naučeného učiva. Žák si formou odpovědí na otázky </a:t>
            </a:r>
            <a:r>
              <a:rPr lang="cs-CZ" b="1">
                <a:solidFill>
                  <a:srgbClr val="00B0F0"/>
                </a:solidFill>
              </a:rPr>
              <a:t>                </a:t>
            </a:r>
            <a:r>
              <a:rPr lang="cs-CZ" b="1">
                <a:solidFill>
                  <a:srgbClr val="00B0F0"/>
                </a:solidFill>
                <a:latin typeface="Lucida Sans Unicode" pitchFamily="34" charset="0"/>
              </a:rPr>
              <a:t>a vyplňování různých typů doplňovaček opakuje znalosti fyzikálních veličin. Žák zná symboly, jednotky, měřidla a charakteristiku délky, obsahu, objemu, hmotnosti, hustoty, teploty, času a síly.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051050" y="3500438"/>
            <a:ext cx="4500563" cy="7858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Fyzika hrou-opakování I.  </a:t>
            </a:r>
            <a:endParaRPr lang="cs-CZ" sz="28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1908175" y="1196975"/>
            <a:ext cx="68580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02/2013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VY_32_INOVACE_FY.6.A.16_fyzika_hrou_-_opakovani_I.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428625"/>
            <a:ext cx="1811337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333375"/>
            <a:ext cx="4187825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660066"/>
                </a:solidFill>
                <a:effectLst/>
              </a:rPr>
              <a:t>1</a:t>
            </a:r>
            <a:r>
              <a:rPr lang="cs-CZ" sz="3200" u="sng" dirty="0" smtClean="0">
                <a:solidFill>
                  <a:srgbClr val="660066"/>
                </a:solidFill>
                <a:effectLst/>
              </a:rPr>
              <a:t>. Poznáte název fyzikální veličiny?</a:t>
            </a:r>
            <a:br>
              <a:rPr lang="cs-CZ" sz="3200" u="sng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Tuto fyzikální veličinu zjišťujeme pomocí odměrného válce, kádinky, baňky…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u="sng" dirty="0" smtClean="0">
                <a:solidFill>
                  <a:srgbClr val="660066"/>
                </a:solidFill>
                <a:effectLst/>
              </a:rPr>
              <a:t>Vyberte správný název fyzikální veličiny:</a:t>
            </a:r>
            <a:endParaRPr lang="cs-CZ" sz="3200" u="sng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50" y="2214563"/>
            <a:ext cx="2643188" cy="135731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660066"/>
                </a:solidFill>
              </a:rPr>
              <a:t>OBSAH</a:t>
            </a:r>
            <a:endParaRPr lang="cs-CZ" sz="40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5750" y="3786188"/>
            <a:ext cx="2643188" cy="135731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660066"/>
                </a:solidFill>
              </a:rPr>
              <a:t>DÉLKA</a:t>
            </a:r>
            <a:endParaRPr lang="cs-CZ" sz="40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5750" y="5357813"/>
            <a:ext cx="2643188" cy="135731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660066"/>
                </a:solidFill>
              </a:rPr>
              <a:t>OBJEM</a:t>
            </a:r>
            <a:endParaRPr lang="cs-CZ" sz="4000" b="1" dirty="0">
              <a:solidFill>
                <a:srgbClr val="660066"/>
              </a:solidFill>
            </a:endParaRPr>
          </a:p>
        </p:txBody>
      </p:sp>
      <p:pic>
        <p:nvPicPr>
          <p:cNvPr id="7" name="Obrázek 6" descr="MP90040954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500" y="2139950"/>
            <a:ext cx="4524375" cy="457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000099"/>
                </a:solidFill>
                <a:effectLst/>
              </a:rPr>
              <a:t>2. Poznáte název fyzikální veličiny?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Je to základní fyzikální veličina, jejíž měřidlem jsou stopky.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u="sng" dirty="0" smtClean="0">
                <a:solidFill>
                  <a:srgbClr val="000099"/>
                </a:solidFill>
                <a:effectLst/>
              </a:rPr>
              <a:t>Vyberte správný název fyzikální veličiny:</a:t>
            </a:r>
            <a:endParaRPr lang="cs-CZ" sz="3200" u="sng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14313" y="2428875"/>
            <a:ext cx="2571750" cy="17145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66"/>
                </a:solidFill>
              </a:rPr>
              <a:t>DÉLKA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000375" y="2428875"/>
            <a:ext cx="2571750" cy="17145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TEPLOTA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14313" y="4286250"/>
            <a:ext cx="2571750" cy="17145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66"/>
                </a:solidFill>
              </a:rPr>
              <a:t>ČAS</a:t>
            </a:r>
            <a:endParaRPr lang="cs-CZ" sz="32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MP90038795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38" y="4286250"/>
            <a:ext cx="3157537" cy="225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MP90044224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38" y="3000375"/>
            <a:ext cx="2625725" cy="35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800000"/>
                </a:solidFill>
                <a:effectLst/>
              </a:rPr>
              <a:t>3. Vyberte ZÁKLADNÍ fyzikální veličiny:</a:t>
            </a:r>
            <a:endParaRPr lang="cs-CZ" sz="3200" u="sng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75" y="1928813"/>
            <a:ext cx="3500438" cy="107156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0000"/>
                </a:solidFill>
              </a:rPr>
              <a:t>obsah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14375" y="3286125"/>
            <a:ext cx="3500438" cy="1071563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0000"/>
                </a:solidFill>
              </a:rPr>
              <a:t>čas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14375" y="4643438"/>
            <a:ext cx="3500438" cy="107156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0000"/>
                </a:solidFill>
              </a:rPr>
              <a:t>objem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0625" y="2643188"/>
            <a:ext cx="3500438" cy="107156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0000"/>
                </a:solidFill>
              </a:rPr>
              <a:t>hustota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00625" y="4000500"/>
            <a:ext cx="3500438" cy="1071563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0000"/>
                </a:solidFill>
              </a:rPr>
              <a:t>hmotnost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000625" y="5357813"/>
            <a:ext cx="3500438" cy="107156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termodynamická teplota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29188" y="1357313"/>
            <a:ext cx="3500437" cy="107156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0000"/>
                </a:solidFill>
              </a:rPr>
              <a:t>délka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CC"/>
                </a:solidFill>
                <a:effectLst/>
              </a:rPr>
              <a:t>4. Ke každé základní fyzikální veličině přiřaďte správnou základní fyzikální jednotku: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42875" y="2214563"/>
            <a:ext cx="3500438" cy="8572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délka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214938" y="4929188"/>
            <a:ext cx="3500437" cy="8572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sekunda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214938" y="4000500"/>
            <a:ext cx="3500437" cy="8572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metr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14938" y="3071813"/>
            <a:ext cx="3500437" cy="8572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kelvin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14938" y="2143125"/>
            <a:ext cx="3500437" cy="8572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kilogram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42875" y="4000500"/>
            <a:ext cx="3500438" cy="8572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čas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42875" y="4929188"/>
            <a:ext cx="3500438" cy="8572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termodynamická teplota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42875" y="3143250"/>
            <a:ext cx="3500438" cy="8572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hmotnost</a:t>
            </a:r>
            <a:endParaRPr lang="cs-CZ" sz="2800" b="1" dirty="0">
              <a:solidFill>
                <a:srgbClr val="000066"/>
              </a:solidFill>
            </a:endParaRPr>
          </a:p>
        </p:txBody>
      </p:sp>
      <p:cxnSp>
        <p:nvCxnSpPr>
          <p:cNvPr id="15" name="Přímá spojovací šipka 14"/>
          <p:cNvCxnSpPr>
            <a:stCxn id="4" idx="3"/>
            <a:endCxn id="6" idx="1"/>
          </p:cNvCxnSpPr>
          <p:nvPr/>
        </p:nvCxnSpPr>
        <p:spPr>
          <a:xfrm>
            <a:off x="3643313" y="2643188"/>
            <a:ext cx="1571625" cy="1785937"/>
          </a:xfrm>
          <a:prstGeom prst="straightConnector1">
            <a:avLst/>
          </a:prstGeom>
          <a:ln w="508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13" idx="3"/>
            <a:endCxn id="8" idx="1"/>
          </p:cNvCxnSpPr>
          <p:nvPr/>
        </p:nvCxnSpPr>
        <p:spPr>
          <a:xfrm flipV="1">
            <a:off x="3643313" y="2571750"/>
            <a:ext cx="1571625" cy="1000125"/>
          </a:xfrm>
          <a:prstGeom prst="straightConnector1">
            <a:avLst/>
          </a:prstGeom>
          <a:ln w="508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endCxn id="5" idx="1"/>
          </p:cNvCxnSpPr>
          <p:nvPr/>
        </p:nvCxnSpPr>
        <p:spPr>
          <a:xfrm>
            <a:off x="3643313" y="4429125"/>
            <a:ext cx="1571625" cy="928688"/>
          </a:xfrm>
          <a:prstGeom prst="straightConnector1">
            <a:avLst/>
          </a:prstGeom>
          <a:ln w="508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1" idx="3"/>
            <a:endCxn id="7" idx="1"/>
          </p:cNvCxnSpPr>
          <p:nvPr/>
        </p:nvCxnSpPr>
        <p:spPr>
          <a:xfrm flipV="1">
            <a:off x="3643313" y="3500438"/>
            <a:ext cx="1571625" cy="1857375"/>
          </a:xfrm>
          <a:prstGeom prst="straightConnector1">
            <a:avLst/>
          </a:prstGeom>
          <a:ln w="508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660066"/>
                </a:solidFill>
                <a:effectLst/>
              </a:rPr>
              <a:t>5. Doplňte chybějící text:</a:t>
            </a:r>
            <a:endParaRPr lang="cs-CZ" sz="3200" u="sng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50" y="1214438"/>
            <a:ext cx="8572500" cy="478631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660066"/>
                </a:solidFill>
              </a:rPr>
              <a:t>A) Hustota je ….……… fyzikální veličina.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rgbClr val="660066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660066"/>
                </a:solidFill>
              </a:rPr>
              <a:t>B) Její jednotkou je ……. a .……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rgbClr val="660066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660066"/>
                </a:solidFill>
              </a:rPr>
              <a:t>C) Hustota se vypočítá podle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rgbClr val="660066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660066"/>
                </a:solidFill>
              </a:rPr>
              <a:t>vzorce…………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00500" y="1285875"/>
            <a:ext cx="2071688" cy="500063"/>
          </a:xfrm>
          <a:prstGeom prst="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odvozená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57750" y="3000375"/>
            <a:ext cx="1643063" cy="500063"/>
          </a:xfrm>
          <a:prstGeom prst="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kg/ m</a:t>
            </a:r>
            <a:r>
              <a:rPr lang="cs-CZ" sz="2800" b="1" baseline="30000" dirty="0">
                <a:solidFill>
                  <a:schemeClr val="tx1"/>
                </a:solidFill>
              </a:rPr>
              <a:t>3</a:t>
            </a:r>
            <a:endParaRPr lang="cs-CZ" sz="28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29438" y="3000375"/>
            <a:ext cx="1643062" cy="500063"/>
          </a:xfrm>
          <a:prstGeom prst="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g/ cm</a:t>
            </a:r>
            <a:r>
              <a:rPr lang="cs-CZ" sz="2800" b="1" baseline="30000" dirty="0">
                <a:solidFill>
                  <a:schemeClr val="tx1"/>
                </a:solidFill>
              </a:rPr>
              <a:t>3</a:t>
            </a:r>
            <a:endParaRPr lang="cs-CZ" sz="28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00563" y="4857750"/>
            <a:ext cx="2143125" cy="857250"/>
          </a:xfrm>
          <a:prstGeom prst="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/>
                </a:solidFill>
                <a:latin typeface="Arial"/>
                <a:cs typeface="Arial"/>
              </a:rPr>
              <a:t>ρ</a:t>
            </a:r>
            <a:r>
              <a:rPr lang="cs-CZ" sz="3600" b="1" dirty="0">
                <a:solidFill>
                  <a:schemeClr val="tx1"/>
                </a:solidFill>
                <a:latin typeface="Arial Black"/>
                <a:cs typeface="Arial"/>
              </a:rPr>
              <a:t>=m:V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u="sng" dirty="0" smtClean="0">
                <a:solidFill>
                  <a:srgbClr val="800080"/>
                </a:solidFill>
                <a:effectLst/>
              </a:rPr>
              <a:t>6. Odpovězte na otázky:</a:t>
            </a:r>
            <a:r>
              <a:rPr lang="cs-CZ" sz="2400" dirty="0" smtClean="0">
                <a:solidFill>
                  <a:srgbClr val="800080"/>
                </a:solidFill>
                <a:effectLst/>
              </a:rPr>
              <a:t/>
            </a:r>
            <a:br>
              <a:rPr lang="cs-CZ" sz="2400" dirty="0" smtClean="0">
                <a:solidFill>
                  <a:srgbClr val="800080"/>
                </a:solidFill>
                <a:effectLst/>
              </a:rPr>
            </a:br>
            <a:r>
              <a:rPr lang="cs-CZ" sz="2400" dirty="0" smtClean="0">
                <a:solidFill>
                  <a:srgbClr val="800080"/>
                </a:solidFill>
                <a:effectLst/>
              </a:rPr>
              <a:t>A) Řekněte název měřidla na obrázku.</a:t>
            </a:r>
            <a:br>
              <a:rPr lang="cs-CZ" sz="2400" dirty="0" smtClean="0">
                <a:solidFill>
                  <a:srgbClr val="800080"/>
                </a:solidFill>
                <a:effectLst/>
              </a:rPr>
            </a:br>
            <a:r>
              <a:rPr lang="cs-CZ" sz="2400" dirty="0" smtClean="0">
                <a:solidFill>
                  <a:srgbClr val="800080"/>
                </a:solidFill>
                <a:effectLst/>
              </a:rPr>
              <a:t>B) Jaké fyzikální veličiny to je měřidlo?</a:t>
            </a:r>
            <a:br>
              <a:rPr lang="cs-CZ" sz="2400" dirty="0" smtClean="0">
                <a:solidFill>
                  <a:srgbClr val="800080"/>
                </a:solidFill>
                <a:effectLst/>
              </a:rPr>
            </a:br>
            <a:r>
              <a:rPr lang="cs-CZ" sz="2400" dirty="0" smtClean="0">
                <a:solidFill>
                  <a:srgbClr val="800080"/>
                </a:solidFill>
                <a:effectLst/>
              </a:rPr>
              <a:t>C) Kde se nejčastěji toto měřidlo používá? </a:t>
            </a:r>
            <a:br>
              <a:rPr lang="cs-CZ" sz="2400" dirty="0" smtClean="0">
                <a:solidFill>
                  <a:srgbClr val="800080"/>
                </a:solidFill>
                <a:effectLst/>
              </a:rPr>
            </a:br>
            <a:r>
              <a:rPr lang="cs-CZ" sz="2400" dirty="0" smtClean="0">
                <a:solidFill>
                  <a:srgbClr val="800080"/>
                </a:solidFill>
                <a:effectLst/>
              </a:rPr>
              <a:t>D) Jak se tomuto měřidlu říká v řemeslnickém slangu?</a:t>
            </a:r>
            <a:endParaRPr lang="cs-CZ" sz="24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PO03sr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33488" y="2276475"/>
            <a:ext cx="6677025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4214813" y="3786188"/>
            <a:ext cx="4071937" cy="2714625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800" b="1">
                <a:solidFill>
                  <a:srgbClr val="660066"/>
                </a:solidFill>
                <a:cs typeface="Arial" charset="0"/>
              </a:rPr>
              <a:t>A)</a:t>
            </a:r>
            <a:r>
              <a:rPr lang="cs-CZ" sz="2800" b="1">
                <a:solidFill>
                  <a:srgbClr val="660066"/>
                </a:solidFill>
                <a:latin typeface="Arial" charset="0"/>
                <a:cs typeface="Arial" charset="0"/>
              </a:rPr>
              <a:t> </a:t>
            </a:r>
            <a:r>
              <a:rPr lang="cs-CZ" sz="2800" b="1">
                <a:solidFill>
                  <a:srgbClr val="660066"/>
                </a:solidFill>
                <a:cs typeface="Arial" charset="0"/>
              </a:rPr>
              <a:t>posuvné měřidlo, B)délky,</a:t>
            </a:r>
          </a:p>
          <a:p>
            <a:pPr algn="ctr"/>
            <a:r>
              <a:rPr lang="cs-CZ" sz="2800" b="1">
                <a:solidFill>
                  <a:srgbClr val="660066"/>
                </a:solidFill>
                <a:cs typeface="Arial" charset="0"/>
              </a:rPr>
              <a:t>C)</a:t>
            </a:r>
            <a:r>
              <a:rPr lang="cs-CZ" sz="2800" b="1">
                <a:solidFill>
                  <a:srgbClr val="660066"/>
                </a:solidFill>
                <a:latin typeface="Arial" charset="0"/>
                <a:cs typeface="Arial" charset="0"/>
              </a:rPr>
              <a:t> </a:t>
            </a:r>
            <a:r>
              <a:rPr lang="cs-CZ" sz="2800" b="1">
                <a:solidFill>
                  <a:srgbClr val="660066"/>
                </a:solidFill>
                <a:cs typeface="Arial" charset="0"/>
              </a:rPr>
              <a:t>ve strojírenství </a:t>
            </a:r>
            <a:r>
              <a:rPr lang="cs-CZ" sz="2800" b="1">
                <a:solidFill>
                  <a:srgbClr val="660066"/>
                </a:solidFill>
                <a:latin typeface="Arial" charset="0"/>
                <a:cs typeface="Arial" charset="0"/>
              </a:rPr>
              <a:t>               </a:t>
            </a:r>
            <a:r>
              <a:rPr lang="cs-CZ" sz="2800" b="1">
                <a:solidFill>
                  <a:srgbClr val="660066"/>
                </a:solidFill>
                <a:cs typeface="Arial" charset="0"/>
              </a:rPr>
              <a:t>a průmyslu </a:t>
            </a:r>
          </a:p>
          <a:p>
            <a:pPr algn="ctr"/>
            <a:r>
              <a:rPr lang="cs-CZ" sz="2800" b="1">
                <a:solidFill>
                  <a:srgbClr val="660066"/>
                </a:solidFill>
                <a:cs typeface="Arial" charset="0"/>
              </a:rPr>
              <a:t>D) šupl</a:t>
            </a:r>
            <a:r>
              <a:rPr lang="cs-CZ" sz="2800" b="1">
                <a:solidFill>
                  <a:srgbClr val="660066"/>
                </a:solidFill>
                <a:latin typeface="Arial" charset="0"/>
                <a:cs typeface="Arial" charset="0"/>
              </a:rPr>
              <a:t>e</a:t>
            </a:r>
            <a:r>
              <a:rPr lang="cs-CZ" sz="2800" b="1">
                <a:solidFill>
                  <a:srgbClr val="660066"/>
                </a:solidFill>
                <a:cs typeface="Arial" charset="0"/>
              </a:rPr>
              <a:t>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6600"/>
                </a:solidFill>
                <a:effectLst/>
              </a:rPr>
              <a:t>7. Přiřaďte předměty na obrázku k uvedeným hmotnostem.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MC900028383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0" y="1643063"/>
            <a:ext cx="1857375" cy="1414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MC900299809.WM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313" y="4143375"/>
            <a:ext cx="1814512" cy="111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MC900215937.WMF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00188" y="3357563"/>
            <a:ext cx="1143000" cy="531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MC900431587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85938" y="5572125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Elipsa 7"/>
          <p:cNvSpPr/>
          <p:nvPr/>
        </p:nvSpPr>
        <p:spPr>
          <a:xfrm>
            <a:off x="5572125" y="1071563"/>
            <a:ext cx="2643188" cy="1214437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100 g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643563" y="2428875"/>
            <a:ext cx="2643187" cy="1214438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 15 kg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643563" y="3857625"/>
            <a:ext cx="2643187" cy="1214438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9,5 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715000" y="5357813"/>
            <a:ext cx="2643188" cy="1214437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18 g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13" name="Přímá spojovací šipka 12"/>
          <p:cNvCxnSpPr>
            <a:stCxn id="4" idx="3"/>
            <a:endCxn id="10" idx="2"/>
          </p:cNvCxnSpPr>
          <p:nvPr/>
        </p:nvCxnSpPr>
        <p:spPr>
          <a:xfrm>
            <a:off x="3000375" y="2349500"/>
            <a:ext cx="2643188" cy="2116138"/>
          </a:xfrm>
          <a:prstGeom prst="straightConnector1">
            <a:avLst/>
          </a:prstGeom>
          <a:ln w="50800">
            <a:solidFill>
              <a:srgbClr val="00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6" idx="3"/>
            <a:endCxn id="8" idx="2"/>
          </p:cNvCxnSpPr>
          <p:nvPr/>
        </p:nvCxnSpPr>
        <p:spPr>
          <a:xfrm flipV="1">
            <a:off x="2643188" y="1677988"/>
            <a:ext cx="2928937" cy="1944687"/>
          </a:xfrm>
          <a:prstGeom prst="straightConnector1">
            <a:avLst/>
          </a:prstGeom>
          <a:ln w="50800">
            <a:solidFill>
              <a:srgbClr val="00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5" idx="3"/>
            <a:endCxn id="9" idx="2"/>
          </p:cNvCxnSpPr>
          <p:nvPr/>
        </p:nvCxnSpPr>
        <p:spPr>
          <a:xfrm flipV="1">
            <a:off x="3171825" y="3035300"/>
            <a:ext cx="2471738" cy="1666875"/>
          </a:xfrm>
          <a:prstGeom prst="straightConnector1">
            <a:avLst/>
          </a:prstGeom>
          <a:ln w="50800">
            <a:solidFill>
              <a:srgbClr val="00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7" idx="3"/>
            <a:endCxn id="11" idx="2"/>
          </p:cNvCxnSpPr>
          <p:nvPr/>
        </p:nvCxnSpPr>
        <p:spPr>
          <a:xfrm flipV="1">
            <a:off x="2700338" y="5965825"/>
            <a:ext cx="3014662" cy="63500"/>
          </a:xfrm>
          <a:prstGeom prst="straightConnector1">
            <a:avLst/>
          </a:prstGeom>
          <a:ln w="50800">
            <a:solidFill>
              <a:srgbClr val="00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800000"/>
                </a:solidFill>
                <a:effectLst/>
              </a:rPr>
              <a:t>8. Vyberte jednotky obsahu:</a:t>
            </a:r>
            <a:endParaRPr lang="cs-CZ" sz="3200" u="sng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75" y="1714500"/>
            <a:ext cx="1857375" cy="1143000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/>
                </a:solidFill>
              </a:rPr>
              <a:t>m</a:t>
            </a:r>
            <a:r>
              <a:rPr lang="cs-CZ" sz="3600" b="1" baseline="30000" dirty="0">
                <a:solidFill>
                  <a:schemeClr val="tx1"/>
                </a:solidFill>
              </a:rPr>
              <a:t>2</a:t>
            </a:r>
            <a:endParaRPr lang="cs-CZ" sz="36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rgbClr val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143000" y="3143250"/>
            <a:ext cx="1857375" cy="1143000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/>
                </a:solidFill>
              </a:rPr>
              <a:t>g/cm</a:t>
            </a:r>
            <a:r>
              <a:rPr lang="cs-CZ" sz="3600" b="1" baseline="30000" dirty="0">
                <a:solidFill>
                  <a:schemeClr val="tx1"/>
                </a:solidFill>
              </a:rPr>
              <a:t>3</a:t>
            </a:r>
            <a:endParaRPr lang="cs-CZ" sz="3600" b="1" dirty="0">
              <a:solidFill>
                <a:srgbClr val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643688" y="3571875"/>
            <a:ext cx="1857375" cy="1143000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/>
                </a:solidFill>
              </a:rPr>
              <a:t>dm</a:t>
            </a:r>
            <a:r>
              <a:rPr lang="cs-CZ" sz="3600" b="1" baseline="30000" dirty="0">
                <a:solidFill>
                  <a:schemeClr val="tx1"/>
                </a:solidFill>
              </a:rPr>
              <a:t>2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571625" y="4786313"/>
            <a:ext cx="1857375" cy="1143000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00"/>
                </a:solidFill>
              </a:rPr>
              <a:t>a</a:t>
            </a:r>
            <a:endParaRPr lang="cs-CZ" sz="3600" b="1" dirty="0">
              <a:solidFill>
                <a:srgbClr val="0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0" y="1928813"/>
            <a:ext cx="1857375" cy="1143000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00"/>
                </a:solidFill>
              </a:rPr>
              <a:t>kg</a:t>
            </a:r>
            <a:endParaRPr lang="cs-CZ" sz="3600" b="1" dirty="0">
              <a:solidFill>
                <a:srgbClr val="0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571875" y="3500438"/>
            <a:ext cx="1857375" cy="1143000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00"/>
                </a:solidFill>
              </a:rPr>
              <a:t>km</a:t>
            </a:r>
            <a:endParaRPr lang="cs-CZ" sz="3600" b="1" dirty="0">
              <a:solidFill>
                <a:srgbClr val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857750" y="5143500"/>
            <a:ext cx="1857375" cy="1143000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/>
                </a:solidFill>
              </a:rPr>
              <a:t>mm</a:t>
            </a:r>
            <a:r>
              <a:rPr lang="cs-CZ" sz="3600" b="1" baseline="30000" dirty="0">
                <a:solidFill>
                  <a:schemeClr val="tx1"/>
                </a:solidFill>
              </a:rPr>
              <a:t>3</a:t>
            </a:r>
            <a:endParaRPr lang="cs-CZ" sz="3600" b="1" dirty="0">
              <a:solidFill>
                <a:srgbClr val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000750" y="1785938"/>
            <a:ext cx="1857375" cy="1143000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00"/>
                </a:solidFill>
              </a:rPr>
              <a:t>ha</a:t>
            </a:r>
            <a:endParaRPr lang="cs-CZ" sz="36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000099"/>
                </a:solidFill>
                <a:effectLst/>
              </a:rPr>
              <a:t>9. Přiřaďte k sobě název fyzikální veličiny a její fyzikální značku (symbol):</a:t>
            </a:r>
            <a:endParaRPr lang="cs-CZ" sz="3200" u="sng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88" y="3143250"/>
            <a:ext cx="3357562" cy="5715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objem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57188" y="3857625"/>
            <a:ext cx="3357562" cy="5715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hmotnost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7188" y="4572000"/>
            <a:ext cx="3357562" cy="5715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hustota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57188" y="5286375"/>
            <a:ext cx="3357562" cy="5715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teplota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57188" y="2357438"/>
            <a:ext cx="3357562" cy="5715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obsah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57188" y="1643063"/>
            <a:ext cx="3357562" cy="5715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délka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15" name="Vývojový diagram: ukončení 14"/>
          <p:cNvSpPr/>
          <p:nvPr/>
        </p:nvSpPr>
        <p:spPr>
          <a:xfrm>
            <a:off x="6215063" y="1714500"/>
            <a:ext cx="2000250" cy="571500"/>
          </a:xfrm>
          <a:prstGeom prst="flowChartTerminator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</a:rPr>
              <a:t>V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Vývojový diagram: ukončení 15"/>
          <p:cNvSpPr/>
          <p:nvPr/>
        </p:nvSpPr>
        <p:spPr>
          <a:xfrm>
            <a:off x="6286500" y="2428875"/>
            <a:ext cx="2000250" cy="571500"/>
          </a:xfrm>
          <a:prstGeom prst="flowChartTerminator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</a:rPr>
              <a:t>m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Vývojový diagram: ukončení 16"/>
          <p:cNvSpPr/>
          <p:nvPr/>
        </p:nvSpPr>
        <p:spPr>
          <a:xfrm>
            <a:off x="6286500" y="3143250"/>
            <a:ext cx="2000250" cy="571500"/>
          </a:xfrm>
          <a:prstGeom prst="flowChartTerminator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</a:rPr>
              <a:t>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Vývojový diagram: ukončení 17"/>
          <p:cNvSpPr/>
          <p:nvPr/>
        </p:nvSpPr>
        <p:spPr>
          <a:xfrm>
            <a:off x="6357938" y="3857625"/>
            <a:ext cx="2000250" cy="571500"/>
          </a:xfrm>
          <a:prstGeom prst="flowChartTerminator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0000"/>
                </a:solidFill>
              </a:rPr>
              <a:t>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Vývojový diagram: ukončení 18"/>
          <p:cNvSpPr/>
          <p:nvPr/>
        </p:nvSpPr>
        <p:spPr>
          <a:xfrm>
            <a:off x="6357938" y="4643438"/>
            <a:ext cx="2000250" cy="571500"/>
          </a:xfrm>
          <a:prstGeom prst="flowChartTerminator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  <a:latin typeface="Arial"/>
                <a:cs typeface="Arial"/>
              </a:rPr>
              <a:t>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0" name="Vývojový diagram: ukončení 19"/>
          <p:cNvSpPr/>
          <p:nvPr/>
        </p:nvSpPr>
        <p:spPr>
          <a:xfrm>
            <a:off x="6357938" y="5357813"/>
            <a:ext cx="2000250" cy="571500"/>
          </a:xfrm>
          <a:prstGeom prst="flowChartTerminator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  <a:latin typeface="Arial"/>
                <a:cs typeface="Arial"/>
              </a:rPr>
              <a:t>ρ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22" name="Přímá spojovací šipka 21"/>
          <p:cNvCxnSpPr>
            <a:stCxn id="14" idx="3"/>
            <a:endCxn id="18" idx="1"/>
          </p:cNvCxnSpPr>
          <p:nvPr/>
        </p:nvCxnSpPr>
        <p:spPr>
          <a:xfrm>
            <a:off x="3714750" y="1928813"/>
            <a:ext cx="2643188" cy="2214562"/>
          </a:xfrm>
          <a:prstGeom prst="straightConnector1">
            <a:avLst/>
          </a:prstGeom>
          <a:ln w="50800"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13" idx="3"/>
            <a:endCxn id="17" idx="1"/>
          </p:cNvCxnSpPr>
          <p:nvPr/>
        </p:nvCxnSpPr>
        <p:spPr>
          <a:xfrm>
            <a:off x="3714750" y="2643188"/>
            <a:ext cx="2571750" cy="785812"/>
          </a:xfrm>
          <a:prstGeom prst="straightConnector1">
            <a:avLst/>
          </a:prstGeom>
          <a:ln w="50800"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4" idx="3"/>
            <a:endCxn id="15" idx="1"/>
          </p:cNvCxnSpPr>
          <p:nvPr/>
        </p:nvCxnSpPr>
        <p:spPr>
          <a:xfrm flipV="1">
            <a:off x="3714750" y="2000250"/>
            <a:ext cx="2500313" cy="1428750"/>
          </a:xfrm>
          <a:prstGeom prst="straightConnector1">
            <a:avLst/>
          </a:prstGeom>
          <a:ln w="50800"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0" idx="3"/>
            <a:endCxn id="16" idx="1"/>
          </p:cNvCxnSpPr>
          <p:nvPr/>
        </p:nvCxnSpPr>
        <p:spPr>
          <a:xfrm flipV="1">
            <a:off x="3714750" y="2714625"/>
            <a:ext cx="2571750" cy="1428750"/>
          </a:xfrm>
          <a:prstGeom prst="straightConnector1">
            <a:avLst/>
          </a:prstGeom>
          <a:ln w="50800"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11" idx="3"/>
            <a:endCxn id="20" idx="1"/>
          </p:cNvCxnSpPr>
          <p:nvPr/>
        </p:nvCxnSpPr>
        <p:spPr>
          <a:xfrm>
            <a:off x="3714750" y="4857750"/>
            <a:ext cx="2643188" cy="785813"/>
          </a:xfrm>
          <a:prstGeom prst="straightConnector1">
            <a:avLst/>
          </a:prstGeom>
          <a:ln w="50800"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stCxn id="12" idx="3"/>
            <a:endCxn id="19" idx="1"/>
          </p:cNvCxnSpPr>
          <p:nvPr/>
        </p:nvCxnSpPr>
        <p:spPr>
          <a:xfrm flipV="1">
            <a:off x="3714750" y="4929188"/>
            <a:ext cx="2643188" cy="642937"/>
          </a:xfrm>
          <a:prstGeom prst="straightConnector1">
            <a:avLst/>
          </a:prstGeom>
          <a:ln w="50800"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CC0099"/>
                </a:solidFill>
                <a:effectLst/>
              </a:rPr>
              <a:t>10. Při měření délky plotu naměřili žáci následující hodnoty: 124m, 122m, 125m, 123m, 126m.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u="sng" dirty="0" smtClean="0">
                <a:solidFill>
                  <a:srgbClr val="CC0099"/>
                </a:solidFill>
                <a:effectLst/>
              </a:rPr>
              <a:t>Určete průměrnou délku plotu (aritmetický průměr naměřených hodnot).</a:t>
            </a:r>
            <a:r>
              <a:rPr lang="cs-CZ" sz="3200" dirty="0" smtClean="0">
                <a:solidFill>
                  <a:srgbClr val="CC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Pokuste odvodit logicky.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MC900056220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75" y="3135313"/>
            <a:ext cx="2928938" cy="291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Slunce 4"/>
          <p:cNvSpPr/>
          <p:nvPr/>
        </p:nvSpPr>
        <p:spPr>
          <a:xfrm>
            <a:off x="928688" y="3357563"/>
            <a:ext cx="3071812" cy="2714625"/>
          </a:xfrm>
          <a:prstGeom prst="sun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660066"/>
                </a:solidFill>
              </a:rPr>
              <a:t>124 m</a:t>
            </a:r>
            <a:endParaRPr lang="cs-CZ" sz="36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FF0000"/>
                </a:solidFill>
                <a:effectLst/>
              </a:rPr>
              <a:t>11. Jak vypočítáme objem kvádru?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u="sng" dirty="0" smtClean="0">
                <a:solidFill>
                  <a:srgbClr val="FF0000"/>
                </a:solidFill>
                <a:effectLst/>
              </a:rPr>
              <a:t>Vyberte správný vzorec:</a:t>
            </a:r>
            <a:endParaRPr lang="cs-CZ" sz="3200" u="sng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357313" y="1857375"/>
            <a:ext cx="3571875" cy="128587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1"/>
                </a:solidFill>
                <a:latin typeface="Arial Narrow" pitchFamily="34" charset="0"/>
              </a:rPr>
              <a:t>V=a</a:t>
            </a:r>
            <a:r>
              <a:rPr lang="cs-CZ" sz="4400" b="1" dirty="0">
                <a:solidFill>
                  <a:schemeClr val="tx1"/>
                </a:solidFill>
                <a:latin typeface="Arial Narrow" pitchFamily="34" charset="0"/>
                <a:cs typeface="Arial"/>
              </a:rPr>
              <a:t>∙a∙a</a:t>
            </a:r>
            <a:endParaRPr lang="cs-CZ" sz="44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42938" y="3429000"/>
            <a:ext cx="3571875" cy="128587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1"/>
                </a:solidFill>
                <a:latin typeface="Arial Narrow" pitchFamily="34" charset="0"/>
              </a:rPr>
              <a:t>V=2</a:t>
            </a:r>
            <a:r>
              <a:rPr lang="cs-CZ" sz="4400" b="1" dirty="0">
                <a:solidFill>
                  <a:schemeClr val="tx1"/>
                </a:solidFill>
                <a:latin typeface="Arial"/>
                <a:cs typeface="Arial"/>
              </a:rPr>
              <a:t>∙(a+b)</a:t>
            </a:r>
            <a:endParaRPr lang="cs-CZ" sz="44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71750" y="5072063"/>
            <a:ext cx="3571875" cy="128587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1"/>
                </a:solidFill>
                <a:latin typeface="Arial Narrow" pitchFamily="34" charset="0"/>
              </a:rPr>
              <a:t>V=a</a:t>
            </a:r>
            <a:r>
              <a:rPr lang="cs-CZ" sz="4400" b="1" dirty="0">
                <a:solidFill>
                  <a:schemeClr val="tx1"/>
                </a:solidFill>
                <a:latin typeface="Arial Narrow" pitchFamily="34" charset="0"/>
                <a:cs typeface="Arial"/>
              </a:rPr>
              <a:t>∙b∙c</a:t>
            </a:r>
            <a:endParaRPr lang="cs-CZ" sz="44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pic>
        <p:nvPicPr>
          <p:cNvPr id="7" name="Obrázek 6" descr="kvadr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25" y="1785938"/>
            <a:ext cx="3048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12. 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A) Řekněte, kolik mililitrů je jeden dílek na odměrném válci na obrázku.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B) Jaký je objem kapaliny v odměrném válci na obrázku?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mereni_1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13" y="2605088"/>
            <a:ext cx="2114550" cy="425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357188" y="3214688"/>
            <a:ext cx="4857750" cy="142875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514350" indent="-514350" algn="ctr" fontAlgn="auto">
              <a:spcBef>
                <a:spcPts val="0"/>
              </a:spcBef>
              <a:spcAft>
                <a:spcPts val="0"/>
              </a:spcAft>
              <a:buFontTx/>
              <a:buAutoNum type="alphaUcParenR"/>
              <a:defRPr/>
            </a:pPr>
            <a:r>
              <a:rPr lang="cs-CZ" sz="3200" b="1" dirty="0">
                <a:solidFill>
                  <a:srgbClr val="FF0000"/>
                </a:solidFill>
              </a:rPr>
              <a:t>1dílek =2 ml</a:t>
            </a:r>
          </a:p>
          <a:p>
            <a:pPr marL="514350" indent="-514350" algn="ctr" fontAlgn="auto">
              <a:spcBef>
                <a:spcPts val="0"/>
              </a:spcBef>
              <a:spcAft>
                <a:spcPts val="0"/>
              </a:spcAft>
              <a:buFontTx/>
              <a:buAutoNum type="alphaUcParenR"/>
              <a:defRPr/>
            </a:pPr>
            <a:r>
              <a:rPr lang="cs-CZ" sz="3200" b="1" dirty="0">
                <a:solidFill>
                  <a:srgbClr val="FF0000"/>
                </a:solidFill>
              </a:rPr>
              <a:t>V=26 ml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660066"/>
                </a:solidFill>
                <a:effectLst/>
              </a:rPr>
              <a:t>13. Přiřaďte k fyzikální veličině fyzikální značku a fyzikální jednotku:</a:t>
            </a:r>
            <a:endParaRPr lang="cs-CZ" sz="3200" u="sng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0063" y="2143125"/>
            <a:ext cx="3571875" cy="785813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660066"/>
                </a:solidFill>
              </a:rPr>
              <a:t>SÍLA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063" y="3143250"/>
            <a:ext cx="3571875" cy="785813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660066"/>
                </a:solidFill>
              </a:rPr>
              <a:t>ČAS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0063" y="4143375"/>
            <a:ext cx="3571875" cy="785813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660066"/>
                </a:solidFill>
              </a:rPr>
              <a:t>TEPLOTA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00063" y="5143500"/>
            <a:ext cx="3571875" cy="785813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660066"/>
                </a:solidFill>
              </a:rPr>
              <a:t>TÍHA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5500688" y="2071688"/>
            <a:ext cx="2928937" cy="857250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t, </a:t>
            </a:r>
            <a:r>
              <a:rPr lang="en-US" sz="4000" b="1" dirty="0">
                <a:solidFill>
                  <a:srgbClr val="FF0000"/>
                </a:solidFill>
              </a:rPr>
              <a:t>[</a:t>
            </a:r>
            <a:r>
              <a:rPr lang="cs-CZ" sz="4000" b="1" dirty="0">
                <a:solidFill>
                  <a:srgbClr val="FF0000"/>
                </a:solidFill>
                <a:latin typeface="Arial"/>
                <a:cs typeface="Arial"/>
              </a:rPr>
              <a:t>s</a:t>
            </a:r>
            <a:r>
              <a:rPr lang="en-US" sz="4000" b="1" dirty="0">
                <a:solidFill>
                  <a:srgbClr val="FF0000"/>
                </a:solidFill>
                <a:latin typeface="Arial"/>
                <a:cs typeface="Arial"/>
              </a:rPr>
              <a:t>]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5500688" y="3071813"/>
            <a:ext cx="2928937" cy="857250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F, </a:t>
            </a:r>
            <a:r>
              <a:rPr lang="en-US" sz="4000" b="1" dirty="0">
                <a:solidFill>
                  <a:srgbClr val="FF0000"/>
                </a:solidFill>
              </a:rPr>
              <a:t>[</a:t>
            </a:r>
            <a:r>
              <a:rPr lang="cs-CZ" sz="4000" b="1" dirty="0">
                <a:solidFill>
                  <a:srgbClr val="FF0000"/>
                </a:solidFill>
                <a:latin typeface="Arial"/>
                <a:cs typeface="Arial"/>
              </a:rPr>
              <a:t>N</a:t>
            </a:r>
            <a:r>
              <a:rPr lang="en-US" sz="4000" b="1" dirty="0">
                <a:solidFill>
                  <a:srgbClr val="FF0000"/>
                </a:solidFill>
                <a:latin typeface="Arial"/>
                <a:cs typeface="Arial"/>
              </a:rPr>
              <a:t>]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5572125" y="4071938"/>
            <a:ext cx="2928938" cy="857250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G, </a:t>
            </a:r>
            <a:r>
              <a:rPr lang="en-US" sz="4000" b="1" dirty="0">
                <a:solidFill>
                  <a:srgbClr val="FF0000"/>
                </a:solidFill>
              </a:rPr>
              <a:t>[</a:t>
            </a:r>
            <a:r>
              <a:rPr lang="cs-CZ" sz="4000" b="1" dirty="0">
                <a:solidFill>
                  <a:srgbClr val="FF0000"/>
                </a:solidFill>
                <a:latin typeface="Arial"/>
                <a:cs typeface="Arial"/>
              </a:rPr>
              <a:t>N</a:t>
            </a:r>
            <a:r>
              <a:rPr lang="en-US" sz="4000" b="1" dirty="0">
                <a:solidFill>
                  <a:srgbClr val="FF0000"/>
                </a:solidFill>
                <a:latin typeface="Arial"/>
                <a:cs typeface="Arial"/>
              </a:rPr>
              <a:t>]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5572125" y="5072063"/>
            <a:ext cx="2928938" cy="857250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t, </a:t>
            </a:r>
            <a:r>
              <a:rPr lang="en-US" sz="4000" b="1" dirty="0">
                <a:solidFill>
                  <a:srgbClr val="FF0000"/>
                </a:solidFill>
              </a:rPr>
              <a:t>[</a:t>
            </a:r>
            <a:r>
              <a:rPr lang="cs-CZ" sz="4000" b="1" dirty="0">
                <a:solidFill>
                  <a:srgbClr val="FF0000"/>
                </a:solidFill>
                <a:latin typeface="Arial"/>
                <a:cs typeface="Arial"/>
              </a:rPr>
              <a:t>°C</a:t>
            </a:r>
            <a:r>
              <a:rPr lang="en-US" sz="4000" b="1" dirty="0">
                <a:solidFill>
                  <a:srgbClr val="FF0000"/>
                </a:solidFill>
                <a:latin typeface="Arial"/>
                <a:cs typeface="Arial"/>
              </a:rPr>
              <a:t>]</a:t>
            </a:r>
            <a:endParaRPr lang="cs-CZ" sz="4000" b="1" dirty="0">
              <a:solidFill>
                <a:srgbClr val="FF0000"/>
              </a:solidFill>
            </a:endParaRPr>
          </a:p>
        </p:txBody>
      </p:sp>
      <p:cxnSp>
        <p:nvCxnSpPr>
          <p:cNvPr id="16" name="Přímá spojovací šipka 15"/>
          <p:cNvCxnSpPr>
            <a:stCxn id="4" idx="3"/>
            <a:endCxn id="12" idx="1"/>
          </p:cNvCxnSpPr>
          <p:nvPr/>
        </p:nvCxnSpPr>
        <p:spPr>
          <a:xfrm>
            <a:off x="4071938" y="2535238"/>
            <a:ext cx="1428750" cy="965200"/>
          </a:xfrm>
          <a:prstGeom prst="straightConnector1">
            <a:avLst/>
          </a:prstGeom>
          <a:ln w="508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7" idx="3"/>
            <a:endCxn id="11" idx="1"/>
          </p:cNvCxnSpPr>
          <p:nvPr/>
        </p:nvCxnSpPr>
        <p:spPr>
          <a:xfrm flipV="1">
            <a:off x="4071938" y="2500313"/>
            <a:ext cx="1428750" cy="1036637"/>
          </a:xfrm>
          <a:prstGeom prst="straightConnector1">
            <a:avLst/>
          </a:prstGeom>
          <a:ln w="508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8" idx="3"/>
            <a:endCxn id="14" idx="1"/>
          </p:cNvCxnSpPr>
          <p:nvPr/>
        </p:nvCxnSpPr>
        <p:spPr>
          <a:xfrm>
            <a:off x="4071938" y="4537075"/>
            <a:ext cx="1500187" cy="963613"/>
          </a:xfrm>
          <a:prstGeom prst="straightConnector1">
            <a:avLst/>
          </a:prstGeom>
          <a:ln w="508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9" idx="3"/>
            <a:endCxn id="13" idx="1"/>
          </p:cNvCxnSpPr>
          <p:nvPr/>
        </p:nvCxnSpPr>
        <p:spPr>
          <a:xfrm flipV="1">
            <a:off x="4071938" y="4500563"/>
            <a:ext cx="1500187" cy="1036637"/>
          </a:xfrm>
          <a:prstGeom prst="straightConnector1">
            <a:avLst/>
          </a:prstGeom>
          <a:ln w="508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1800" b="1" smtClean="0">
                <a:solidFill>
                  <a:srgbClr val="00B05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Font typeface="Wingdings 3" pitchFamily="18" charset="2"/>
              <a:buNone/>
            </a:pPr>
            <a:r>
              <a:rPr lang="cs-CZ" sz="1800" b="1" smtClean="0">
                <a:solidFill>
                  <a:srgbClr val="00B050"/>
                </a:solidFill>
              </a:rPr>
              <a:t>Rauner K., Havel V., a kol., Fyzika 7 pro ZŠ a víceletá gymnázia, Nakladatelství Fraus 2005.</a:t>
            </a:r>
          </a:p>
          <a:p>
            <a:pPr>
              <a:buFont typeface="Wingdings 3" pitchFamily="18" charset="2"/>
              <a:buNone/>
            </a:pPr>
            <a:r>
              <a:rPr lang="cs-CZ" sz="1800" b="1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Font typeface="Wingdings 3" pitchFamily="18" charset="2"/>
              <a:buNone/>
            </a:pPr>
            <a:r>
              <a:rPr lang="cs-CZ" sz="1800" b="1" smtClean="0">
                <a:solidFill>
                  <a:srgbClr val="00B050"/>
                </a:solidFill>
                <a:latin typeface="Arial" charset="0"/>
              </a:rPr>
              <a:t>www.office.microsoft.com</a:t>
            </a:r>
          </a:p>
          <a:p>
            <a:pPr>
              <a:buFont typeface="Wingdings 3" pitchFamily="18" charset="2"/>
              <a:buNone/>
            </a:pPr>
            <a:r>
              <a:rPr lang="en-US" sz="1800" b="1" smtClean="0">
                <a:solidFill>
                  <a:srgbClr val="00B050"/>
                </a:solidFill>
                <a:hlinkClick r:id="rId2"/>
              </a:rPr>
              <a:t>http://www.meridla-nastroje.cz/obchod/images/PO03sr.jpg</a:t>
            </a:r>
            <a:r>
              <a:rPr lang="cs-CZ" sz="1800" b="1" smtClean="0">
                <a:solidFill>
                  <a:srgbClr val="00B050"/>
                </a:solidFill>
              </a:rPr>
              <a:t> </a:t>
            </a:r>
            <a:r>
              <a:rPr lang="en-US" sz="1800" b="1" smtClean="0">
                <a:solidFill>
                  <a:srgbClr val="00B050"/>
                </a:solidFill>
              </a:rPr>
              <a:t>[cit</a:t>
            </a:r>
            <a:r>
              <a:rPr lang="cs-CZ" sz="1800" b="1" smtClean="0">
                <a:solidFill>
                  <a:srgbClr val="00B050"/>
                </a:solidFill>
              </a:rPr>
              <a:t>:2013-02-27</a:t>
            </a:r>
            <a:r>
              <a:rPr lang="en-US" sz="1800" b="1" smtClean="0">
                <a:solidFill>
                  <a:srgbClr val="00B050"/>
                </a:solidFill>
              </a:rPr>
              <a:t>]</a:t>
            </a:r>
            <a:endParaRPr lang="cs-CZ" sz="18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800" b="1" smtClean="0">
                <a:solidFill>
                  <a:srgbClr val="00B050"/>
                </a:solidFill>
                <a:hlinkClick r:id="rId3"/>
              </a:rPr>
              <a:t>http://www.zsdobrichovice.cz/ukoly/matika/testy/image_m35_08/kvadr.jpg</a:t>
            </a:r>
            <a:r>
              <a:rPr lang="cs-CZ" sz="1800" b="1" smtClean="0">
                <a:solidFill>
                  <a:srgbClr val="00B050"/>
                </a:solidFill>
              </a:rPr>
              <a:t> </a:t>
            </a:r>
            <a:r>
              <a:rPr lang="en-US" sz="1800" b="1" smtClean="0">
                <a:solidFill>
                  <a:srgbClr val="00B050"/>
                </a:solidFill>
              </a:rPr>
              <a:t>[cit</a:t>
            </a:r>
            <a:r>
              <a:rPr lang="cs-CZ" sz="1800" b="1" smtClean="0">
                <a:solidFill>
                  <a:srgbClr val="00B050"/>
                </a:solidFill>
              </a:rPr>
              <a:t>:2013-02-27</a:t>
            </a:r>
            <a:r>
              <a:rPr lang="en-US" sz="1800" b="1" smtClean="0">
                <a:solidFill>
                  <a:srgbClr val="00B050"/>
                </a:solidFill>
              </a:rPr>
              <a:t>] </a:t>
            </a:r>
            <a:endParaRPr lang="cs-CZ" sz="18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800" b="1" smtClean="0">
                <a:solidFill>
                  <a:srgbClr val="00B050"/>
                </a:solidFill>
                <a:hlinkClick r:id="rId4"/>
              </a:rPr>
              <a:t>http://www.fyzika-zs.wz.cz/mereni/objem/mereni_1.gif</a:t>
            </a:r>
            <a:r>
              <a:rPr lang="cs-CZ" sz="1800" b="1" smtClean="0">
                <a:solidFill>
                  <a:srgbClr val="00B050"/>
                </a:solidFill>
              </a:rPr>
              <a:t> </a:t>
            </a:r>
            <a:r>
              <a:rPr lang="en-US" sz="1800" b="1" smtClean="0">
                <a:solidFill>
                  <a:srgbClr val="00B050"/>
                </a:solidFill>
              </a:rPr>
              <a:t>[cit</a:t>
            </a:r>
            <a:r>
              <a:rPr lang="cs-CZ" sz="1800" b="1" smtClean="0">
                <a:solidFill>
                  <a:srgbClr val="00B050"/>
                </a:solidFill>
              </a:rPr>
              <a:t>:2013-02-27</a:t>
            </a:r>
            <a:r>
              <a:rPr lang="en-US" sz="1800" b="1" smtClean="0">
                <a:solidFill>
                  <a:srgbClr val="00B050"/>
                </a:solidFill>
              </a:rPr>
              <a:t>]</a:t>
            </a:r>
            <a:endParaRPr lang="cs-CZ" sz="18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endParaRPr lang="cs-CZ" sz="1400" b="1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00B050"/>
                </a:solidFill>
              </a:rPr>
              <a:t>Použité zdroje:</a:t>
            </a:r>
            <a:endParaRPr lang="cs-CZ" sz="3200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Materiál je určen pro žáky 6. ročníku. 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Prezentace slouží k zopakování naučeného učiva. 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si formou odpovědí na otázky a vyplňování různých typů doplňovaček opakuje znalosti fyzikálních veličin. 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zná symboly, jednotky, měřidla a charakteristiku délky, obsahu, objemu, hmotnosti, hustoty, teploty, času a síly.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odpovídá na otázky, řeší úlohy, vybírá správné odpovědi a údaje. Žák doplňuje chybějící text.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Otázky a úkoly se můžou použít k testu, ke zkoušení, k upevnění  naučených znalostí.</a:t>
            </a:r>
            <a:endParaRPr lang="cs-CZ" sz="2400" b="1" dirty="0">
              <a:solidFill>
                <a:srgbClr val="00B0F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5643602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002060"/>
                </a:solidFill>
              </a:rPr>
              <a:t>Metodika prezentace:</a:t>
            </a:r>
            <a:endParaRPr lang="cs-CZ" sz="3200" u="sng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260</TotalTime>
  <Words>320</Words>
  <Application>Microsoft Office PowerPoint</Application>
  <PresentationFormat>On-screen Show (4:3)</PresentationFormat>
  <Paragraphs>96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16</vt:i4>
      </vt:variant>
    </vt:vector>
  </HeadingPairs>
  <TitlesOfParts>
    <vt:vector size="32" baseType="lpstr">
      <vt:lpstr>Lucida Sans Unicode</vt:lpstr>
      <vt:lpstr>Arial</vt:lpstr>
      <vt:lpstr>Wingdings 3</vt:lpstr>
      <vt:lpstr>Verdana</vt:lpstr>
      <vt:lpstr>Wingdings 2</vt:lpstr>
      <vt:lpstr>Calibri</vt:lpstr>
      <vt:lpstr>Arial Black</vt:lpstr>
      <vt:lpstr>Arial Narrow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33</cp:revision>
  <dcterms:created xsi:type="dcterms:W3CDTF">2013-02-21T16:10:48Z</dcterms:created>
  <dcterms:modified xsi:type="dcterms:W3CDTF">2013-06-07T17:02:41Z</dcterms:modified>
</cp:coreProperties>
</file>