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57" r:id="rId15"/>
    <p:sldId id="25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99"/>
    <a:srgbClr val="003300"/>
    <a:srgbClr val="CCFF99"/>
    <a:srgbClr val="800000"/>
    <a:srgbClr val="000066"/>
    <a:srgbClr val="FFFFCC"/>
    <a:srgbClr val="FFCCFF"/>
    <a:srgbClr val="CC0099"/>
    <a:srgbClr val="CCFFFF"/>
    <a:srgbClr val="66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7F7177A-A83B-42AE-B9ED-9F4F81CC5707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CEF6EEA-2F3D-45BF-8444-EF095931AA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7177A-A83B-42AE-B9ED-9F4F81CC5707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EF6EEA-2F3D-45BF-8444-EF095931AA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7177A-A83B-42AE-B9ED-9F4F81CC5707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EF6EEA-2F3D-45BF-8444-EF095931AA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7177A-A83B-42AE-B9ED-9F4F81CC5707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EF6EEA-2F3D-45BF-8444-EF095931AA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7177A-A83B-42AE-B9ED-9F4F81CC5707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EF6EEA-2F3D-45BF-8444-EF095931AA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7177A-A83B-42AE-B9ED-9F4F81CC5707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EF6EEA-2F3D-45BF-8444-EF095931AA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7177A-A83B-42AE-B9ED-9F4F81CC5707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EF6EEA-2F3D-45BF-8444-EF095931AA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E7F7177A-A83B-42AE-B9ED-9F4F81CC5707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EF6EEA-2F3D-45BF-8444-EF095931AA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7F7177A-A83B-42AE-B9ED-9F4F81CC5707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CEF6EEA-2F3D-45BF-8444-EF095931AA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7177A-A83B-42AE-B9ED-9F4F81CC5707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EF6EEA-2F3D-45BF-8444-EF095931AA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F7177A-A83B-42AE-B9ED-9F4F81CC5707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CEF6EEA-2F3D-45BF-8444-EF095931AA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E7F7177A-A83B-42AE-B9ED-9F4F81CC5707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CEF6EEA-2F3D-45BF-8444-EF095931AA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eshop.merci.cz/www/obrazky/velke/331850900032.jpg" TargetMode="External"/><Relationship Id="rId3" Type="http://schemas.openxmlformats.org/officeDocument/2006/relationships/hyperlink" Target="http://www.zs.vlachovice.cz/testy/obrazky/hustota.PNG" TargetMode="External"/><Relationship Id="rId7" Type="http://schemas.openxmlformats.org/officeDocument/2006/relationships/hyperlink" Target="http://nd04.jxs.cz/395/990/140607363d_72086751_o2.jpg" TargetMode="External"/><Relationship Id="rId2" Type="http://schemas.openxmlformats.org/officeDocument/2006/relationships/hyperlink" Target="http://slovnikonline.com/img/ruznahustota.gi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brufus.cz/pic_zbozi/04835.jpg" TargetMode="External"/><Relationship Id="rId11" Type="http://schemas.openxmlformats.org/officeDocument/2006/relationships/hyperlink" Target="http://www.microlife.cz/images/digitalni-teplomer-mt400-m.jpg" TargetMode="External"/><Relationship Id="rId5" Type="http://schemas.openxmlformats.org/officeDocument/2006/relationships/hyperlink" Target="http://www.nunavut.cz/zbozi/102463_big.png" TargetMode="External"/><Relationship Id="rId10" Type="http://schemas.openxmlformats.org/officeDocument/2006/relationships/hyperlink" Target="http://upload.wikimedia.org/wikipedia/commons/thumb/1/18/Ar%C3%A4ometer.jpg/220px-Ar%C3%A4ometer.jpg" TargetMode="External"/><Relationship Id="rId4" Type="http://schemas.openxmlformats.org/officeDocument/2006/relationships/hyperlink" Target="http://slovnikonline.com/img/vaha_demonstracni_xl.jpg" TargetMode="External"/><Relationship Id="rId9" Type="http://schemas.openxmlformats.org/officeDocument/2006/relationships/hyperlink" Target="http://www.helago-cz.cz/public/content-images/cz/set/21556.jpg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539552" y="4509120"/>
            <a:ext cx="8280920" cy="1420210"/>
          </a:xfrm>
          <a:prstGeom prst="rect">
            <a:avLst/>
          </a:prstGeom>
        </p:spPr>
        <p:txBody>
          <a:bodyPr>
            <a:normAutofit lnSpcReduction="10000"/>
          </a:bodyPr>
          <a:lstStyle/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</a:t>
            </a:r>
            <a:r>
              <a:rPr kumimoji="0" lang="cs-CZ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lang="cs-CZ" b="1" noProof="0" dirty="0" smtClean="0">
                <a:solidFill>
                  <a:srgbClr val="00B0F0"/>
                </a:solidFill>
              </a:rPr>
              <a:t>Materiál je určen pro žáky 6. ročníku. Prezentace slouží k zopakování naučeného učiva. Žák si formou odpovědí na otázky a vyplňování různých typů doplňovaček opakuje znalosti fyzikálních veličin. Žák zná symboly, jednotky, měřidla a charakteristiku délky, obsahu, objemu, hmotnosti, hustoty, teploty, času a síly.</a:t>
            </a:r>
            <a:endParaRPr kumimoji="0" lang="cs-CZ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1763688" y="3789040"/>
            <a:ext cx="5000660" cy="500066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8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Fyzika </a:t>
            </a:r>
            <a:r>
              <a:rPr lang="cs-CZ" sz="20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hrou-opakování</a:t>
            </a:r>
            <a:r>
              <a:rPr lang="cs-CZ" sz="28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 II.  </a:t>
            </a:r>
            <a:endParaRPr kumimoji="0" lang="cs-CZ" sz="2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907704" y="1412776"/>
            <a:ext cx="685804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03/2013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VY_32_INOVACE_FY.6.A.17_fyzika_hrou_-_opakovani_II.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282" y="428604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283968" y="260648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97106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000099"/>
                </a:solidFill>
                <a:effectLst/>
              </a:rPr>
              <a:t>1. Poznejte fyzikální veličinu:</a:t>
            </a:r>
            <a:br>
              <a:rPr lang="cs-CZ" sz="3200" u="sng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Je to odvozená fyzikální veličina z hmotnosti a objemu.</a:t>
            </a:r>
            <a:br>
              <a:rPr lang="cs-CZ" sz="3200" dirty="0" smtClean="0">
                <a:solidFill>
                  <a:srgbClr val="000099"/>
                </a:solidFill>
                <a:effectLst/>
              </a:rPr>
            </a:br>
            <a:r>
              <a:rPr lang="cs-CZ" sz="3200" dirty="0" smtClean="0">
                <a:solidFill>
                  <a:srgbClr val="000099"/>
                </a:solidFill>
                <a:effectLst/>
              </a:rPr>
              <a:t>Její značka je </a:t>
            </a:r>
            <a:r>
              <a:rPr lang="el-GR" sz="3200" dirty="0" smtClean="0">
                <a:solidFill>
                  <a:srgbClr val="000099"/>
                </a:solidFill>
                <a:effectLst/>
                <a:latin typeface="Arial"/>
                <a:cs typeface="Arial"/>
              </a:rPr>
              <a:t>ρ</a:t>
            </a:r>
            <a:r>
              <a:rPr lang="cs-CZ" sz="3200" dirty="0" smtClean="0">
                <a:solidFill>
                  <a:srgbClr val="000099"/>
                </a:solidFill>
                <a:effectLst/>
                <a:latin typeface="Arial"/>
                <a:cs typeface="Arial"/>
              </a:rPr>
              <a:t>.</a:t>
            </a:r>
            <a:endParaRPr lang="cs-CZ" sz="3200" u="sng" dirty="0">
              <a:solidFill>
                <a:srgbClr val="000099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642910" y="3000372"/>
            <a:ext cx="3714776" cy="107157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u="sng" dirty="0" smtClean="0">
                <a:solidFill>
                  <a:srgbClr val="FF0000"/>
                </a:solidFill>
              </a:rPr>
              <a:t>Správná odpověď:</a:t>
            </a:r>
            <a:endParaRPr lang="cs-CZ" sz="3200" b="1" u="sng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42910" y="4500570"/>
            <a:ext cx="3714776" cy="1071570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hustota</a:t>
            </a:r>
            <a:endParaRPr lang="cs-CZ" sz="4400" b="1" dirty="0">
              <a:solidFill>
                <a:srgbClr val="FF0000"/>
              </a:solidFill>
            </a:endParaRPr>
          </a:p>
        </p:txBody>
      </p:sp>
      <p:pic>
        <p:nvPicPr>
          <p:cNvPr id="6" name="Obrázek 5" descr="hustota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14876" y="2143116"/>
            <a:ext cx="4204729" cy="42386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386874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660066"/>
                </a:solidFill>
                <a:effectLst/>
              </a:rPr>
              <a:t>2. Porovnejte hustotu </a:t>
            </a:r>
            <a:r>
              <a:rPr lang="cs-CZ" sz="3600" u="sng" dirty="0" smtClean="0">
                <a:solidFill>
                  <a:srgbClr val="660066"/>
                </a:solidFill>
                <a:effectLst/>
              </a:rPr>
              <a:t>vody</a:t>
            </a:r>
            <a:r>
              <a:rPr lang="cs-CZ" sz="3600" dirty="0" smtClean="0">
                <a:solidFill>
                  <a:srgbClr val="660066"/>
                </a:solidFill>
                <a:effectLst/>
              </a:rPr>
              <a:t> a hustotu </a:t>
            </a:r>
            <a:r>
              <a:rPr lang="cs-CZ" sz="3600" u="sng" dirty="0" smtClean="0">
                <a:solidFill>
                  <a:srgbClr val="660066"/>
                </a:solidFill>
                <a:effectLst/>
              </a:rPr>
              <a:t>oleje</a:t>
            </a:r>
            <a:r>
              <a:rPr lang="cs-CZ" sz="3600" dirty="0" smtClean="0">
                <a:solidFill>
                  <a:srgbClr val="660066"/>
                </a:solidFill>
                <a:effectLst/>
              </a:rPr>
              <a:t>.</a:t>
            </a:r>
            <a:br>
              <a:rPr lang="cs-CZ" sz="3600" dirty="0" smtClean="0">
                <a:solidFill>
                  <a:srgbClr val="660066"/>
                </a:solidFill>
                <a:effectLst/>
              </a:rPr>
            </a:br>
            <a:r>
              <a:rPr lang="cs-CZ" sz="3600" u="sng" dirty="0" smtClean="0">
                <a:solidFill>
                  <a:srgbClr val="660066"/>
                </a:solidFill>
                <a:effectLst/>
              </a:rPr>
              <a:t>Která kapalina má větší hustotu?</a:t>
            </a:r>
            <a:br>
              <a:rPr lang="cs-CZ" sz="3600" u="sng" dirty="0" smtClean="0">
                <a:solidFill>
                  <a:srgbClr val="660066"/>
                </a:solidFill>
                <a:effectLst/>
              </a:rPr>
            </a:br>
            <a:r>
              <a:rPr lang="cs-CZ" sz="3600" dirty="0" smtClean="0">
                <a:solidFill>
                  <a:srgbClr val="660066"/>
                </a:solidFill>
                <a:effectLst/>
              </a:rPr>
              <a:t>Dokázali byste vymyslet jednoduchý pokus, jak porovnat hustotu kapalin bez Tabulek?</a:t>
            </a:r>
            <a:endParaRPr lang="cs-CZ" sz="3600" dirty="0">
              <a:solidFill>
                <a:srgbClr val="660066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571472" y="4000504"/>
            <a:ext cx="4429156" cy="857256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u="sng" dirty="0" smtClean="0">
                <a:solidFill>
                  <a:schemeClr val="tx1"/>
                </a:solidFill>
              </a:rPr>
              <a:t>Správná odpověď:</a:t>
            </a:r>
            <a:endParaRPr lang="cs-CZ" sz="3200" b="1" u="sng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71472" y="5000636"/>
            <a:ext cx="4429156" cy="1071570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Větší hustotu má olej.</a:t>
            </a:r>
            <a:endParaRPr lang="cs-CZ" sz="3200" b="1" dirty="0">
              <a:solidFill>
                <a:schemeClr val="tx1"/>
              </a:solidFill>
            </a:endParaRPr>
          </a:p>
        </p:txBody>
      </p:sp>
      <p:pic>
        <p:nvPicPr>
          <p:cNvPr id="6" name="Obrázek 5" descr="ruznahustota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18" y="3786190"/>
            <a:ext cx="3432240" cy="28956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6600"/>
                </a:solidFill>
                <a:effectLst/>
              </a:rPr>
              <a:t>3. </a:t>
            </a:r>
            <a:r>
              <a:rPr lang="cs-CZ" sz="2800" u="sng" dirty="0" smtClean="0">
                <a:solidFill>
                  <a:srgbClr val="006600"/>
                </a:solidFill>
                <a:effectLst/>
              </a:rPr>
              <a:t>Doplňte chybějící text, který vysvětluje vzorce pro výpočet hustoty, hmotnosti a objemu:</a:t>
            </a:r>
            <a:endParaRPr lang="cs-CZ" sz="2800" u="sng" dirty="0">
              <a:solidFill>
                <a:srgbClr val="0066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85720" y="2071678"/>
            <a:ext cx="8358246" cy="464347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Hustotu vypočítáme jako ……….... hmotnosti a objemu.</a:t>
            </a:r>
          </a:p>
          <a:p>
            <a:pPr algn="ctr"/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Hmotnost vypočítáme jako ………….. hustoty a objemu.</a:t>
            </a:r>
          </a:p>
          <a:p>
            <a:pPr algn="ctr"/>
            <a:endParaRPr lang="cs-CZ" sz="28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Objem vypočítáme jako………….</a:t>
            </a:r>
          </a:p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hmotnosti a hustoty.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5929322" y="2285992"/>
            <a:ext cx="1714512" cy="642942"/>
          </a:xfrm>
          <a:prstGeom prst="rect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podíl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6000760" y="3929066"/>
            <a:ext cx="1714512" cy="642942"/>
          </a:xfrm>
          <a:prstGeom prst="rect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součin</a:t>
            </a:r>
            <a:endParaRPr lang="cs-CZ" sz="36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5786446" y="5214950"/>
            <a:ext cx="1714512" cy="642942"/>
          </a:xfrm>
          <a:prstGeom prst="rect">
            <a:avLst/>
          </a:prstGeom>
          <a:solidFill>
            <a:srgbClr val="FFCC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solidFill>
                  <a:schemeClr val="tx1"/>
                </a:solidFill>
              </a:rPr>
              <a:t>podíl</a:t>
            </a:r>
            <a:endParaRPr lang="cs-CZ" sz="3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00CC"/>
                </a:solidFill>
                <a:effectLst/>
              </a:rPr>
              <a:t>4.</a:t>
            </a:r>
            <a:r>
              <a:rPr lang="cs-CZ" sz="3200" u="sng" dirty="0" smtClean="0">
                <a:solidFill>
                  <a:srgbClr val="0000CC"/>
                </a:solidFill>
                <a:effectLst/>
              </a:rPr>
              <a:t> </a:t>
            </a:r>
            <a:br>
              <a:rPr lang="cs-CZ" sz="3200" u="sng" dirty="0" smtClean="0">
                <a:solidFill>
                  <a:srgbClr val="0000CC"/>
                </a:solidFill>
                <a:effectLst/>
              </a:rPr>
            </a:br>
            <a:r>
              <a:rPr lang="cs-CZ" sz="3200" u="sng" dirty="0" smtClean="0">
                <a:solidFill>
                  <a:srgbClr val="0000CC"/>
                </a:solidFill>
                <a:effectLst/>
              </a:rPr>
              <a:t>A) Pojmenujte měřidla:</a:t>
            </a:r>
            <a:br>
              <a:rPr lang="cs-CZ" sz="3200" u="sng" dirty="0" smtClean="0">
                <a:solidFill>
                  <a:srgbClr val="0000CC"/>
                </a:solidFill>
                <a:effectLst/>
              </a:rPr>
            </a:br>
            <a:r>
              <a:rPr lang="cs-CZ" sz="3200" u="sng" dirty="0" smtClean="0">
                <a:solidFill>
                  <a:srgbClr val="0000CC"/>
                </a:solidFill>
                <a:effectLst/>
              </a:rPr>
              <a:t>B) Jakou fyzikální veličinu měří?</a:t>
            </a:r>
            <a:endParaRPr lang="cs-CZ" sz="3200" u="sng" dirty="0">
              <a:solidFill>
                <a:srgbClr val="0000CC"/>
              </a:solidFill>
              <a:effectLst/>
            </a:endParaRPr>
          </a:p>
        </p:txBody>
      </p:sp>
      <p:pic>
        <p:nvPicPr>
          <p:cNvPr id="4" name="Obrázek 3" descr="102463_big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42976" y="1690654"/>
            <a:ext cx="2643206" cy="2643206"/>
          </a:xfrm>
          <a:prstGeom prst="rect">
            <a:avLst/>
          </a:prstGeom>
        </p:spPr>
      </p:pic>
      <p:pic>
        <p:nvPicPr>
          <p:cNvPr id="6" name="Obrázek 5" descr="vaha_demonstracni_xl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1714488"/>
            <a:ext cx="3954861" cy="3369871"/>
          </a:xfrm>
          <a:prstGeom prst="rect">
            <a:avLst/>
          </a:prstGeom>
        </p:spPr>
      </p:pic>
      <p:sp>
        <p:nvSpPr>
          <p:cNvPr id="7" name="Zaoblený obdélník 6"/>
          <p:cNvSpPr/>
          <p:nvPr/>
        </p:nvSpPr>
        <p:spPr>
          <a:xfrm>
            <a:off x="285720" y="4143380"/>
            <a:ext cx="3786214" cy="164307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A)bimetalový teploměr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B) teplota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4643438" y="5072074"/>
            <a:ext cx="3786214" cy="1643074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A)mechanická laboratorní váha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B) hmotnost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9" name="Šipka doprava 8"/>
          <p:cNvSpPr/>
          <p:nvPr/>
        </p:nvSpPr>
        <p:spPr>
          <a:xfrm>
            <a:off x="5286380" y="214290"/>
            <a:ext cx="3429024" cy="1071570"/>
          </a:xfrm>
          <a:prstGeom prst="rightArrow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pokračování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  <p:bldP spid="8" grpId="0" animBg="1"/>
      <p:bldP spid="9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0483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857232"/>
            <a:ext cx="3000396" cy="1999014"/>
          </a:xfrm>
          <a:prstGeom prst="rect">
            <a:avLst/>
          </a:prstGeom>
        </p:spPr>
      </p:pic>
      <p:pic>
        <p:nvPicPr>
          <p:cNvPr id="5" name="Obrázek 4" descr="140607363d_72086751_o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71934" y="214290"/>
            <a:ext cx="2025369" cy="4548198"/>
          </a:xfrm>
          <a:prstGeom prst="rect">
            <a:avLst/>
          </a:prstGeom>
        </p:spPr>
      </p:pic>
      <p:sp>
        <p:nvSpPr>
          <p:cNvPr id="6" name="Zaoblený obdélník 5"/>
          <p:cNvSpPr/>
          <p:nvPr/>
        </p:nvSpPr>
        <p:spPr>
          <a:xfrm>
            <a:off x="285720" y="3500438"/>
            <a:ext cx="3286148" cy="1857388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 algn="ctr">
              <a:buAutoNum type="alphaUcParenR"/>
            </a:pPr>
            <a:r>
              <a:rPr lang="cs-CZ" sz="3200" b="1" dirty="0" smtClean="0">
                <a:solidFill>
                  <a:srgbClr val="FF0000"/>
                </a:solidFill>
              </a:rPr>
              <a:t>pásmo</a:t>
            </a:r>
          </a:p>
          <a:p>
            <a:pPr marL="514350" indent="-514350" algn="ctr">
              <a:buAutoNum type="alphaUcParenR"/>
            </a:pPr>
            <a:r>
              <a:rPr lang="cs-CZ" sz="3200" b="1" dirty="0" smtClean="0">
                <a:solidFill>
                  <a:srgbClr val="FF0000"/>
                </a:solidFill>
              </a:rPr>
              <a:t>délka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572000" y="4857760"/>
            <a:ext cx="3286148" cy="1857388"/>
          </a:xfrm>
          <a:prstGeom prst="roundRect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 algn="ctr">
              <a:buAutoNum type="alphaUcParenR"/>
            </a:pPr>
            <a:r>
              <a:rPr lang="cs-CZ" sz="3200" b="1" dirty="0" smtClean="0">
                <a:solidFill>
                  <a:srgbClr val="FF0000"/>
                </a:solidFill>
              </a:rPr>
              <a:t>kyvadlové hodiny</a:t>
            </a:r>
          </a:p>
          <a:p>
            <a:pPr marL="514350" indent="-514350" algn="ctr">
              <a:buAutoNum type="alphaUcParenR"/>
            </a:pPr>
            <a:r>
              <a:rPr lang="cs-CZ" sz="3200" b="1" dirty="0" smtClean="0">
                <a:solidFill>
                  <a:srgbClr val="FF0000"/>
                </a:solidFill>
              </a:rPr>
              <a:t>čas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8" name="Šipka doprava 7"/>
          <p:cNvSpPr/>
          <p:nvPr/>
        </p:nvSpPr>
        <p:spPr>
          <a:xfrm>
            <a:off x="6215074" y="428604"/>
            <a:ext cx="2786082" cy="1643074"/>
          </a:xfrm>
          <a:prstGeom prst="rightArrow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pokračování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33185090003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158" y="642918"/>
            <a:ext cx="2211720" cy="5026638"/>
          </a:xfrm>
          <a:prstGeom prst="rect">
            <a:avLst/>
          </a:prstGeom>
        </p:spPr>
      </p:pic>
      <p:pic>
        <p:nvPicPr>
          <p:cNvPr id="3" name="Obrázek 2" descr="215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357818" y="142852"/>
            <a:ext cx="3206941" cy="3658108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2571736" y="1285860"/>
            <a:ext cx="2286016" cy="178595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 algn="ctr">
              <a:buAutoNum type="alphaUcParenR"/>
            </a:pPr>
            <a:r>
              <a:rPr lang="cs-CZ" sz="3200" b="1" dirty="0" smtClean="0">
                <a:solidFill>
                  <a:srgbClr val="FF0000"/>
                </a:solidFill>
              </a:rPr>
              <a:t>pipety</a:t>
            </a:r>
          </a:p>
          <a:p>
            <a:pPr marL="514350" indent="-514350" algn="ctr">
              <a:buAutoNum type="alphaUcParenR"/>
            </a:pPr>
            <a:r>
              <a:rPr lang="cs-CZ" sz="3200" b="1" dirty="0" smtClean="0">
                <a:solidFill>
                  <a:srgbClr val="FF0000"/>
                </a:solidFill>
              </a:rPr>
              <a:t>objem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929322" y="3714752"/>
            <a:ext cx="2286016" cy="1785950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14350" indent="-514350" algn="ctr"/>
            <a:r>
              <a:rPr lang="cs-CZ" sz="2800" b="1" dirty="0" smtClean="0">
                <a:solidFill>
                  <a:srgbClr val="FF0000"/>
                </a:solidFill>
              </a:rPr>
              <a:t>A)siloměry</a:t>
            </a:r>
          </a:p>
          <a:p>
            <a:pPr marL="514350" indent="-514350" algn="ctr"/>
            <a:r>
              <a:rPr lang="cs-CZ" sz="3200" b="1" dirty="0" smtClean="0">
                <a:solidFill>
                  <a:srgbClr val="FF0000"/>
                </a:solidFill>
              </a:rPr>
              <a:t>B)síla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7" name="Šipka doprava 6"/>
          <p:cNvSpPr/>
          <p:nvPr/>
        </p:nvSpPr>
        <p:spPr>
          <a:xfrm>
            <a:off x="5572132" y="5572140"/>
            <a:ext cx="3143272" cy="1000132"/>
          </a:xfrm>
          <a:prstGeom prst="rightArrow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pokračování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digitalni-teplomer-mt400-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46576" y="357166"/>
            <a:ext cx="3071834" cy="3071834"/>
          </a:xfrm>
          <a:prstGeom prst="rect">
            <a:avLst/>
          </a:prstGeom>
        </p:spPr>
      </p:pic>
      <p:pic>
        <p:nvPicPr>
          <p:cNvPr id="3" name="Obrázek 2" descr="220px-Aräometer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42910" y="428604"/>
            <a:ext cx="1392821" cy="5286388"/>
          </a:xfrm>
          <a:prstGeom prst="rect">
            <a:avLst/>
          </a:prstGeom>
        </p:spPr>
      </p:pic>
      <p:sp>
        <p:nvSpPr>
          <p:cNvPr id="4" name="Zaoblený obdélník 3"/>
          <p:cNvSpPr/>
          <p:nvPr/>
        </p:nvSpPr>
        <p:spPr>
          <a:xfrm>
            <a:off x="2428860" y="1285860"/>
            <a:ext cx="2857520" cy="22860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 smtClean="0">
              <a:solidFill>
                <a:srgbClr val="FF0000"/>
              </a:solidFill>
            </a:endParaRPr>
          </a:p>
          <a:p>
            <a:pPr algn="ctr"/>
            <a:endParaRPr lang="cs-CZ" sz="3200" b="1" dirty="0" smtClean="0">
              <a:solidFill>
                <a:srgbClr val="FF0000"/>
              </a:solidFill>
            </a:endParaRPr>
          </a:p>
          <a:p>
            <a:pPr algn="ctr"/>
            <a:endParaRPr lang="cs-CZ" sz="32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A)hustoměr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B)hustota</a:t>
            </a:r>
          </a:p>
          <a:p>
            <a:pPr algn="ctr"/>
            <a:endParaRPr lang="cs-CZ" sz="3200" b="1" dirty="0" smtClean="0">
              <a:solidFill>
                <a:srgbClr val="FF0000"/>
              </a:solidFill>
            </a:endParaRPr>
          </a:p>
          <a:p>
            <a:pPr algn="ctr"/>
            <a:endParaRPr lang="cs-CZ" sz="3200" b="1" dirty="0" smtClean="0">
              <a:solidFill>
                <a:srgbClr val="FF0000"/>
              </a:solidFill>
            </a:endParaRPr>
          </a:p>
          <a:p>
            <a:pPr algn="ctr"/>
            <a:endParaRPr lang="cs-CZ" sz="3200" b="1" dirty="0" smtClean="0">
              <a:solidFill>
                <a:srgbClr val="FF0000"/>
              </a:solidFill>
            </a:endParaRPr>
          </a:p>
          <a:p>
            <a:pPr algn="ctr"/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715008" y="3929066"/>
            <a:ext cx="2857520" cy="228601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3200" b="1" dirty="0" smtClean="0">
              <a:solidFill>
                <a:srgbClr val="FF0000"/>
              </a:solidFill>
            </a:endParaRP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A)digitální teploměr</a:t>
            </a:r>
          </a:p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B)teplota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6" name="Šipka doleva 5"/>
          <p:cNvSpPr/>
          <p:nvPr/>
        </p:nvSpPr>
        <p:spPr>
          <a:xfrm>
            <a:off x="3357554" y="2714620"/>
            <a:ext cx="1000132" cy="428628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7" name="Šipka nahoru 6"/>
          <p:cNvSpPr/>
          <p:nvPr/>
        </p:nvSpPr>
        <p:spPr>
          <a:xfrm>
            <a:off x="7072330" y="4071942"/>
            <a:ext cx="285752" cy="500066"/>
          </a:xfrm>
          <a:prstGeom prst="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660066"/>
                </a:solidFill>
                <a:effectLst/>
              </a:rPr>
              <a:t>5. Přiřaďte k daným pojmům správný vzorec pro výpočet:</a:t>
            </a:r>
            <a:endParaRPr lang="cs-CZ" sz="3200" u="sng" dirty="0">
              <a:solidFill>
                <a:srgbClr val="660066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28596" y="1714488"/>
            <a:ext cx="3786214" cy="857256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Obsah čtverce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428596" y="2714620"/>
            <a:ext cx="3786214" cy="857256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Obsah obdélníku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28596" y="3714752"/>
            <a:ext cx="3786214" cy="857256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Objem krychle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28596" y="4786322"/>
            <a:ext cx="3786214" cy="857256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Objem kvádru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5786446" y="1714488"/>
            <a:ext cx="3143272" cy="78581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V=a∙a∙a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5786446" y="2714620"/>
            <a:ext cx="3143272" cy="78581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S=a∙a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786446" y="3714752"/>
            <a:ext cx="3143272" cy="78581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S=a∙b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5786446" y="4857760"/>
            <a:ext cx="3143272" cy="785818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V=a∙b∙c</a:t>
            </a:r>
            <a:endParaRPr lang="cs-CZ" sz="36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3" name="Přímá spojovací šipka 12"/>
          <p:cNvCxnSpPr>
            <a:stCxn id="4" idx="3"/>
            <a:endCxn id="9" idx="1"/>
          </p:cNvCxnSpPr>
          <p:nvPr/>
        </p:nvCxnSpPr>
        <p:spPr>
          <a:xfrm>
            <a:off x="4214810" y="2143116"/>
            <a:ext cx="1571636" cy="964413"/>
          </a:xfrm>
          <a:prstGeom prst="straightConnector1">
            <a:avLst/>
          </a:prstGeom>
          <a:ln w="50800">
            <a:solidFill>
              <a:srgbClr val="66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>
            <a:stCxn id="5" idx="3"/>
            <a:endCxn id="10" idx="1"/>
          </p:cNvCxnSpPr>
          <p:nvPr/>
        </p:nvCxnSpPr>
        <p:spPr>
          <a:xfrm>
            <a:off x="4214810" y="3143248"/>
            <a:ext cx="1571636" cy="964413"/>
          </a:xfrm>
          <a:prstGeom prst="straightConnector1">
            <a:avLst/>
          </a:prstGeom>
          <a:ln w="50800">
            <a:solidFill>
              <a:srgbClr val="66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ovací šipka 17"/>
          <p:cNvCxnSpPr>
            <a:stCxn id="6" idx="3"/>
            <a:endCxn id="8" idx="1"/>
          </p:cNvCxnSpPr>
          <p:nvPr/>
        </p:nvCxnSpPr>
        <p:spPr>
          <a:xfrm flipV="1">
            <a:off x="4214810" y="2107397"/>
            <a:ext cx="1571636" cy="2035983"/>
          </a:xfrm>
          <a:prstGeom prst="straightConnector1">
            <a:avLst/>
          </a:prstGeom>
          <a:ln w="50800">
            <a:solidFill>
              <a:srgbClr val="66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ovací šipka 20"/>
          <p:cNvCxnSpPr/>
          <p:nvPr/>
        </p:nvCxnSpPr>
        <p:spPr>
          <a:xfrm>
            <a:off x="4214810" y="5143512"/>
            <a:ext cx="1571636" cy="1588"/>
          </a:xfrm>
          <a:prstGeom prst="straightConnector1">
            <a:avLst/>
          </a:prstGeom>
          <a:ln w="50800">
            <a:solidFill>
              <a:srgbClr val="66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72122" cy="1225536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000066"/>
                </a:solidFill>
                <a:effectLst/>
              </a:rPr>
              <a:t>6. Vyberte jednotky času:</a:t>
            </a:r>
            <a:endParaRPr lang="cs-CZ" sz="3200" u="sng" dirty="0">
              <a:solidFill>
                <a:srgbClr val="000066"/>
              </a:solidFill>
              <a:effectLst/>
            </a:endParaRPr>
          </a:p>
        </p:txBody>
      </p:sp>
      <p:sp>
        <p:nvSpPr>
          <p:cNvPr id="4" name="Elipsa 3"/>
          <p:cNvSpPr/>
          <p:nvPr/>
        </p:nvSpPr>
        <p:spPr>
          <a:xfrm>
            <a:off x="571472" y="1714488"/>
            <a:ext cx="1928826" cy="1785950"/>
          </a:xfrm>
          <a:prstGeom prst="ellipse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 smtClean="0">
                <a:solidFill>
                  <a:srgbClr val="FF0000"/>
                </a:solidFill>
              </a:rPr>
              <a:t>[min]</a:t>
            </a:r>
            <a:endParaRPr lang="cs-CZ" sz="3600" b="1" dirty="0">
              <a:solidFill>
                <a:srgbClr val="FF0000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1500166" y="4286256"/>
            <a:ext cx="1928826" cy="1785950"/>
          </a:xfrm>
          <a:prstGeom prst="ellipse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</a:rPr>
              <a:t>[h]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143240" y="2285992"/>
            <a:ext cx="1928826" cy="1785950"/>
          </a:xfrm>
          <a:prstGeom prst="ellipse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</a:rPr>
              <a:t>[K]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4572000" y="4714884"/>
            <a:ext cx="1928826" cy="1785950"/>
          </a:xfrm>
          <a:prstGeom prst="ellipse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5400" b="1" dirty="0" smtClean="0">
                <a:solidFill>
                  <a:srgbClr val="FF0000"/>
                </a:solidFill>
              </a:rPr>
              <a:t>[s]</a:t>
            </a:r>
            <a:endParaRPr lang="cs-CZ" sz="5400" b="1" dirty="0">
              <a:solidFill>
                <a:srgbClr val="FF0000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6143636" y="500042"/>
            <a:ext cx="1928826" cy="1785950"/>
          </a:xfrm>
          <a:prstGeom prst="ellipse">
            <a:avLst/>
          </a:prstGeom>
          <a:solidFill>
            <a:srgbClr val="CC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400" b="1" dirty="0" smtClean="0">
                <a:solidFill>
                  <a:srgbClr val="FF0000"/>
                </a:solidFill>
              </a:rPr>
              <a:t>[</a:t>
            </a:r>
            <a:r>
              <a:rPr lang="en-US" sz="4400" b="1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r>
              <a:rPr lang="en-US" sz="4400" b="1" dirty="0" smtClean="0">
                <a:solidFill>
                  <a:srgbClr val="FF0000"/>
                </a:solidFill>
              </a:rPr>
              <a:t>]</a:t>
            </a:r>
            <a:endParaRPr lang="cs-CZ" sz="4400" b="1" dirty="0">
              <a:solidFill>
                <a:srgbClr val="FF0000"/>
              </a:solidFill>
            </a:endParaRPr>
          </a:p>
        </p:txBody>
      </p:sp>
      <p:pic>
        <p:nvPicPr>
          <p:cNvPr id="9" name="Obrázek 8" descr="MP90040543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57818" y="2357430"/>
            <a:ext cx="3143249" cy="224517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CC0099"/>
                </a:solidFill>
                <a:effectLst/>
              </a:rPr>
              <a:t>7. Převeďte jednotky fyzikálních veličin na jednotky uvedené v závorkách:</a:t>
            </a:r>
            <a:endParaRPr lang="cs-CZ" sz="3200" u="sng" dirty="0">
              <a:solidFill>
                <a:srgbClr val="CC0099"/>
              </a:solidFill>
              <a:effectLst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85720" y="1643050"/>
            <a:ext cx="4143404" cy="714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5m=             (cm)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643438" y="1643050"/>
            <a:ext cx="4143404" cy="714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500m=           (km)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643438" y="2428868"/>
            <a:ext cx="4143404" cy="714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250g=            (kg)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4643438" y="3214686"/>
            <a:ext cx="4143404" cy="714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0,06 l=           (ml)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4643438" y="4000504"/>
            <a:ext cx="4143404" cy="714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15min=            (h)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4643438" y="4786322"/>
            <a:ext cx="4143404" cy="714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10</a:t>
            </a:r>
            <a:r>
              <a:rPr lang="cs-CZ" sz="3200" b="1" dirty="0" smtClean="0">
                <a:solidFill>
                  <a:schemeClr val="tx1"/>
                </a:solidFill>
                <a:latin typeface="Arial"/>
                <a:cs typeface="Arial"/>
              </a:rPr>
              <a:t>°C</a:t>
            </a:r>
            <a:r>
              <a:rPr lang="cs-CZ" sz="3200" b="1" dirty="0" smtClean="0">
                <a:solidFill>
                  <a:schemeClr val="tx1"/>
                </a:solidFill>
              </a:rPr>
              <a:t>=              (K)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4643438" y="5572140"/>
            <a:ext cx="4143404" cy="714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1 000kg/m</a:t>
            </a:r>
            <a:r>
              <a:rPr lang="cs-CZ" sz="2400" b="1" baseline="30000" dirty="0" smtClean="0">
                <a:solidFill>
                  <a:schemeClr val="tx1"/>
                </a:solidFill>
              </a:rPr>
              <a:t>3</a:t>
            </a:r>
            <a:r>
              <a:rPr lang="cs-CZ" sz="2400" b="1" dirty="0" smtClean="0">
                <a:solidFill>
                  <a:schemeClr val="tx1"/>
                </a:solidFill>
              </a:rPr>
              <a:t>=        (g/cm</a:t>
            </a:r>
            <a:r>
              <a:rPr lang="cs-CZ" sz="2400" b="1" baseline="30000" dirty="0" smtClean="0">
                <a:solidFill>
                  <a:schemeClr val="tx1"/>
                </a:solidFill>
              </a:rPr>
              <a:t>3</a:t>
            </a:r>
            <a:r>
              <a:rPr lang="cs-CZ" sz="2400" b="1" dirty="0" smtClean="0">
                <a:solidFill>
                  <a:schemeClr val="tx1"/>
                </a:solidFill>
              </a:rPr>
              <a:t>)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20" y="2428868"/>
            <a:ext cx="4143404" cy="714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0,02t=             (kg)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285720" y="3214686"/>
            <a:ext cx="4143404" cy="714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850dm</a:t>
            </a:r>
            <a:r>
              <a:rPr lang="cs-CZ" sz="3200" b="1" baseline="30000" dirty="0" smtClean="0">
                <a:solidFill>
                  <a:schemeClr val="tx1"/>
                </a:solidFill>
              </a:rPr>
              <a:t>3</a:t>
            </a:r>
            <a:r>
              <a:rPr lang="cs-CZ" sz="3200" b="1" dirty="0" smtClean="0">
                <a:solidFill>
                  <a:schemeClr val="tx1"/>
                </a:solidFill>
              </a:rPr>
              <a:t>=           (l)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285720" y="4000504"/>
            <a:ext cx="4143404" cy="714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</a:rPr>
              <a:t>26cm</a:t>
            </a:r>
            <a:r>
              <a:rPr lang="cs-CZ" sz="2800" b="1" baseline="30000" dirty="0" smtClean="0">
                <a:solidFill>
                  <a:schemeClr val="tx1"/>
                </a:solidFill>
              </a:rPr>
              <a:t>2</a:t>
            </a:r>
            <a:r>
              <a:rPr lang="cs-CZ" sz="2800" b="1" dirty="0" smtClean="0">
                <a:solidFill>
                  <a:schemeClr val="tx1"/>
                </a:solidFill>
              </a:rPr>
              <a:t>=            (mm</a:t>
            </a:r>
            <a:r>
              <a:rPr lang="cs-CZ" sz="2800" b="1" baseline="30000" dirty="0" smtClean="0">
                <a:solidFill>
                  <a:schemeClr val="tx1"/>
                </a:solidFill>
              </a:rPr>
              <a:t>2</a:t>
            </a:r>
            <a:r>
              <a:rPr lang="cs-CZ" sz="2800" b="1" dirty="0" smtClean="0">
                <a:solidFill>
                  <a:schemeClr val="tx1"/>
                </a:solidFill>
              </a:rPr>
              <a:t>)</a:t>
            </a:r>
            <a:endParaRPr lang="cs-CZ" sz="2800" b="1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85720" y="4786322"/>
            <a:ext cx="4143404" cy="714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0,03ha=            (a)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285720" y="5572140"/>
            <a:ext cx="4143404" cy="71438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2min=             (s)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1785918" y="1714488"/>
            <a:ext cx="1357322" cy="64294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500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000232" y="2428868"/>
            <a:ext cx="1357322" cy="64294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20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428860" y="3214686"/>
            <a:ext cx="1357322" cy="64294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850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1857356" y="4071942"/>
            <a:ext cx="1357322" cy="64294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2 600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2285984" y="4857760"/>
            <a:ext cx="1357322" cy="64294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3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2071670" y="5572140"/>
            <a:ext cx="1357322" cy="64294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120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6286512" y="1714488"/>
            <a:ext cx="1357322" cy="64294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0,5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3" name="Obdélník 22"/>
          <p:cNvSpPr/>
          <p:nvPr/>
        </p:nvSpPr>
        <p:spPr>
          <a:xfrm>
            <a:off x="6286512" y="2500306"/>
            <a:ext cx="1357322" cy="64294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0,250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4" name="Obdélník 23"/>
          <p:cNvSpPr/>
          <p:nvPr/>
        </p:nvSpPr>
        <p:spPr>
          <a:xfrm>
            <a:off x="6357950" y="3286124"/>
            <a:ext cx="1357322" cy="64294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60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5" name="Obdélník 24"/>
          <p:cNvSpPr/>
          <p:nvPr/>
        </p:nvSpPr>
        <p:spPr>
          <a:xfrm>
            <a:off x="6500826" y="4071942"/>
            <a:ext cx="1357322" cy="64294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0,25</a:t>
            </a:r>
            <a:endParaRPr lang="cs-CZ" sz="3200" b="1" dirty="0">
              <a:solidFill>
                <a:srgbClr val="FF0000"/>
              </a:solidFill>
            </a:endParaRPr>
          </a:p>
        </p:txBody>
      </p:sp>
      <p:sp>
        <p:nvSpPr>
          <p:cNvPr id="26" name="Obdélník 25"/>
          <p:cNvSpPr/>
          <p:nvPr/>
        </p:nvSpPr>
        <p:spPr>
          <a:xfrm>
            <a:off x="6357950" y="4857760"/>
            <a:ext cx="1357322" cy="642942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283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27" name="Obdélník 26"/>
          <p:cNvSpPr/>
          <p:nvPr/>
        </p:nvSpPr>
        <p:spPr>
          <a:xfrm>
            <a:off x="6929454" y="5643578"/>
            <a:ext cx="571504" cy="571504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FF0000"/>
                </a:solidFill>
              </a:rPr>
              <a:t>1</a:t>
            </a:r>
            <a:endParaRPr lang="cs-CZ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8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98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8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3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6908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000066"/>
                </a:solidFill>
                <a:effectLst/>
              </a:rPr>
              <a:t>9. Vyberte k pojmům správné údaje:</a:t>
            </a:r>
            <a:endParaRPr lang="cs-CZ" sz="3200" u="sng" dirty="0">
              <a:solidFill>
                <a:srgbClr val="000066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14282" y="1142984"/>
            <a:ext cx="4500594" cy="8572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teplota tání čistého ledu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14282" y="4071942"/>
            <a:ext cx="4500594" cy="8572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teplota varu vody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214282" y="5072074"/>
            <a:ext cx="4500594" cy="8572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přibližná teplota lidského těla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14282" y="3071810"/>
            <a:ext cx="4500594" cy="8572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gravitační konstanta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214282" y="2071678"/>
            <a:ext cx="4500594" cy="857256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0066"/>
                </a:solidFill>
              </a:rPr>
              <a:t>hustota vody</a:t>
            </a:r>
            <a:endParaRPr lang="cs-CZ" sz="2800" b="1" dirty="0">
              <a:solidFill>
                <a:srgbClr val="000066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6357950" y="1071546"/>
            <a:ext cx="2571768" cy="857256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10 N/kg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6357950" y="2071678"/>
            <a:ext cx="2571768" cy="857256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1 000 kg/m</a:t>
            </a:r>
            <a:r>
              <a:rPr lang="cs-CZ" sz="2800" b="1" baseline="30000" dirty="0" smtClean="0">
                <a:solidFill>
                  <a:srgbClr val="FF0000"/>
                </a:solidFill>
              </a:rPr>
              <a:t>3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6357950" y="3071810"/>
            <a:ext cx="2571768" cy="857256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0 </a:t>
            </a:r>
            <a:r>
              <a:rPr lang="cs-CZ" sz="2800" b="1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357950" y="4071942"/>
            <a:ext cx="2571768" cy="857256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</a:rPr>
              <a:t>36,5 </a:t>
            </a:r>
            <a:r>
              <a:rPr lang="cs-CZ" sz="2800" b="1" dirty="0" smtClean="0">
                <a:solidFill>
                  <a:srgbClr val="FF0000"/>
                </a:solidFill>
                <a:latin typeface="Arial"/>
                <a:cs typeface="Arial"/>
              </a:rPr>
              <a:t>°C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357950" y="5072074"/>
            <a:ext cx="2571768" cy="857256"/>
          </a:xfrm>
          <a:prstGeom prst="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FF0000"/>
                </a:solidFill>
                <a:latin typeface="Arial"/>
                <a:cs typeface="Arial"/>
              </a:rPr>
              <a:t>100 °C</a:t>
            </a:r>
            <a:endParaRPr lang="cs-CZ" sz="2800" b="1" dirty="0">
              <a:solidFill>
                <a:srgbClr val="FF0000"/>
              </a:solidFill>
            </a:endParaRPr>
          </a:p>
        </p:txBody>
      </p:sp>
      <p:cxnSp>
        <p:nvCxnSpPr>
          <p:cNvPr id="15" name="Přímá spojovací šipka 14"/>
          <p:cNvCxnSpPr>
            <a:stCxn id="4" idx="3"/>
            <a:endCxn id="11" idx="1"/>
          </p:cNvCxnSpPr>
          <p:nvPr/>
        </p:nvCxnSpPr>
        <p:spPr>
          <a:xfrm>
            <a:off x="4714876" y="1571612"/>
            <a:ext cx="1643074" cy="1928826"/>
          </a:xfrm>
          <a:prstGeom prst="straightConnector1">
            <a:avLst/>
          </a:prstGeom>
          <a:ln w="50800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ovací šipka 15"/>
          <p:cNvCxnSpPr>
            <a:stCxn id="8" idx="3"/>
            <a:endCxn id="10" idx="1"/>
          </p:cNvCxnSpPr>
          <p:nvPr/>
        </p:nvCxnSpPr>
        <p:spPr>
          <a:xfrm>
            <a:off x="4714876" y="2500306"/>
            <a:ext cx="1643074" cy="1588"/>
          </a:xfrm>
          <a:prstGeom prst="straightConnector1">
            <a:avLst/>
          </a:prstGeom>
          <a:ln w="50800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ovací šipka 18"/>
          <p:cNvCxnSpPr>
            <a:stCxn id="7" idx="3"/>
            <a:endCxn id="9" idx="1"/>
          </p:cNvCxnSpPr>
          <p:nvPr/>
        </p:nvCxnSpPr>
        <p:spPr>
          <a:xfrm flipV="1">
            <a:off x="4714876" y="1500174"/>
            <a:ext cx="1643074" cy="2000264"/>
          </a:xfrm>
          <a:prstGeom prst="straightConnector1">
            <a:avLst/>
          </a:prstGeom>
          <a:ln w="50800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ovací šipka 21"/>
          <p:cNvCxnSpPr>
            <a:stCxn id="5" idx="3"/>
            <a:endCxn id="13" idx="1"/>
          </p:cNvCxnSpPr>
          <p:nvPr/>
        </p:nvCxnSpPr>
        <p:spPr>
          <a:xfrm>
            <a:off x="4714876" y="4500570"/>
            <a:ext cx="1643074" cy="1000132"/>
          </a:xfrm>
          <a:prstGeom prst="straightConnector1">
            <a:avLst/>
          </a:prstGeom>
          <a:ln w="50800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Přímá spojovací šipka 24"/>
          <p:cNvCxnSpPr>
            <a:stCxn id="6" idx="3"/>
            <a:endCxn id="12" idx="1"/>
          </p:cNvCxnSpPr>
          <p:nvPr/>
        </p:nvCxnSpPr>
        <p:spPr>
          <a:xfrm flipV="1">
            <a:off x="4714876" y="4500570"/>
            <a:ext cx="1643074" cy="1000132"/>
          </a:xfrm>
          <a:prstGeom prst="straightConnector1">
            <a:avLst/>
          </a:prstGeom>
          <a:ln w="50800">
            <a:solidFill>
              <a:srgbClr val="000066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82660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800000"/>
                </a:solidFill>
                <a:effectLst/>
              </a:rPr>
              <a:t>10. Rozdělte látky na pevné, kapalné a plynné:</a:t>
            </a:r>
            <a:endParaRPr lang="cs-CZ" sz="3200" u="sng" dirty="0">
              <a:solidFill>
                <a:srgbClr val="8000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214282" y="1643050"/>
            <a:ext cx="2500330" cy="714380"/>
          </a:xfrm>
          <a:prstGeom prst="round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3300"/>
                </a:solidFill>
              </a:rPr>
              <a:t>železo</a:t>
            </a:r>
            <a:endParaRPr lang="cs-CZ" sz="3600" b="1" dirty="0">
              <a:solidFill>
                <a:srgbClr val="0033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6429388" y="3571876"/>
            <a:ext cx="2500330" cy="714380"/>
          </a:xfrm>
          <a:prstGeom prst="round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3300"/>
                </a:solidFill>
              </a:rPr>
              <a:t>med</a:t>
            </a:r>
            <a:endParaRPr lang="cs-CZ" sz="3600" b="1" dirty="0">
              <a:solidFill>
                <a:srgbClr val="0033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6429388" y="5500702"/>
            <a:ext cx="2500330" cy="714380"/>
          </a:xfrm>
          <a:prstGeom prst="round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3300"/>
                </a:solidFill>
              </a:rPr>
              <a:t>kyslík</a:t>
            </a:r>
            <a:endParaRPr lang="cs-CZ" sz="3600" b="1" dirty="0">
              <a:solidFill>
                <a:srgbClr val="0033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214282" y="2571744"/>
            <a:ext cx="2500330" cy="714380"/>
          </a:xfrm>
          <a:prstGeom prst="round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3300"/>
                </a:solidFill>
              </a:rPr>
              <a:t>mléko</a:t>
            </a:r>
            <a:endParaRPr lang="cs-CZ" sz="3600" b="1" dirty="0">
              <a:solidFill>
                <a:srgbClr val="003300"/>
              </a:solidFill>
            </a:endParaRPr>
          </a:p>
        </p:txBody>
      </p:sp>
      <p:sp>
        <p:nvSpPr>
          <p:cNvPr id="8" name="Zaoblený obdélník 7"/>
          <p:cNvSpPr/>
          <p:nvPr/>
        </p:nvSpPr>
        <p:spPr>
          <a:xfrm>
            <a:off x="6429388" y="4500570"/>
            <a:ext cx="2500330" cy="714380"/>
          </a:xfrm>
          <a:prstGeom prst="round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3300"/>
                </a:solidFill>
              </a:rPr>
              <a:t>papír</a:t>
            </a:r>
            <a:endParaRPr lang="cs-CZ" sz="3600" b="1" dirty="0">
              <a:solidFill>
                <a:srgbClr val="003300"/>
              </a:solidFill>
            </a:endParaRPr>
          </a:p>
        </p:txBody>
      </p:sp>
      <p:sp>
        <p:nvSpPr>
          <p:cNvPr id="9" name="Zaoblený obdélník 8"/>
          <p:cNvSpPr/>
          <p:nvPr/>
        </p:nvSpPr>
        <p:spPr>
          <a:xfrm>
            <a:off x="6429388" y="1714488"/>
            <a:ext cx="2500330" cy="714380"/>
          </a:xfrm>
          <a:prstGeom prst="round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3300"/>
                </a:solidFill>
              </a:rPr>
              <a:t>vzduch</a:t>
            </a:r>
            <a:endParaRPr lang="cs-CZ" sz="3600" b="1" dirty="0">
              <a:solidFill>
                <a:srgbClr val="0033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214282" y="4500570"/>
            <a:ext cx="2500330" cy="714380"/>
          </a:xfrm>
          <a:prstGeom prst="round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3300"/>
                </a:solidFill>
              </a:rPr>
              <a:t>olej</a:t>
            </a:r>
            <a:endParaRPr lang="cs-CZ" sz="3600" b="1" dirty="0">
              <a:solidFill>
                <a:srgbClr val="0033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6429388" y="2643182"/>
            <a:ext cx="2500330" cy="714380"/>
          </a:xfrm>
          <a:prstGeom prst="round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b="1" dirty="0" smtClean="0">
                <a:solidFill>
                  <a:srgbClr val="003300"/>
                </a:solidFill>
              </a:rPr>
              <a:t>dřevo</a:t>
            </a:r>
            <a:endParaRPr lang="cs-CZ" sz="3600" b="1" dirty="0">
              <a:solidFill>
                <a:srgbClr val="003300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214282" y="3500438"/>
            <a:ext cx="2500330" cy="714380"/>
          </a:xfrm>
          <a:prstGeom prst="roundRect">
            <a:avLst/>
          </a:prstGeom>
          <a:solidFill>
            <a:srgbClr val="CC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zemní plyn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786050" y="1643050"/>
            <a:ext cx="1714512" cy="642942"/>
          </a:xfrm>
          <a:prstGeom prst="rect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pevná l.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4643438" y="3571876"/>
            <a:ext cx="1714512" cy="642942"/>
          </a:xfrm>
          <a:prstGeom prst="rect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kapalná l.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6" name="Obdélník 15"/>
          <p:cNvSpPr/>
          <p:nvPr/>
        </p:nvSpPr>
        <p:spPr>
          <a:xfrm>
            <a:off x="2786050" y="2571744"/>
            <a:ext cx="1714512" cy="642942"/>
          </a:xfrm>
          <a:prstGeom prst="rect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kapalná l.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786050" y="4572008"/>
            <a:ext cx="1714512" cy="642942"/>
          </a:xfrm>
          <a:prstGeom prst="rect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kapalná l.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8" name="Obdélník 17"/>
          <p:cNvSpPr/>
          <p:nvPr/>
        </p:nvSpPr>
        <p:spPr>
          <a:xfrm>
            <a:off x="2786050" y="3571876"/>
            <a:ext cx="1714512" cy="642942"/>
          </a:xfrm>
          <a:prstGeom prst="rect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plynná l.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19" name="Obdélník 18"/>
          <p:cNvSpPr/>
          <p:nvPr/>
        </p:nvSpPr>
        <p:spPr>
          <a:xfrm>
            <a:off x="4643438" y="1714488"/>
            <a:ext cx="1714512" cy="642942"/>
          </a:xfrm>
          <a:prstGeom prst="rect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plynná l.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0" name="Obdélník 19"/>
          <p:cNvSpPr/>
          <p:nvPr/>
        </p:nvSpPr>
        <p:spPr>
          <a:xfrm>
            <a:off x="4643438" y="2643182"/>
            <a:ext cx="1714512" cy="642942"/>
          </a:xfrm>
          <a:prstGeom prst="rect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pevná l.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4643438" y="4572008"/>
            <a:ext cx="1714512" cy="642942"/>
          </a:xfrm>
          <a:prstGeom prst="rect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pevná l.</a:t>
            </a:r>
            <a:endParaRPr lang="cs-CZ" sz="2400" b="1" dirty="0">
              <a:solidFill>
                <a:schemeClr val="tx1"/>
              </a:solidFill>
            </a:endParaRPr>
          </a:p>
        </p:txBody>
      </p:sp>
      <p:sp>
        <p:nvSpPr>
          <p:cNvPr id="22" name="Obdélník 21"/>
          <p:cNvSpPr/>
          <p:nvPr/>
        </p:nvSpPr>
        <p:spPr>
          <a:xfrm>
            <a:off x="4643438" y="5500702"/>
            <a:ext cx="1714512" cy="642942"/>
          </a:xfrm>
          <a:prstGeom prst="rect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dirty="0" smtClean="0">
                <a:solidFill>
                  <a:schemeClr val="tx1"/>
                </a:solidFill>
              </a:rPr>
              <a:t>plynná l.</a:t>
            </a:r>
            <a:endParaRPr lang="cs-CZ" sz="2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07862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</a:rPr>
              <a:t>Tesař J., Jáchim F., Fyzika 1 pro ZŠ, Fyzikální veličiny a jejich měření, pedagogické nakladatelství, a.s., SPN 2007.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</a:rPr>
              <a:t>Tesař J., Jáchim F., Fyzika 2 pro ZŠ, Fyzikální veličiny a jejich měření, pedagogické nakladatelství, a.s., SPN 2007.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</a:rPr>
              <a:t>Rauner K., Havel V., a kol., Fyzika 7 pro ZŠ a víceletá gymnázia, Nakladatelství Fraus 2005.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</a:rPr>
              <a:t>Bohuněk, J., Sbírka úloh z fyziky pro ZŠ 1díl, Prometheus, s.r.o., ISBN 80-85849-06-2</a:t>
            </a:r>
          </a:p>
          <a:p>
            <a:pPr>
              <a:buNone/>
            </a:pPr>
            <a:r>
              <a:rPr lang="cs-CZ" sz="1400" b="1" dirty="0" smtClean="0">
                <a:solidFill>
                  <a:srgbClr val="00B050"/>
                </a:solidFill>
              </a:rPr>
              <a:t>galerie office</a:t>
            </a: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2"/>
              </a:rPr>
              <a:t>http://slovnikonline.com/img/ruznahustota.gif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:2013-03-11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3"/>
              </a:rPr>
              <a:t>http://www.zs.vlachovice.cz/testy/obrazky/hustota.PNG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:2013-03-11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4"/>
              </a:rPr>
              <a:t>http://slovnikonline.com/img/vaha_demonstracni_xl.jpg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:2013-03-11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5"/>
              </a:rPr>
              <a:t>http://www.nunavut.cz/zbozi/102463_big.png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:2013-03-11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6"/>
              </a:rPr>
              <a:t>http://www.brufus.cz/pic_zbozi/04835.jpg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:2013-03-11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7"/>
              </a:rPr>
              <a:t>http://nd04.jxs.cz/395/990/140607363d_72086751_o2.jpg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:2013-03-11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8"/>
              </a:rPr>
              <a:t>http://eshop.merci.cz/www/obrazky/velke/331850900032.jpg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:2013-03-11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9"/>
              </a:rPr>
              <a:t>http://www.helago-cz.cz/public/content-images/cz/set/21556.jpg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:2013-03-11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10"/>
              </a:rPr>
              <a:t>http://upload.wikimedia.org/wikipedia/commons/thumb/1/18/Ar%C3%A4ometer.jpg/220px-Ar%C3%A4ometer.jpg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:2013-03-11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r>
              <a:rPr lang="en-US" sz="1400" b="1" dirty="0" smtClean="0">
                <a:solidFill>
                  <a:srgbClr val="00B050"/>
                </a:solidFill>
                <a:hlinkClick r:id="rId11"/>
              </a:rPr>
              <a:t>http://www.microlife.cz/images/digitalni-teplomer-mt400-m.jpg</a:t>
            </a:r>
            <a:r>
              <a:rPr lang="cs-CZ" sz="1400" b="1" dirty="0" smtClean="0">
                <a:solidFill>
                  <a:srgbClr val="00B050"/>
                </a:solidFill>
              </a:rPr>
              <a:t> </a:t>
            </a:r>
            <a:r>
              <a:rPr lang="en-US" sz="1400" b="1" dirty="0" smtClean="0">
                <a:solidFill>
                  <a:srgbClr val="00B050"/>
                </a:solidFill>
              </a:rPr>
              <a:t>[cit</a:t>
            </a:r>
            <a:r>
              <a:rPr lang="cs-CZ" sz="1400" b="1" dirty="0" smtClean="0">
                <a:solidFill>
                  <a:srgbClr val="00B050"/>
                </a:solidFill>
              </a:rPr>
              <a:t>:2013-03-11</a:t>
            </a:r>
            <a:r>
              <a:rPr lang="en-US" sz="1400" b="1" dirty="0" smtClean="0">
                <a:solidFill>
                  <a:srgbClr val="00B050"/>
                </a:solidFill>
              </a:rPr>
              <a:t>]</a:t>
            </a:r>
            <a:endParaRPr lang="cs-CZ" sz="1400" b="1" dirty="0" smtClean="0">
              <a:solidFill>
                <a:srgbClr val="00B050"/>
              </a:solidFill>
            </a:endParaRPr>
          </a:p>
          <a:p>
            <a:pPr>
              <a:buNone/>
            </a:pPr>
            <a:endParaRPr lang="cs-CZ" sz="1400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725470"/>
          </a:xfrm>
        </p:spPr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rgbClr val="00B050"/>
                </a:solidFill>
              </a:rPr>
              <a:t>Použité zdroje:</a:t>
            </a:r>
            <a:endParaRPr lang="cs-CZ" sz="3200" b="1" u="sng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457200" lvl="0" indent="-457200">
              <a:buAutoNum type="arabicPeriod"/>
            </a:pPr>
            <a:r>
              <a:rPr lang="cs-CZ" sz="2400" b="1" noProof="0" dirty="0" smtClean="0">
                <a:solidFill>
                  <a:srgbClr val="00B0F0"/>
                </a:solidFill>
              </a:rPr>
              <a:t>Materiál je určen pro žáky 6. ročníku. </a:t>
            </a:r>
          </a:p>
          <a:p>
            <a:pPr marL="457200" lvl="0" indent="-457200">
              <a:buAutoNum type="arabicPeriod"/>
            </a:pPr>
            <a:r>
              <a:rPr lang="cs-CZ" sz="2400" b="1" noProof="0" dirty="0" smtClean="0">
                <a:solidFill>
                  <a:srgbClr val="00B0F0"/>
                </a:solidFill>
              </a:rPr>
              <a:t>Prezentace slouží k zopakování naučeného učiva. </a:t>
            </a:r>
          </a:p>
          <a:p>
            <a:pPr marL="457200" lvl="0" indent="-457200">
              <a:buAutoNum type="arabicPeriod"/>
            </a:pPr>
            <a:r>
              <a:rPr lang="cs-CZ" sz="2400" b="1" noProof="0" dirty="0" smtClean="0">
                <a:solidFill>
                  <a:srgbClr val="00B0F0"/>
                </a:solidFill>
              </a:rPr>
              <a:t>Žák si formou odpovědí na otázky a vyplňování různých typů doplňovaček opakuje znalosti fyzikálních veličin. </a:t>
            </a:r>
          </a:p>
          <a:p>
            <a:pPr marL="457200" lvl="0" indent="-457200">
              <a:buAutoNum type="arabicPeriod"/>
            </a:pPr>
            <a:r>
              <a:rPr lang="cs-CZ" sz="2400" b="1" noProof="0" dirty="0" smtClean="0">
                <a:solidFill>
                  <a:srgbClr val="00B0F0"/>
                </a:solidFill>
              </a:rPr>
              <a:t>Žák zná symboly, jednotky, měřidla a charakteristiku délky, obsahu, objemu, hmotnosti, hustoty, teploty, času a síly.</a:t>
            </a:r>
          </a:p>
          <a:p>
            <a:pPr marL="457200" lvl="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Žák odpovídá na otázky, řeší úlohy, vybírá správné odpovědi a údaje. Žák doplňuje chybějící text.</a:t>
            </a:r>
          </a:p>
          <a:p>
            <a:pPr marL="457200" lvl="0" indent="-457200">
              <a:buAutoNum type="arabicPeriod"/>
            </a:pPr>
            <a:r>
              <a:rPr lang="cs-CZ" sz="2400" b="1" dirty="0" smtClean="0">
                <a:solidFill>
                  <a:srgbClr val="00B0F0"/>
                </a:solidFill>
              </a:rPr>
              <a:t>Otázky a úkoly se můžou použít k testu, ke zkoušení, k upevnění  naučených znalostí.</a:t>
            </a:r>
          </a:p>
          <a:p>
            <a:pPr>
              <a:buNone/>
            </a:pP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472122" cy="1143000"/>
          </a:xfrm>
        </p:spPr>
        <p:txBody>
          <a:bodyPr>
            <a:normAutofit/>
          </a:bodyPr>
          <a:lstStyle/>
          <a:p>
            <a:r>
              <a:rPr lang="cs-CZ" sz="3200" b="1" u="sng" dirty="0" smtClean="0">
                <a:solidFill>
                  <a:srgbClr val="002060"/>
                </a:solidFill>
              </a:rPr>
              <a:t>Metodika prezentace:</a:t>
            </a:r>
            <a:endParaRPr lang="cs-CZ" sz="3200" b="1" u="sng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151</TotalTime>
  <Words>660</Words>
  <Application>Microsoft Office PowerPoint</Application>
  <PresentationFormat>Předvádění na obrazovce (4:3)</PresentationFormat>
  <Paragraphs>143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Shluk</vt:lpstr>
      <vt:lpstr>Snímek 1</vt:lpstr>
      <vt:lpstr>1. Poznejte fyzikální veličinu: Je to odvozená fyzikální veličina z hmotnosti a objemu. Její značka je ρ.</vt:lpstr>
      <vt:lpstr>2. Porovnejte hustotu vody a hustotu oleje. Která kapalina má větší hustotu? Dokázali byste vymyslet jednoduchý pokus, jak porovnat hustotu kapalin bez Tabulek?</vt:lpstr>
      <vt:lpstr>3. Doplňte chybějící text, který vysvětluje vzorce pro výpočet hustoty, hmotnosti a objemu:</vt:lpstr>
      <vt:lpstr>4.  A) Pojmenujte měřidla: B) Jakou fyzikální veličinu měří?</vt:lpstr>
      <vt:lpstr>Snímek 6</vt:lpstr>
      <vt:lpstr>Snímek 7</vt:lpstr>
      <vt:lpstr>Snímek 8</vt:lpstr>
      <vt:lpstr>5. Přiřaďte k daným pojmům správný vzorec pro výpočet:</vt:lpstr>
      <vt:lpstr>6. Vyberte jednotky času:</vt:lpstr>
      <vt:lpstr>7. Převeďte jednotky fyzikálních veličin na jednotky uvedené v závorkách:</vt:lpstr>
      <vt:lpstr>9. Vyberte k pojmům správné údaje:</vt:lpstr>
      <vt:lpstr>10. Rozdělte látky na pevné, kapalné a plynné: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klobouckova</cp:lastModifiedBy>
  <cp:revision>19</cp:revision>
  <dcterms:created xsi:type="dcterms:W3CDTF">2013-02-22T13:38:56Z</dcterms:created>
  <dcterms:modified xsi:type="dcterms:W3CDTF">2013-06-06T07:35:14Z</dcterms:modified>
</cp:coreProperties>
</file>