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9" r:id="rId3"/>
    <p:sldId id="260" r:id="rId4"/>
    <p:sldId id="262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57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0000"/>
    <a:srgbClr val="000000"/>
    <a:srgbClr val="FFCCFF"/>
    <a:srgbClr val="FF99FF"/>
    <a:srgbClr val="CC0099"/>
    <a:srgbClr val="CCFFFF"/>
    <a:srgbClr val="003399"/>
    <a:srgbClr val="CC00CC"/>
    <a:srgbClr val="00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3668CF-FB1A-46FA-8243-F1035E9A8AEE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1DBFE2-C734-4F21-B588-25756269E3D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1DBFE2-C734-4F21-B588-25756269E3D4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1DBFE2-C734-4F21-B588-25756269E3D4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1DBFE2-C734-4F21-B588-25756269E3D4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1DBFE2-C734-4F21-B588-25756269E3D4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1DBFE2-C734-4F21-B588-25756269E3D4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1DBFE2-C734-4F21-B588-25756269E3D4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1DBFE2-C734-4F21-B588-25756269E3D4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1DBFE2-C734-4F21-B588-25756269E3D4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1DBFE2-C734-4F21-B588-25756269E3D4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1DBFE2-C734-4F21-B588-25756269E3D4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1DBFE2-C734-4F21-B588-25756269E3D4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1DBFE2-C734-4F21-B588-25756269E3D4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1DBFE2-C734-4F21-B588-25756269E3D4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1DBFE2-C734-4F21-B588-25756269E3D4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1DBFE2-C734-4F21-B588-25756269E3D4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1DBFE2-C734-4F21-B588-25756269E3D4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1DBFE2-C734-4F21-B588-25756269E3D4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1DBFE2-C734-4F21-B588-25756269E3D4}" type="slidenum">
              <a:rPr lang="cs-CZ" smtClean="0"/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51ED2C3-328A-4C5B-BDC2-62259DFA4D4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1ED2C3-328A-4C5B-BDC2-62259DFA4D4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1ED2C3-328A-4C5B-BDC2-62259DFA4D4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1ED2C3-328A-4C5B-BDC2-62259DFA4D4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1ED2C3-328A-4C5B-BDC2-62259DFA4D4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1ED2C3-328A-4C5B-BDC2-62259DFA4D4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1ED2C3-328A-4C5B-BDC2-62259DFA4D4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51ED2C3-328A-4C5B-BDC2-62259DFA4D4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51ED2C3-328A-4C5B-BDC2-62259DFA4D4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1ED2C3-328A-4C5B-BDC2-62259DFA4D4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1ED2C3-328A-4C5B-BDC2-62259DFA4D4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51ED2C3-328A-4C5B-BDC2-62259DFA4D48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6BFE41C-1163-4BC7-B2E3-0EEB3B361E4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files.fyzika-marsovska.webnode.cz/200000022-9dad99fc2a/sily1.JPG" TargetMode="External"/><Relationship Id="rId3" Type="http://schemas.openxmlformats.org/officeDocument/2006/relationships/hyperlink" Target="http://3zscheb.unas.cz/e-learning/fyzika%20web/silaajejimereni/silaF75.gif" TargetMode="External"/><Relationship Id="rId7" Type="http://schemas.openxmlformats.org/officeDocument/2006/relationships/hyperlink" Target="http://vahy-kern.cz/content/id_produkty/thumbnails/552_300c400.jpg" TargetMode="External"/><Relationship Id="rId12" Type="http://schemas.openxmlformats.org/officeDocument/2006/relationships/hyperlink" Target="http://www.ucebnipomucky.eu/foto/product/full/201208151228226.JPG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elago-cz.cz/public/content-images/cz/set/21558.jpg" TargetMode="External"/><Relationship Id="rId11" Type="http://schemas.openxmlformats.org/officeDocument/2006/relationships/hyperlink" Target="http://www.5zsfm.cz/machacovi/fyzika/sila/silyrozdil.JPG" TargetMode="External"/><Relationship Id="rId5" Type="http://schemas.openxmlformats.org/officeDocument/2006/relationships/hyperlink" Target="http://www.helago-cz.cz/public/content-images/cz/product/21156.jpg" TargetMode="External"/><Relationship Id="rId10" Type="http://schemas.openxmlformats.org/officeDocument/2006/relationships/hyperlink" Target="http://www.techmania.cz/edutorium/data/fil_0854.gif" TargetMode="External"/><Relationship Id="rId4" Type="http://schemas.openxmlformats.org/officeDocument/2006/relationships/hyperlink" Target="http://v.smid.sk/fyzika/vyuka/mech/akce.gif" TargetMode="External"/><Relationship Id="rId9" Type="http://schemas.openxmlformats.org/officeDocument/2006/relationships/hyperlink" Target="http://www.vyukovematerialy.cz/fyzika/foto/20.jpg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539552" y="4725144"/>
            <a:ext cx="8208912" cy="1204186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65760" marR="0" lvl="0" indent="-256032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1400" b="1" noProof="0" dirty="0" smtClean="0">
                <a:solidFill>
                  <a:srgbClr val="00B0F0"/>
                </a:solidFill>
              </a:rPr>
              <a:t>Materiál je určen pro žáky 6. ročníku. Prezentace slouží k rozšíření  učiva o síle jako odvozené fyzikální veličině.</a:t>
            </a:r>
          </a:p>
          <a:p>
            <a:pPr marL="365760" marR="0" lvl="0" indent="-256032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1400" b="1" dirty="0" smtClean="0">
                <a:solidFill>
                  <a:srgbClr val="00B0F0"/>
                </a:solidFill>
              </a:rPr>
              <a:t>	Žák si připomene a prohloubí znalosti o vlastnostech síly.</a:t>
            </a:r>
            <a:r>
              <a:rPr lang="cs-CZ" sz="1400" b="1" noProof="0" dirty="0" smtClean="0">
                <a:solidFill>
                  <a:srgbClr val="00B0F0"/>
                </a:solidFill>
              </a:rPr>
              <a:t> Žák pochopí, že účinek síly závisí nejen na její velikosti, ale i na směru síly a na jejím působišti. Žák se naučí sílu graficky znázornit.</a:t>
            </a:r>
            <a:endParaRPr kumimoji="0" lang="cs-CZ" sz="14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11560" y="4077072"/>
            <a:ext cx="7572428" cy="570934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Síla - skládání sil stejného a opačného směru  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35696" y="1340768"/>
            <a:ext cx="685804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03/2013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VY_32_INOVACE_FY.6.A.18_sila_-_skladani_sil_stejneho_a_opacneho_smeru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33265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36841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660066"/>
                </a:solidFill>
                <a:effectLst/>
              </a:rPr>
              <a:t>V minulosti si lidé spojovali SÍLU se svalovou námahou:</a:t>
            </a:r>
            <a:endParaRPr lang="cs-CZ" sz="2800" dirty="0">
              <a:solidFill>
                <a:srgbClr val="660066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292895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66"/>
                </a:solidFill>
              </a:rPr>
              <a:t>slon lehce vyvracející stromy a lámající chobotem velké větve-je SILNÝ,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66"/>
                </a:solidFill>
              </a:rPr>
              <a:t>člověk zvedající těžké břemeno-je SILNÝ,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66"/>
                </a:solidFill>
              </a:rPr>
              <a:t>člověk, který roztlačí auto, odstraní překážku-je SILNÝ,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66"/>
                </a:solidFill>
              </a:rPr>
              <a:t>lidé, když v minulosti potřebovali větší sílu, užívali tažných zvířat…</a:t>
            </a:r>
            <a:endParaRPr lang="cs-CZ" sz="2400" b="1" dirty="0">
              <a:solidFill>
                <a:srgbClr val="660066"/>
              </a:solidFill>
            </a:endParaRPr>
          </a:p>
        </p:txBody>
      </p:sp>
      <p:pic>
        <p:nvPicPr>
          <p:cNvPr id="4" name="Obrázek 3" descr="MC900231662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4876" y="3929066"/>
            <a:ext cx="4131406" cy="2754801"/>
          </a:xfrm>
          <a:prstGeom prst="rect">
            <a:avLst/>
          </a:prstGeom>
        </p:spPr>
      </p:pic>
      <p:pic>
        <p:nvPicPr>
          <p:cNvPr id="5" name="Obrázek 4" descr="MP90018037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928926" y="4286256"/>
            <a:ext cx="1516192" cy="24003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59061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0066"/>
                </a:solidFill>
              </a:rPr>
              <a:t>odvozená fyzikální veličina,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0066"/>
                </a:solidFill>
              </a:rPr>
              <a:t>sílu můžeme měřit,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0066"/>
                </a:solidFill>
              </a:rPr>
              <a:t>značka síly – F</a:t>
            </a:r>
          </a:p>
          <a:p>
            <a:pPr>
              <a:buNone/>
            </a:pPr>
            <a:endParaRPr lang="cs-CZ" sz="3200" b="1" dirty="0" smtClean="0">
              <a:solidFill>
                <a:srgbClr val="000066"/>
              </a:solidFill>
            </a:endParaRPr>
          </a:p>
          <a:p>
            <a:pPr>
              <a:buNone/>
            </a:pPr>
            <a:endParaRPr lang="cs-CZ" sz="3200" b="1" dirty="0" smtClean="0">
              <a:solidFill>
                <a:srgbClr val="000066"/>
              </a:solidFill>
            </a:endParaRPr>
          </a:p>
          <a:p>
            <a:pPr>
              <a:buNone/>
            </a:pPr>
            <a:endParaRPr lang="cs-CZ" sz="3200" b="1" dirty="0" smtClean="0">
              <a:solidFill>
                <a:srgbClr val="000066"/>
              </a:solidFill>
            </a:endParaRPr>
          </a:p>
          <a:p>
            <a:pPr>
              <a:buNone/>
            </a:pP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0099"/>
                </a:solidFill>
                <a:effectLst/>
              </a:rPr>
              <a:t>Síla –ve fyzice:</a:t>
            </a:r>
            <a:endParaRPr lang="cs-CZ" sz="3200" u="sng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silaF75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85984" y="4000504"/>
            <a:ext cx="5953125" cy="21431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jednotka síly N </a:t>
            </a:r>
            <a:r>
              <a:rPr lang="en-US" sz="2800" b="1" dirty="0" smtClean="0">
                <a:solidFill>
                  <a:srgbClr val="006600"/>
                </a:solidFill>
              </a:rPr>
              <a:t>[</a:t>
            </a:r>
            <a:r>
              <a:rPr lang="cs-CZ" sz="2800" b="1" dirty="0" smtClean="0">
                <a:solidFill>
                  <a:srgbClr val="006600"/>
                </a:solidFill>
              </a:rPr>
              <a:t>newton</a:t>
            </a:r>
            <a:r>
              <a:rPr lang="en-US" sz="2800" b="1" dirty="0" smtClean="0">
                <a:solidFill>
                  <a:srgbClr val="006600"/>
                </a:solidFill>
              </a:rPr>
              <a:t> ]</a:t>
            </a:r>
            <a:endParaRPr lang="cs-CZ" sz="2800" b="1" dirty="0" smtClean="0">
              <a:solidFill>
                <a:srgbClr val="00660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jeden newton je přibližně síla, kterou vynaložíme, abychom zvedli stogramové závaží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většími jednotkami jsou: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6600"/>
                </a:solidFill>
              </a:rPr>
              <a:t>kilonewton 1kN=1 000 N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6600"/>
                </a:solidFill>
              </a:rPr>
              <a:t>meganewton 1 MN= 1 000 000 N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menší používanou jednotkou je: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6600"/>
                </a:solidFill>
              </a:rPr>
              <a:t>milinewton 1mN= 0,001 N</a:t>
            </a:r>
          </a:p>
          <a:p>
            <a:pPr>
              <a:buNone/>
            </a:pPr>
            <a:endParaRPr lang="cs-CZ" sz="2800" b="1" dirty="0" smtClean="0">
              <a:solidFill>
                <a:srgbClr val="000066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8000"/>
                </a:solidFill>
                <a:effectLst/>
              </a:rPr>
              <a:t>Jednotka síly:</a:t>
            </a:r>
            <a:endParaRPr lang="cs-CZ" sz="3200" u="sng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09068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charakterizuje vzájemné působení těles,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síla může těleso deformovat, uvést z klidu do pohybu, zastavit ho, zrychlit, zpomalit, nebo změnit směr pohybu.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všechny tyto účinky síly dělíme do dvou skupin: DEFORMACE, ZMĚNA POHYBU.</a:t>
            </a: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1471594" cy="1143000"/>
          </a:xfrm>
        </p:spPr>
        <p:txBody>
          <a:bodyPr>
            <a:normAutofit/>
          </a:bodyPr>
          <a:lstStyle/>
          <a:p>
            <a:r>
              <a:rPr lang="cs-CZ" sz="4400" u="sng" dirty="0" smtClean="0">
                <a:solidFill>
                  <a:srgbClr val="800000"/>
                </a:solidFill>
                <a:effectLst/>
              </a:rPr>
              <a:t>Síla</a:t>
            </a:r>
            <a:endParaRPr lang="cs-CZ" sz="4400" u="sng" dirty="0">
              <a:solidFill>
                <a:srgbClr val="800000"/>
              </a:solidFill>
              <a:effectLst/>
            </a:endParaRPr>
          </a:p>
        </p:txBody>
      </p:sp>
      <p:pic>
        <p:nvPicPr>
          <p:cNvPr id="4" name="Obrázek 3" descr="akce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10437" y="4857760"/>
            <a:ext cx="5919129" cy="13811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00CC"/>
                </a:solidFill>
                <a:effectLst/>
              </a:rPr>
              <a:t>Měřící přístroj:</a:t>
            </a:r>
            <a:r>
              <a:rPr lang="cs-CZ" sz="3200" dirty="0" smtClean="0">
                <a:solidFill>
                  <a:srgbClr val="0000CC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CC"/>
                </a:solidFill>
                <a:effectLst/>
              </a:rPr>
            </a:br>
            <a:r>
              <a:rPr lang="cs-CZ" sz="3200" u="sng" dirty="0" smtClean="0">
                <a:solidFill>
                  <a:srgbClr val="0000CC"/>
                </a:solidFill>
                <a:effectLst/>
              </a:rPr>
              <a:t>Siloměr</a:t>
            </a:r>
            <a:r>
              <a:rPr lang="cs-CZ" sz="3200" dirty="0" smtClean="0">
                <a:solidFill>
                  <a:srgbClr val="0000CC"/>
                </a:solidFill>
                <a:effectLst/>
              </a:rPr>
              <a:t> (pružinový, siloměr s kruhovou stupnicí, digitální)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  <p:pic>
        <p:nvPicPr>
          <p:cNvPr id="4" name="Obrázek 3" descr="2115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28662" y="2357430"/>
            <a:ext cx="2409833" cy="3614750"/>
          </a:xfrm>
          <a:prstGeom prst="rect">
            <a:avLst/>
          </a:prstGeom>
        </p:spPr>
      </p:pic>
      <p:pic>
        <p:nvPicPr>
          <p:cNvPr id="5" name="Obrázek 4" descr="2155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68681" y="1785926"/>
            <a:ext cx="3762509" cy="1751014"/>
          </a:xfrm>
          <a:prstGeom prst="rect">
            <a:avLst/>
          </a:prstGeom>
        </p:spPr>
      </p:pic>
      <p:pic>
        <p:nvPicPr>
          <p:cNvPr id="6" name="Obrázek 5" descr="552_300c40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572000" y="3571876"/>
            <a:ext cx="2857500" cy="31051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2714620"/>
            <a:ext cx="5286412" cy="307183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u="sng" dirty="0" smtClean="0">
                <a:solidFill>
                  <a:srgbClr val="CC0099"/>
                </a:solidFill>
              </a:rPr>
              <a:t>Zapamatujte si: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rgbClr val="CC0099"/>
                </a:solidFill>
              </a:rPr>
              <a:t>Skládat síly znamená najít jedinou sílu (výslednici), která má stejné účinky.</a:t>
            </a:r>
            <a:endParaRPr lang="cs-CZ" sz="32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642918"/>
            <a:ext cx="5357850" cy="179704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660066"/>
                </a:solidFill>
                <a:effectLst/>
              </a:rPr>
              <a:t>Skládání sil působících ve stejném směru: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" name="Obrázek 3" descr="2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57950" y="285728"/>
            <a:ext cx="2120900" cy="635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8000"/>
                </a:solidFill>
                <a:effectLst/>
              </a:rPr>
              <a:t>Skládání dvou sil působících ve stejném směru:</a:t>
            </a:r>
            <a:endParaRPr lang="cs-CZ" sz="3200" u="sng" dirty="0">
              <a:solidFill>
                <a:srgbClr val="008000"/>
              </a:solidFill>
              <a:effectLst/>
            </a:endParaRPr>
          </a:p>
        </p:txBody>
      </p:sp>
      <p:pic>
        <p:nvPicPr>
          <p:cNvPr id="5" name="Obrázek 4" descr="sily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5850" y="2143116"/>
            <a:ext cx="8142382" cy="34623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43051"/>
            <a:ext cx="8229600" cy="314327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800000"/>
                </a:solidFill>
              </a:rPr>
              <a:t>Působí-li více sil ve stejném směru, má výslednice týž směr jako působící síly.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800000"/>
                </a:solidFill>
              </a:rPr>
              <a:t>Velikost výslednice je rovna SOUČTU velikostí jednotlivých sil.</a:t>
            </a:r>
            <a:endParaRPr lang="cs-CZ" sz="3600" b="1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511288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FF0000"/>
                </a:solidFill>
                <a:effectLst/>
              </a:rPr>
              <a:t>Zapamatujte si:</a:t>
            </a:r>
            <a:endParaRPr lang="cs-CZ" sz="3600" u="sng" dirty="0">
              <a:solidFill>
                <a:srgbClr val="FF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714744" y="5143512"/>
            <a:ext cx="5072098" cy="1428760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</a:rPr>
              <a:t>F</a:t>
            </a:r>
            <a:r>
              <a:rPr lang="cs-CZ" sz="4400" b="1" dirty="0" smtClean="0">
                <a:solidFill>
                  <a:srgbClr val="C00000"/>
                </a:solidFill>
                <a:latin typeface="Arial Black"/>
              </a:rPr>
              <a:t>=</a:t>
            </a:r>
            <a:r>
              <a:rPr lang="cs-CZ" sz="4400" b="1" dirty="0" smtClean="0">
                <a:solidFill>
                  <a:srgbClr val="C00000"/>
                </a:solidFill>
              </a:rPr>
              <a:t>F</a:t>
            </a:r>
            <a:r>
              <a:rPr lang="cs-CZ" sz="4400" b="1" baseline="-25000" dirty="0" smtClean="0">
                <a:solidFill>
                  <a:srgbClr val="C00000"/>
                </a:solidFill>
              </a:rPr>
              <a:t>1</a:t>
            </a:r>
            <a:r>
              <a:rPr lang="cs-CZ" sz="4400" b="1" dirty="0" smtClean="0">
                <a:solidFill>
                  <a:srgbClr val="C00000"/>
                </a:solidFill>
                <a:latin typeface="Arial"/>
                <a:cs typeface="Arial"/>
              </a:rPr>
              <a:t>+F</a:t>
            </a:r>
            <a:r>
              <a:rPr lang="cs-CZ" sz="4400" b="1" baseline="-25000" dirty="0" smtClean="0">
                <a:solidFill>
                  <a:srgbClr val="C00000"/>
                </a:solidFill>
                <a:latin typeface="Arial"/>
                <a:cs typeface="Arial"/>
              </a:rPr>
              <a:t>2</a:t>
            </a:r>
            <a:endParaRPr lang="cs-CZ" sz="4400" b="1" baseline="-250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143117"/>
            <a:ext cx="8229600" cy="292895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0033CC"/>
                </a:solidFill>
              </a:rPr>
              <a:t>Zapamatujte si: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33CC"/>
                </a:solidFill>
              </a:rPr>
              <a:t>Působí-li dvě síly v opačném směru, má výslednice týž směr jako větší síla.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33CC"/>
                </a:solidFill>
              </a:rPr>
              <a:t>Velikost výslednice je rovna rozdílu velikostí působících sil.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000066"/>
                </a:solidFill>
                <a:effectLst/>
              </a:rPr>
              <a:t>Skládání sil působících v opačném směru:</a:t>
            </a:r>
            <a:endParaRPr lang="cs-CZ" sz="3600" dirty="0">
              <a:solidFill>
                <a:srgbClr val="000066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000496" y="5357826"/>
            <a:ext cx="4643470" cy="121444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0066"/>
                </a:solidFill>
              </a:rPr>
              <a:t>F</a:t>
            </a:r>
            <a:r>
              <a:rPr lang="cs-CZ" sz="4400" b="1" dirty="0" smtClean="0">
                <a:solidFill>
                  <a:srgbClr val="000066"/>
                </a:solidFill>
                <a:latin typeface="Arial Black"/>
              </a:rPr>
              <a:t>=F</a:t>
            </a:r>
            <a:r>
              <a:rPr lang="cs-CZ" sz="4400" b="1" baseline="-25000" dirty="0" smtClean="0">
                <a:solidFill>
                  <a:srgbClr val="000066"/>
                </a:solidFill>
                <a:latin typeface="Arial Black"/>
              </a:rPr>
              <a:t>1</a:t>
            </a:r>
            <a:r>
              <a:rPr lang="cs-CZ" sz="4400" b="1" dirty="0" smtClean="0">
                <a:solidFill>
                  <a:srgbClr val="000066"/>
                </a:solidFill>
                <a:latin typeface="Arial Black"/>
              </a:rPr>
              <a:t>–F</a:t>
            </a:r>
            <a:r>
              <a:rPr lang="cs-CZ" sz="4400" b="1" baseline="-25000" dirty="0" smtClean="0">
                <a:solidFill>
                  <a:srgbClr val="000066"/>
                </a:solidFill>
                <a:latin typeface="Arial Black"/>
              </a:rPr>
              <a:t>2</a:t>
            </a:r>
            <a:endParaRPr lang="cs-CZ" sz="4400" b="1" baseline="-25000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CC00CC"/>
                </a:solidFill>
                <a:effectLst/>
              </a:rPr>
              <a:t>Skládání dvou sil působících opačným směrem:</a:t>
            </a:r>
            <a:endParaRPr lang="cs-CZ" sz="3600" dirty="0">
              <a:solidFill>
                <a:srgbClr val="CC00CC"/>
              </a:solidFill>
              <a:effectLst/>
            </a:endParaRPr>
          </a:p>
        </p:txBody>
      </p:sp>
      <p:pic>
        <p:nvPicPr>
          <p:cNvPr id="4" name="Obrázek 3" descr="fil_0854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85852" y="1926923"/>
            <a:ext cx="5786478" cy="2521251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4572000" y="4714884"/>
            <a:ext cx="3643338" cy="1643074"/>
          </a:xfrm>
          <a:prstGeom prst="rect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F=F</a:t>
            </a:r>
            <a:r>
              <a:rPr lang="cs-CZ" sz="4400" b="1" baseline="-25000" dirty="0" smtClean="0">
                <a:solidFill>
                  <a:schemeClr val="tx1"/>
                </a:solidFill>
              </a:rPr>
              <a:t>1</a:t>
            </a:r>
            <a:r>
              <a:rPr lang="cs-CZ" sz="4400" b="1" dirty="0" smtClean="0">
                <a:solidFill>
                  <a:schemeClr val="tx1"/>
                </a:solidFill>
              </a:rPr>
              <a:t>-F</a:t>
            </a:r>
            <a:r>
              <a:rPr lang="cs-CZ" sz="4400" b="1" baseline="-25000" dirty="0" smtClean="0">
                <a:solidFill>
                  <a:schemeClr val="tx1"/>
                </a:solidFill>
              </a:rPr>
              <a:t>2</a:t>
            </a:r>
            <a:endParaRPr lang="cs-CZ" sz="4400" b="1" baseline="-25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85738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000099"/>
                </a:solidFill>
                <a:effectLst/>
              </a:rPr>
              <a:t>Skládání dvou sil působících opačným směrem:</a:t>
            </a:r>
            <a:endParaRPr lang="cs-CZ" sz="36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silyrozdi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42976" y="2640221"/>
            <a:ext cx="6858048" cy="346455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93978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CC"/>
                </a:solidFill>
                <a:effectLst/>
              </a:rPr>
              <a:t>Doplňte text:</a:t>
            </a:r>
            <a:endParaRPr lang="cs-CZ" sz="3600" dirty="0">
              <a:solidFill>
                <a:srgbClr val="CC00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42910" y="1428736"/>
            <a:ext cx="7286676" cy="4429156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Skládáme-li síly působící ve STEJNÉM směru, výslednice je jejich………….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86182" y="4786322"/>
            <a:ext cx="3071834" cy="85725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SOUČTEM.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3399"/>
                </a:solidFill>
                <a:effectLst/>
              </a:rPr>
              <a:t>Doplňte text:</a:t>
            </a:r>
            <a:endParaRPr lang="cs-CZ" sz="3600" dirty="0">
              <a:solidFill>
                <a:srgbClr val="0033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42910" y="1285860"/>
            <a:ext cx="7643866" cy="478634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Skládáme-li síly působící v opačném směru, výslednice je jejich……….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6248" y="4429132"/>
            <a:ext cx="3214710" cy="1000132"/>
          </a:xfrm>
          <a:prstGeom prst="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ROZDÍLEM.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Jaký směr má výslednice, působí-li dvě síly v opačném směru?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Vyberte správnou odpověď: 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85786" y="3071810"/>
            <a:ext cx="6929486" cy="107157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A) Výslednice má směr jako VĚTŠÍ SÍLA.</a:t>
            </a:r>
            <a:endParaRPr lang="cs-CZ" sz="3200" b="1" dirty="0">
              <a:solidFill>
                <a:srgbClr val="0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85786" y="4643446"/>
            <a:ext cx="6929486" cy="107157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B) Výslednice má směr jako MENŠÍ SÍLA.</a:t>
            </a:r>
            <a:endParaRPr lang="cs-CZ" sz="32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723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effectLst/>
              </a:rPr>
              <a:t>Vyřešte úlohu:</a:t>
            </a:r>
            <a:br>
              <a:rPr lang="cs-CZ" sz="3200" dirty="0" smtClean="0">
                <a:solidFill>
                  <a:srgbClr val="FF0000"/>
                </a:solidFill>
                <a:effectLst/>
              </a:rPr>
            </a:br>
            <a:r>
              <a:rPr lang="cs-CZ" sz="3200" dirty="0" smtClean="0">
                <a:solidFill>
                  <a:srgbClr val="FF0000"/>
                </a:solidFill>
                <a:effectLst/>
              </a:rPr>
              <a:t>V pohádce „O veliké řepě“ táhli: dědeček silou 500 N, babička 400 N, vnučka 300 N, pejsek 100 N, kočka 20 N a myška 2 N.</a:t>
            </a:r>
            <a:br>
              <a:rPr lang="cs-CZ" sz="3200" dirty="0" smtClean="0">
                <a:solidFill>
                  <a:srgbClr val="FF0000"/>
                </a:solidFill>
                <a:effectLst/>
              </a:rPr>
            </a:br>
            <a:r>
              <a:rPr lang="cs-CZ" sz="3200" u="sng" dirty="0" smtClean="0">
                <a:solidFill>
                  <a:srgbClr val="FF0000"/>
                </a:solidFill>
                <a:effectLst/>
              </a:rPr>
              <a:t>Jaká byla síla potřebná k vytažení řepy?</a:t>
            </a:r>
            <a:endParaRPr lang="cs-CZ" sz="3200" u="sng" dirty="0">
              <a:solidFill>
                <a:srgbClr val="FF0000"/>
              </a:solidFill>
              <a:effectLst/>
            </a:endParaRPr>
          </a:p>
        </p:txBody>
      </p:sp>
      <p:pic>
        <p:nvPicPr>
          <p:cNvPr id="4" name="Obrázek 3" descr="20120815122822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9058" y="3490438"/>
            <a:ext cx="4643470" cy="320399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57158" y="3643314"/>
            <a:ext cx="3286148" cy="214314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Řepu vytáhli silou 1322 N.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Tesař J., Jáchim F., Fyzika 2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Rauner K., Havel V., a kol., Fyzika 7 pro ZŠ a víceletá gymnázia, Nakladatelství Fraus 2005.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galerie </a:t>
            </a:r>
            <a:r>
              <a:rPr lang="cs-CZ" sz="1400" b="1" dirty="0" smtClean="0">
                <a:solidFill>
                  <a:srgbClr val="00B050"/>
                </a:solidFill>
              </a:rPr>
              <a:t>office www.office.</a:t>
            </a:r>
            <a:r>
              <a:rPr lang="cs-CZ" sz="1400" b="1" smtClean="0">
                <a:solidFill>
                  <a:srgbClr val="00B050"/>
                </a:solidFill>
              </a:rPr>
              <a:t>microsoft.com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3"/>
              </a:rPr>
              <a:t>http://3zscheb.unas.cz/e-learning/fyzika%20web/silaajejimereni/silaF75.gif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4"/>
              </a:rPr>
              <a:t>http://v.smid.sk/fyzika/vyuka/mech/akce.gif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5"/>
              </a:rPr>
              <a:t>http://www.helago-cz.cz/public/content-images/cz/product/21156.jpg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6"/>
              </a:rPr>
              <a:t>http://www.helago-cz.cz/public/content-images/cz/set/21558.jpg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7"/>
              </a:rPr>
              <a:t>http://vahy-kern.cz/content/id_produkty/thumbnails/552_300c400.jpg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8"/>
              </a:rPr>
              <a:t>http://files.fyzika-marsovska.webnode.cz/200000022-9dad99fc2a/sily1.JPG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9"/>
              </a:rPr>
              <a:t>http://www.vyukovematerialy.cz/fyzika/foto/20.jpg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10"/>
              </a:rPr>
              <a:t>http://www.techmania.cz/edutorium/data/fil_0854.gif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11"/>
              </a:rPr>
              <a:t>http://www.5zsfm.cz/machacovi/fyzika/sila/silyrozdil.JPG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12"/>
              </a:rPr>
              <a:t>http://www.ucebnipomucky.eu/foto/product/full/201208151228226.JPG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:2013-03-13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1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625989"/>
          </a:xfrm>
        </p:spPr>
        <p:txBody>
          <a:bodyPr>
            <a:normAutofit/>
          </a:bodyPr>
          <a:lstStyle/>
          <a:p>
            <a:pPr marL="566928" lvl="0" indent="-457200" algn="just">
              <a:spcBef>
                <a:spcPts val="400"/>
              </a:spcBef>
              <a:buClr>
                <a:schemeClr val="accent1"/>
              </a:buClr>
              <a:buSzPct val="68000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Materiál </a:t>
            </a:r>
            <a:r>
              <a:rPr lang="cs-CZ" sz="2400" b="1" dirty="0">
                <a:solidFill>
                  <a:srgbClr val="00B0F0"/>
                </a:solidFill>
              </a:rPr>
              <a:t>je určen pro žáky 6. ročníku. 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pPr marL="566928" lvl="0" indent="-457200" algn="just">
              <a:spcBef>
                <a:spcPts val="400"/>
              </a:spcBef>
              <a:buClr>
                <a:schemeClr val="accent1"/>
              </a:buClr>
              <a:buSzPct val="68000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Prezentace </a:t>
            </a:r>
            <a:r>
              <a:rPr lang="cs-CZ" sz="2400" b="1" dirty="0">
                <a:solidFill>
                  <a:srgbClr val="00B0F0"/>
                </a:solidFill>
              </a:rPr>
              <a:t>slouží k rozšíření  učiva o síle jako odvozené fyzikální </a:t>
            </a:r>
            <a:r>
              <a:rPr lang="cs-CZ" sz="2400" b="1" dirty="0" smtClean="0">
                <a:solidFill>
                  <a:srgbClr val="00B0F0"/>
                </a:solidFill>
              </a:rPr>
              <a:t>veličině.</a:t>
            </a:r>
          </a:p>
          <a:p>
            <a:pPr marL="566928" lvl="0" indent="-457200" algn="just">
              <a:spcBef>
                <a:spcPts val="400"/>
              </a:spcBef>
              <a:buClr>
                <a:schemeClr val="accent1"/>
              </a:buClr>
              <a:buSzPct val="68000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</a:t>
            </a:r>
            <a:r>
              <a:rPr lang="cs-CZ" sz="2400" b="1" dirty="0">
                <a:solidFill>
                  <a:srgbClr val="00B0F0"/>
                </a:solidFill>
              </a:rPr>
              <a:t>si připomene a prohloubí znalosti o vlastnostech síly</a:t>
            </a:r>
            <a:r>
              <a:rPr lang="cs-CZ" sz="2400" b="1" dirty="0" smtClean="0">
                <a:solidFill>
                  <a:srgbClr val="00B0F0"/>
                </a:solidFill>
              </a:rPr>
              <a:t>.</a:t>
            </a:r>
          </a:p>
          <a:p>
            <a:pPr marL="566928" lvl="0" indent="-457200" algn="just">
              <a:spcBef>
                <a:spcPts val="400"/>
              </a:spcBef>
              <a:buClr>
                <a:schemeClr val="accent1"/>
              </a:buClr>
              <a:buSzPct val="68000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</a:t>
            </a:r>
            <a:r>
              <a:rPr lang="cs-CZ" sz="2400" b="1" dirty="0">
                <a:solidFill>
                  <a:srgbClr val="00B0F0"/>
                </a:solidFill>
              </a:rPr>
              <a:t>pochopí, že účinek síly závisí nejen na její velikosti, ale i na směru síly a na jejím působišti. 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pPr marL="566928" lvl="0" indent="-457200" algn="just">
              <a:spcBef>
                <a:spcPts val="400"/>
              </a:spcBef>
              <a:buClr>
                <a:schemeClr val="accent1"/>
              </a:buClr>
              <a:buSzPct val="68000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</a:t>
            </a:r>
            <a:r>
              <a:rPr lang="cs-CZ" sz="2400" b="1" dirty="0">
                <a:solidFill>
                  <a:srgbClr val="00B0F0"/>
                </a:solidFill>
              </a:rPr>
              <a:t>se naučí sílu graficky znázornit.</a:t>
            </a:r>
          </a:p>
          <a:p>
            <a:pPr>
              <a:buNone/>
            </a:pPr>
            <a:endParaRPr lang="cs-CZ" sz="2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93978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473</TotalTime>
  <Words>602</Words>
  <Application>Microsoft Office PowerPoint</Application>
  <PresentationFormat>Předvádění na obrazovce (4:3)</PresentationFormat>
  <Paragraphs>98</Paragraphs>
  <Slides>18</Slides>
  <Notes>18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Shluk</vt:lpstr>
      <vt:lpstr>Snímek 1</vt:lpstr>
      <vt:lpstr>V minulosti si lidé spojovali SÍLU se svalovou námahou:</vt:lpstr>
      <vt:lpstr>Síla –ve fyzice:</vt:lpstr>
      <vt:lpstr>Jednotka síly:</vt:lpstr>
      <vt:lpstr>Síla</vt:lpstr>
      <vt:lpstr>Měřící přístroj: Siloměr (pružinový, siloměr s kruhovou stupnicí, digitální)</vt:lpstr>
      <vt:lpstr>Skládání sil působících ve stejném směru:</vt:lpstr>
      <vt:lpstr>Skládání dvou sil působících ve stejném směru:</vt:lpstr>
      <vt:lpstr>Zapamatujte si:</vt:lpstr>
      <vt:lpstr>Skládání sil působících v opačném směru:</vt:lpstr>
      <vt:lpstr>Skládání dvou sil působících opačným směrem:</vt:lpstr>
      <vt:lpstr>Skládání dvou sil působících opačným směrem:</vt:lpstr>
      <vt:lpstr>Doplňte text:</vt:lpstr>
      <vt:lpstr>Doplňte text:</vt:lpstr>
      <vt:lpstr>Jaký směr má výslednice, působí-li dvě síly v opačném směru? Vyberte správnou odpověď: </vt:lpstr>
      <vt:lpstr>Vyřešte úlohu: V pohádce „O veliké řepě“ táhli: dědeček silou 500 N, babička 400 N, vnučka 300 N, pejsek 100 N, kočka 20 N a myška 2 N. Jaká byla síla potřebná k vytažení řepy?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24</cp:revision>
  <dcterms:created xsi:type="dcterms:W3CDTF">2013-02-12T16:04:29Z</dcterms:created>
  <dcterms:modified xsi:type="dcterms:W3CDTF">2013-06-07T17:00:47Z</dcterms:modified>
</cp:coreProperties>
</file>