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CC"/>
    <a:srgbClr val="800000"/>
    <a:srgbClr val="FFFFCC"/>
    <a:srgbClr val="006600"/>
    <a:srgbClr val="0000FF"/>
    <a:srgbClr val="000099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A59BD3C-BD8A-4790-BACF-A4DFD6D9A679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46FCFDC-A996-4C96-92CA-AEA380D5D0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0B5B5-76D4-4C34-A774-21274FF953B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FF017-3ABE-41C7-A4EE-3EC4EDF5B3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DF298F-6C1F-4EB1-9A6D-69850D8F8FF8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02EC40-AE8F-494E-97D2-7198979864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6D2C6D4-950E-416D-88EE-07B721B7C3D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44CB9B-4A57-48AB-B6E5-85585B9C3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BD67720-86AD-4D65-8E89-50F13CE9BBCC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9632D4-C80C-4D07-9D2E-25F877A5D6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63B42E-EF4B-4E92-8A5D-7A414F5081A9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ACD918-A8A0-4A58-8FB7-A5C473F88A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E0DC4-3643-4CA3-853B-DAE08F55C36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C2D57-028F-4FBB-8F9B-E7543D8BD2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5006D4-2825-45B1-BEA5-63BD96D1B35C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B10E8B-BBB3-4CEA-9DF4-FEDA40A65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3B82EE0-9074-4F0E-AC85-2ACE8B93E25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133C702-291B-42FD-98EB-10116C7556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D4FC4-43BD-4EF5-B9E4-E7C87E48ED92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2DF21-47B8-4969-AF36-55DBE9D633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D5AAA-307E-48FF-91AC-AE9C9848E998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876D5-31CC-4086-8561-DEF876845C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0964EAF-4DCC-4C6B-B3BA-65822ABA027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4CFF2D4-4057-48E2-9BE9-FF4A82C029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odarsekim.wz.cz/testy/fyzika/7/pictures/1_pohyb_a_sila/1_12/sit2.png" TargetMode="External"/><Relationship Id="rId3" Type="http://schemas.openxmlformats.org/officeDocument/2006/relationships/hyperlink" Target="http://www.tyden.cz/obrazek/42-17478235%5b1%5d-49788ffaca853_275x183.jpg" TargetMode="External"/><Relationship Id="rId7" Type="http://schemas.openxmlformats.org/officeDocument/2006/relationships/hyperlink" Target="http://www.navodarsekim.wz.cz/testy/fyzika/7/pictures/1_pohyb_a_sila/1_12/sit1.png" TargetMode="External"/><Relationship Id="rId2" Type="http://schemas.openxmlformats.org/officeDocument/2006/relationships/hyperlink" Target="http://www.ajprodukty.cz/Archive/ASE/ProductArchive/142381/142381_1_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vodarsekim.wz.cz/testy/fyzika/7/pictures/1_pohyb_a_sila/1_12/odhadni_velikost.png" TargetMode="External"/><Relationship Id="rId5" Type="http://schemas.openxmlformats.org/officeDocument/2006/relationships/hyperlink" Target="http://upload.wikimedia.org/wikipedia/commons/9/92/Mravenci_nesou_housenku.jpg" TargetMode="External"/><Relationship Id="rId4" Type="http://schemas.openxmlformats.org/officeDocument/2006/relationships/hyperlink" Target="http://www.agromachinery.cz/domain/agromachinery-s0/files/texty/xcelsior.jpg" TargetMode="External"/><Relationship Id="rId9" Type="http://schemas.openxmlformats.org/officeDocument/2006/relationships/hyperlink" Target="http://fyzika.jreichl.com/data/Skladanisil_doplnek_soubory/image032.pn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357188" y="4581525"/>
            <a:ext cx="8391525" cy="134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1600" b="1">
                <a:latin typeface="Lucida Sans Unicode" pitchFamily="34" charset="0"/>
              </a:rPr>
              <a:t>Anotace</a:t>
            </a:r>
            <a:r>
              <a:rPr lang="cs-CZ" b="1">
                <a:latin typeface="Lucida Sans Unicode" pitchFamily="34" charset="0"/>
              </a:rPr>
              <a:t>:</a:t>
            </a:r>
            <a:r>
              <a:rPr lang="cs-CZ">
                <a:latin typeface="Lucida Sans Unicode" pitchFamily="34" charset="0"/>
              </a:rPr>
              <a:t> </a:t>
            </a:r>
            <a:r>
              <a:rPr lang="cs-CZ" sz="1400" b="1">
                <a:solidFill>
                  <a:srgbClr val="00B0F0"/>
                </a:solidFill>
                <a:latin typeface="Lucida Sans Unicode" pitchFamily="34" charset="0"/>
              </a:rPr>
              <a:t>Materiál je určen pro žáky 6. ročníku. Prezentace slouží k zopakování naučeného učiva a naučení nového učiva.</a:t>
            </a:r>
          </a:p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1400" b="1">
                <a:solidFill>
                  <a:srgbClr val="00B0F0"/>
                </a:solidFill>
                <a:latin typeface="Lucida Sans Unicode" pitchFamily="34" charset="0"/>
              </a:rPr>
              <a:t>	Žák si připomene a prohloubí znalosti o vlastnostech síly.  Žák si zopakuje skládání rovnoběžných sil. Žák se naučí skládat různoběžné síly.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11188" y="4005263"/>
            <a:ext cx="7572375" cy="503237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Skládání rovnoběžných a různoběžných sil  </a:t>
            </a:r>
            <a:endParaRPr lang="cs-CZ" sz="24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1979613" y="1268413"/>
            <a:ext cx="6858000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03/2013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VY_32_INOVACE_FY.6.A.19_skladani_rovnobeznych_a_ruznobeznych_sil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28625"/>
            <a:ext cx="181133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2603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1. Jak velká bude výslednice rovnoběžných sil působících </a:t>
            </a:r>
            <a:r>
              <a:rPr lang="cs-CZ" sz="3200" u="sng" dirty="0" smtClean="0">
                <a:solidFill>
                  <a:srgbClr val="FF0000"/>
                </a:solidFill>
                <a:effectLst/>
              </a:rPr>
              <a:t>opačným směrem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, je-li jedna síla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20,3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 N a druhá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14,7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 N?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údaj: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813" y="4000500"/>
            <a:ext cx="214312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5,4 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875" y="4000500"/>
            <a:ext cx="214312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5,6 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429375" y="3857625"/>
            <a:ext cx="214312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6</a:t>
            </a:r>
            <a:r>
              <a:rPr lang="cs-CZ" sz="3600" b="1" dirty="0">
                <a:solidFill>
                  <a:srgbClr val="000066"/>
                </a:solidFill>
              </a:rPr>
              <a:t>,6 N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00CC"/>
                </a:solidFill>
                <a:effectLst/>
              </a:rPr>
              <a:t>2. K tažení kamene na pyramidu bylo třeba síly 100 KN. 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Kolik lidí muselo táhnout kámen, jestliže každý člověk vyvinul sílu 500 N?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u="sng" dirty="0" smtClean="0">
                <a:solidFill>
                  <a:srgbClr val="CC00CC"/>
                </a:solidFill>
                <a:effectLst/>
              </a:rPr>
              <a:t>Vyberte správný údaj (ověřte výpočtem):</a:t>
            </a:r>
            <a:br>
              <a:rPr lang="cs-CZ" sz="3200" u="sng" dirty="0" smtClean="0">
                <a:solidFill>
                  <a:srgbClr val="CC00CC"/>
                </a:solidFill>
                <a:effectLst/>
              </a:rPr>
            </a:br>
            <a:endParaRPr lang="cs-CZ" sz="3200" u="sng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3000375"/>
            <a:ext cx="2500313" cy="1357313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1</a:t>
            </a:r>
            <a:r>
              <a:rPr lang="cs-CZ" sz="3600" b="1" dirty="0">
                <a:solidFill>
                  <a:schemeClr val="tx1"/>
                </a:solidFill>
              </a:rPr>
              <a:t>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14688" y="2571750"/>
            <a:ext cx="2500312" cy="1357313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300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00125" y="4643438"/>
            <a:ext cx="2500313" cy="135731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2</a:t>
            </a:r>
            <a:r>
              <a:rPr lang="cs-CZ" sz="3600" b="1" dirty="0">
                <a:solidFill>
                  <a:schemeClr val="tx1"/>
                </a:solidFill>
              </a:rPr>
              <a:t>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7" name="Obrázek 6" descr="MP90044221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0" y="4143375"/>
            <a:ext cx="3602038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402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800000"/>
                </a:solidFill>
                <a:effectLst/>
              </a:rPr>
              <a:t>3. Dědeček jel se třemi dětmi na výlet autem. Zaparkoval pod hradem a společně se vydali na prohlídku. Když se vrátili, nešlo auto nastartovat, protože dědeček zapomněl zhasnout světla a baterie se vybila.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 roztlačení auta je třeba síly alespoň </a:t>
            </a:r>
            <a:r>
              <a:rPr lang="cs-CZ" sz="2800" dirty="0" smtClean="0">
                <a:solidFill>
                  <a:srgbClr val="FF0000"/>
                </a:solidFill>
                <a:effectLst/>
              </a:rPr>
              <a:t>800 N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>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Děti jsou schopny vyvinout síly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400 N, 300 N a 200 N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>. Dokážou roztlačit auto, nebo musí požádat ještě někoho dalšího?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u="sng" dirty="0" smtClean="0">
                <a:solidFill>
                  <a:srgbClr val="800000"/>
                </a:solidFill>
                <a:effectLst/>
              </a:rPr>
              <a:t>Vyberte správnou odpověď (ověřte výpočtem):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75" y="4429125"/>
            <a:ext cx="7643813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A) Děti vyvinou sílu menší než 800 N, musí požádat někoho o pomoc.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75" y="5500688"/>
            <a:ext cx="7643813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B) Děti vyvinou sílu 900 N, což stačí k roztlačení auta.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250033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4. Na věšáku visí sako s hmotností 1,5 kg a v jeho kapse je peněženka s hmotností 0,2 kg. 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Jaká síla působí na věšák?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Vyberte správný údaj (ověřte výpočtem):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313" y="2786063"/>
            <a:ext cx="2214562" cy="1928812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1,7 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428875" y="4500563"/>
            <a:ext cx="2214563" cy="1928812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17 N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142381_1_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3143250"/>
            <a:ext cx="31432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3143250"/>
            <a:ext cx="5286375" cy="2000250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3200" b="1" u="sng" smtClean="0">
                <a:solidFill>
                  <a:srgbClr val="CC0099"/>
                </a:solidFill>
              </a:rPr>
              <a:t>Správná odpověď:</a:t>
            </a:r>
          </a:p>
          <a:p>
            <a:pPr algn="ctr">
              <a:buFont typeface="Wingdings 3" pitchFamily="18" charset="2"/>
              <a:buNone/>
            </a:pPr>
            <a:r>
              <a:rPr lang="cs-CZ" sz="3200" b="1" smtClean="0">
                <a:solidFill>
                  <a:srgbClr val="CC0099"/>
                </a:solidFill>
              </a:rPr>
              <a:t>Radek musí působit silou alespoň 50 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800080"/>
                </a:solidFill>
                <a:effectLst/>
              </a:rPr>
            </a:br>
            <a:r>
              <a:rPr lang="cs-CZ" sz="3200" u="sng" dirty="0" smtClean="0">
                <a:solidFill>
                  <a:srgbClr val="800080"/>
                </a:solidFill>
                <a:effectLst/>
              </a:rPr>
              <a:t>Vyřešte úlohu: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5. Pavel zdvihá kbelík silou 70 N.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Jakou silou mu musí pomoci Radek, aby společně zvedli kbelík s hmotností 12 kg?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C900209042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88" y="2714625"/>
            <a:ext cx="2435225" cy="351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Odpovězte na otázky: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6. Při přetahování lanem táhlo družstvo </a:t>
            </a:r>
            <a:r>
              <a:rPr lang="cs-CZ" sz="3200" u="sng" dirty="0" smtClean="0">
                <a:solidFill>
                  <a:srgbClr val="C00000"/>
                </a:solidFill>
                <a:effectLst/>
              </a:rPr>
              <a:t>červených silou 1200 N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, družstvo </a:t>
            </a:r>
            <a:r>
              <a:rPr lang="cs-CZ" sz="3200" u="sng" dirty="0" smtClean="0">
                <a:solidFill>
                  <a:srgbClr val="0000FF"/>
                </a:solidFill>
                <a:effectLst/>
              </a:rPr>
              <a:t>modrých silou 1450 N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Jaká byla výsledná síla?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Které družstvo vyhrálo?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42-17478235[1]-49788ffaca853_275x18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3" y="3857625"/>
            <a:ext cx="3800475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571500" y="3714750"/>
            <a:ext cx="3857625" cy="228600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Výslednice je 250 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Vyhrálo družstvo modrých.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>7. Traktor táhne pluh se </a:t>
            </a:r>
            <a:r>
              <a:rPr lang="cs-CZ" sz="3200" u="sng" dirty="0" smtClean="0">
                <a:solidFill>
                  <a:srgbClr val="FF0000"/>
                </a:solidFill>
                <a:effectLst/>
              </a:rPr>
              <a:t>šesti radlicemi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. Každá radlice musí být při orbě tažena silou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2,5 kN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Jakou tažnou sílu musí mít traktor, aby utáhl pluh?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údaj (ověřte výpočtem):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50" y="3214688"/>
            <a:ext cx="300037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</a:rPr>
              <a:t>alespoň 10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643188" y="4786313"/>
            <a:ext cx="300037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</a:rPr>
              <a:t>alespoň 12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57813" y="3214688"/>
            <a:ext cx="3000375" cy="1857375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</a:rPr>
              <a:t>alespoň 15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929313" y="5072063"/>
            <a:ext cx="3000375" cy="1500187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C00000"/>
                </a:solidFill>
              </a:rPr>
              <a:t>obrázek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xcelsio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785813"/>
            <a:ext cx="7429500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403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dirty="0" smtClean="0">
                <a:solidFill>
                  <a:srgbClr val="660066"/>
                </a:solidFill>
                <a:effectLst/>
              </a:rPr>
              <a:t>Vyřešte úlohu: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8. Na hladkém stole leží dva hranoly spojené provázkem.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Na pravý hranol působí síla 2,8 N směrem vpravo.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Na levý působí síla 1,9 N směrem vlevo.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Jaká je výsledná síla?</a:t>
            </a:r>
            <a:br>
              <a:rPr lang="cs-CZ" sz="2800" u="sng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Kterým směrem působí?</a:t>
            </a:r>
            <a:br>
              <a:rPr lang="cs-CZ" sz="2800" u="sng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Nakreslete síly a jejich výslednici ve vhodném měřítku.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500" y="4857750"/>
            <a:ext cx="7500938" cy="1000125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Výslednice je rovna 0,9 N, působí vpravo.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42938" y="1071563"/>
            <a:ext cx="7643812" cy="4071937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u="sng" dirty="0">
                <a:solidFill>
                  <a:srgbClr val="C00000"/>
                </a:solidFill>
              </a:rPr>
              <a:t>SKLÁDÁNÍ RŮZNOBĚŽNÝCH SIL</a:t>
            </a:r>
            <a:endParaRPr lang="cs-CZ" sz="5400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99"/>
                </a:solidFill>
                <a:effectLst/>
              </a:rPr>
              <a:t>Pozorovali jste již někdy mravence při práci?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Táhnou-li mravenci do mraveniště třeba housenku, netáhnou všichni v jednom směru.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ravenci_nesou_housenk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2357438"/>
            <a:ext cx="4071938" cy="428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357188" y="2428875"/>
            <a:ext cx="3500437" cy="3286125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C00000"/>
                </a:solidFill>
              </a:rPr>
              <a:t>Je zajímavé, že člověk je asi jediný živočich, který se naučil využívat skládání sil.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8" indent="-51435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660066"/>
                </a:solidFill>
              </a:rPr>
              <a:t>Nakreslíme síly F</a:t>
            </a:r>
            <a:r>
              <a:rPr lang="cs-CZ" sz="2400" b="1" baseline="-25000" smtClean="0">
                <a:solidFill>
                  <a:srgbClr val="660066"/>
                </a:solidFill>
              </a:rPr>
              <a:t>1</a:t>
            </a:r>
            <a:r>
              <a:rPr lang="cs-CZ" sz="2400" b="1" smtClean="0">
                <a:solidFill>
                  <a:srgbClr val="660066"/>
                </a:solidFill>
              </a:rPr>
              <a:t>, F</a:t>
            </a:r>
            <a:r>
              <a:rPr lang="cs-CZ" sz="2400" b="1" baseline="-25000" smtClean="0">
                <a:solidFill>
                  <a:srgbClr val="660066"/>
                </a:solidFill>
              </a:rPr>
              <a:t>2</a:t>
            </a:r>
            <a:r>
              <a:rPr lang="cs-CZ" sz="2400" b="1" smtClean="0">
                <a:solidFill>
                  <a:srgbClr val="660066"/>
                </a:solidFill>
              </a:rPr>
              <a:t> ve vhodném měřítku se správným úhlem.</a:t>
            </a:r>
          </a:p>
          <a:p>
            <a:pPr marL="623888" indent="-51435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660066"/>
                </a:solidFill>
              </a:rPr>
              <a:t>Z koncového bodu síly F</a:t>
            </a:r>
            <a:r>
              <a:rPr lang="cs-CZ" sz="2400" b="1" baseline="-25000" smtClean="0">
                <a:solidFill>
                  <a:srgbClr val="660066"/>
                </a:solidFill>
              </a:rPr>
              <a:t>1</a:t>
            </a:r>
            <a:r>
              <a:rPr lang="cs-CZ" sz="2400" b="1" smtClean="0">
                <a:solidFill>
                  <a:srgbClr val="660066"/>
                </a:solidFill>
              </a:rPr>
              <a:t> nakreslíme přímku rovnoběžnou s F</a:t>
            </a:r>
            <a:r>
              <a:rPr lang="cs-CZ" sz="2400" b="1" baseline="-25000" smtClean="0">
                <a:solidFill>
                  <a:srgbClr val="660066"/>
                </a:solidFill>
              </a:rPr>
              <a:t>2</a:t>
            </a:r>
            <a:r>
              <a:rPr lang="cs-CZ" sz="2400" b="1" smtClean="0">
                <a:solidFill>
                  <a:srgbClr val="660066"/>
                </a:solidFill>
              </a:rPr>
              <a:t>, z koncového bodu síly F</a:t>
            </a:r>
            <a:r>
              <a:rPr lang="cs-CZ" sz="2400" b="1" baseline="-25000" smtClean="0">
                <a:solidFill>
                  <a:srgbClr val="660066"/>
                </a:solidFill>
              </a:rPr>
              <a:t>2</a:t>
            </a:r>
            <a:r>
              <a:rPr lang="cs-CZ" sz="2400" b="1" smtClean="0">
                <a:solidFill>
                  <a:srgbClr val="660066"/>
                </a:solidFill>
              </a:rPr>
              <a:t> nakreslíme rovnoběžku s F</a:t>
            </a:r>
            <a:r>
              <a:rPr lang="cs-CZ" sz="2400" b="1" baseline="-25000" smtClean="0">
                <a:solidFill>
                  <a:srgbClr val="660066"/>
                </a:solidFill>
              </a:rPr>
              <a:t>1</a:t>
            </a:r>
            <a:r>
              <a:rPr lang="cs-CZ" sz="2400" b="1" smtClean="0">
                <a:solidFill>
                  <a:srgbClr val="660066"/>
                </a:solidFill>
              </a:rPr>
              <a:t>.</a:t>
            </a:r>
          </a:p>
          <a:p>
            <a:pPr marL="623888" indent="-51435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660066"/>
                </a:solidFill>
              </a:rPr>
              <a:t>Spojíme šipkou působiště obou sil s průsečíkem sestrojených přímek. Šipka, která je úhlopříčkou rovnoběžníka, je hledaná výslednice sil F</a:t>
            </a:r>
            <a:r>
              <a:rPr lang="cs-CZ" sz="2400" b="1" baseline="-25000" smtClean="0">
                <a:solidFill>
                  <a:srgbClr val="660066"/>
                </a:solidFill>
              </a:rPr>
              <a:t>1</a:t>
            </a:r>
            <a:r>
              <a:rPr lang="cs-CZ" sz="2400" b="1" smtClean="0">
                <a:solidFill>
                  <a:srgbClr val="660066"/>
                </a:solidFill>
              </a:rPr>
              <a:t>, F</a:t>
            </a:r>
            <a:r>
              <a:rPr lang="cs-CZ" sz="2400" b="1" baseline="-25000" smtClean="0">
                <a:solidFill>
                  <a:srgbClr val="660066"/>
                </a:solidFill>
              </a:rPr>
              <a:t>2</a:t>
            </a:r>
            <a:r>
              <a:rPr lang="cs-CZ" sz="2400" b="1" smtClean="0">
                <a:solidFill>
                  <a:srgbClr val="660066"/>
                </a:solidFill>
              </a:rPr>
              <a:t>.</a:t>
            </a:r>
          </a:p>
          <a:p>
            <a:pPr marL="623888" indent="-51435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660066"/>
                </a:solidFill>
              </a:rPr>
              <a:t>Na výslednici nakreslíme dílky odpovídající zvolenému měřítku a určíme velikost výslednice.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990099"/>
                </a:solidFill>
                <a:effectLst/>
              </a:rPr>
              <a:t>Skládání různoběžných sil provádíme GRAFICKY: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500188"/>
            <a:ext cx="8229600" cy="4525962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3600" b="1" u="sng" smtClean="0">
                <a:solidFill>
                  <a:srgbClr val="FF0000"/>
                </a:solidFill>
              </a:rPr>
              <a:t>Zapište si:</a:t>
            </a:r>
          </a:p>
          <a:p>
            <a:pPr algn="ctr">
              <a:buFont typeface="Wingdings 3" pitchFamily="18" charset="2"/>
              <a:buNone/>
            </a:pPr>
            <a:r>
              <a:rPr lang="cs-CZ" sz="3600" b="1" smtClean="0">
                <a:solidFill>
                  <a:srgbClr val="FF0000"/>
                </a:solidFill>
              </a:rPr>
              <a:t>Výslednicí dvou různoběžných sil se stejným působištěm je síla, kterou můžeme určit graficky jako ÚHLOPŘÍČKU rovnoběžníku vycházející ze společného působiště.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0099"/>
                </a:solidFill>
                <a:effectLst/>
              </a:rPr>
              <a:t>Výslednice: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/>
              </a:rPr>
              <a:t>Skládání různoběžných sil: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  <p:pic>
        <p:nvPicPr>
          <p:cNvPr id="4" name="Obrázek 3" descr="image03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50" y="1814513"/>
            <a:ext cx="7081838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Ve kterém bodě bude ležet šipka výsledné síly?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Vyberte správné číslo: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sit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2071688"/>
            <a:ext cx="4510088" cy="440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428625" y="2571750"/>
            <a:ext cx="1143000" cy="1071563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071688" y="4786313"/>
            <a:ext cx="1143000" cy="107156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500" y="4143375"/>
            <a:ext cx="1143000" cy="1071563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000250" y="3214688"/>
            <a:ext cx="1143000" cy="107156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>Ve kterém bodě bude ležet šipka výsledné síly?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u="sng" dirty="0" smtClean="0">
                <a:solidFill>
                  <a:srgbClr val="0000FF"/>
                </a:solidFill>
                <a:effectLst/>
              </a:rPr>
              <a:t>Vyberte správné číslo: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sit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50" y="1928813"/>
            <a:ext cx="4502150" cy="439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ovnoramenný trojúhelník 4"/>
          <p:cNvSpPr/>
          <p:nvPr/>
        </p:nvSpPr>
        <p:spPr>
          <a:xfrm>
            <a:off x="428625" y="2357438"/>
            <a:ext cx="1143000" cy="135731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2143125" y="2071688"/>
            <a:ext cx="1143000" cy="135731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857375" y="3643313"/>
            <a:ext cx="1143000" cy="135731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357188" y="4357688"/>
            <a:ext cx="1143000" cy="135731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00"/>
                </a:solidFill>
                <a:effectLst/>
              </a:rPr>
              <a:t>Která dvojice sil bude mít největší VÝSLEDNICI?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Vyberte správnou dvojici:</a:t>
            </a:r>
            <a:endParaRPr lang="cs-CZ" sz="3200" u="sng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odhadni_velikost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81313" y="2786063"/>
            <a:ext cx="5568950" cy="333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ravidelný pětiúhelník 4"/>
          <p:cNvSpPr/>
          <p:nvPr/>
        </p:nvSpPr>
        <p:spPr>
          <a:xfrm>
            <a:off x="214313" y="2428875"/>
            <a:ext cx="1000125" cy="1000125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Pravidelný pětiúhelník 5"/>
          <p:cNvSpPr/>
          <p:nvPr/>
        </p:nvSpPr>
        <p:spPr>
          <a:xfrm>
            <a:off x="1428750" y="2428875"/>
            <a:ext cx="1000125" cy="1000125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Pravidelný pětiúhelník 6"/>
          <p:cNvSpPr/>
          <p:nvPr/>
        </p:nvSpPr>
        <p:spPr>
          <a:xfrm>
            <a:off x="1428750" y="4929188"/>
            <a:ext cx="1000125" cy="1000125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Pravidelný pětiúhelník 7"/>
          <p:cNvSpPr/>
          <p:nvPr/>
        </p:nvSpPr>
        <p:spPr>
          <a:xfrm>
            <a:off x="285750" y="3786188"/>
            <a:ext cx="1000125" cy="1000125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00250" y="2643188"/>
            <a:ext cx="5143500" cy="3435350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4000" b="1" u="sng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Font typeface="Wingdings 3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</a:rPr>
              <a:t>Výslednice je stejně velká jako obě skládané síly</a:t>
            </a:r>
            <a:r>
              <a:rPr lang="cs-CZ" sz="3600" b="1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800000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</a:rPr>
              <a:t>Určete výslednici dvou stejně velkých sil, které svírají úhel 120</a:t>
            </a:r>
            <a: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  <a:t>°. </a:t>
            </a:r>
            <a:b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  <a:t>Jak je tato výslednice velká?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2649537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5400" b="1" u="sng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Font typeface="Wingdings 3" pitchFamily="18" charset="2"/>
              <a:buNone/>
            </a:pPr>
            <a:r>
              <a:rPr lang="cs-CZ" sz="5400" b="1" smtClean="0">
                <a:solidFill>
                  <a:srgbClr val="FF0000"/>
                </a:solidFill>
              </a:rPr>
              <a:t>VĚTŠÍ NEŽ 120</a:t>
            </a:r>
            <a:r>
              <a:rPr lang="cs-CZ" sz="54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°.</a:t>
            </a:r>
            <a:endParaRPr lang="cs-CZ" sz="5400" b="1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00CC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Jaký úhel musí svírat dvě stejně velké síly, aby jejich výslednice byla MENŠÍ než každá ze sil?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00697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2"/>
              </a:rPr>
              <a:t>http://www.ajprodukty.cz/Archive/ASE/ProductArchive/142381/142381_1_0.jpg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3"/>
              </a:rPr>
              <a:t>http://www.tyden.cz/obrazek/42-17478235%5B1%5D-49788ffaca853_275x183.jpg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4"/>
              </a:rPr>
              <a:t>http://www.agromachinery.cz/domain/agromachinery-s0/files/texty/xcelsior.jpg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5"/>
              </a:rPr>
              <a:t>http://upload.wikimedia.org/wikipedia/commons/9/92/Mravenci_nesou_housenku.jpg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6"/>
              </a:rPr>
              <a:t>http://www.navodarsekim.wz.cz/testy/fyzika/7/pictures/1_pohyb_a_sila/1_12/odhadni_velikost.png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7"/>
              </a:rPr>
              <a:t>http://www.navodarsekim.wz.cz/testy/fyzika/7/pictures/1_pohyb_a_sila/1_12/sit1.png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8"/>
              </a:rPr>
              <a:t>http://www.navodarsekim.wz.cz/testy/fyzika/7/pictures/1_pohyb_a_sila/1_12/sit2.png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9"/>
              </a:rPr>
              <a:t>http://fyzika.jreichl.com/data/Skladanisil_doplnek_soubory/image032.png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:2013-03-18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600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4114800" cy="5825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792662"/>
          </a:xfrm>
        </p:spPr>
        <p:txBody>
          <a:bodyPr>
            <a:normAutofit lnSpcReduction="10000"/>
          </a:bodyPr>
          <a:lstStyle/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</a:t>
            </a:r>
            <a:r>
              <a:rPr lang="cs-CZ" sz="2400" b="1" dirty="0">
                <a:solidFill>
                  <a:srgbClr val="00B0F0"/>
                </a:solidFill>
              </a:rPr>
              <a:t>je určen pro žáky 6. ročníku.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</a:t>
            </a:r>
            <a:r>
              <a:rPr lang="cs-CZ" sz="2400" b="1" dirty="0">
                <a:solidFill>
                  <a:srgbClr val="00B0F0"/>
                </a:solidFill>
              </a:rPr>
              <a:t>slouží k rozšíření  učiva o síle jako odvozené fyzikální </a:t>
            </a:r>
            <a:r>
              <a:rPr lang="cs-CZ" sz="2400" b="1" dirty="0" smtClean="0">
                <a:solidFill>
                  <a:srgbClr val="00B0F0"/>
                </a:solidFill>
              </a:rPr>
              <a:t>veličině.  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si zopakuje skládání rovnoběžných sil.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otázky, řeší úlohy, vybírá </a:t>
            </a:r>
            <a:r>
              <a:rPr lang="cs-CZ" sz="2400" b="1" smtClean="0">
                <a:solidFill>
                  <a:srgbClr val="00B0F0"/>
                </a:solidFill>
              </a:rPr>
              <a:t>správné odpovědi.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Úlohy slouží k zopakování učiva o skládání rovnoběžných sil.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umí graficky i výpočtem skládat rovnoběžné síly.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nalézt výslednici sil, které působí na různých rovnoběžných nositelkách.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se naučí skládat různoběžné síly.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298</TotalTime>
  <Words>405</Words>
  <Application>Microsoft Office PowerPoint</Application>
  <PresentationFormat>On-screen Show (4:3)</PresentationFormat>
  <Paragraphs>70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22</vt:i4>
      </vt:variant>
    </vt:vector>
  </HeadingPairs>
  <TitlesOfParts>
    <vt:vector size="36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27</cp:revision>
  <dcterms:created xsi:type="dcterms:W3CDTF">2013-02-18T14:51:41Z</dcterms:created>
  <dcterms:modified xsi:type="dcterms:W3CDTF">2013-06-07T17:05:47Z</dcterms:modified>
</cp:coreProperties>
</file>