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0" r:id="rId3"/>
    <p:sldId id="261" r:id="rId4"/>
    <p:sldId id="262" r:id="rId5"/>
    <p:sldId id="259" r:id="rId6"/>
    <p:sldId id="263" r:id="rId7"/>
    <p:sldId id="264" r:id="rId8"/>
    <p:sldId id="265" r:id="rId9"/>
    <p:sldId id="266" r:id="rId10"/>
    <p:sldId id="267" r:id="rId11"/>
    <p:sldId id="268" r:id="rId12"/>
    <p:sldId id="269" r:id="rId13"/>
    <p:sldId id="270" r:id="rId14"/>
    <p:sldId id="271" r:id="rId15"/>
    <p:sldId id="272" r:id="rId16"/>
    <p:sldId id="273" r:id="rId17"/>
    <p:sldId id="257" r:id="rId18"/>
    <p:sldId id="258" r:id="rId1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66"/>
    <a:srgbClr val="CCFFFF"/>
    <a:srgbClr val="FFFFCC"/>
    <a:srgbClr val="D60093"/>
    <a:srgbClr val="000099"/>
    <a:srgbClr val="0000FF"/>
    <a:srgbClr val="CC0099"/>
    <a:srgbClr val="008000"/>
    <a:srgbClr val="800000"/>
    <a:srgbClr val="80008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546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ravoúhlý trojúhelník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7" name="Podnadpis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grpSp>
        <p:nvGrpSpPr>
          <p:cNvPr id="2" name="Skupina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Volný tvar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 dirty="0"/>
            </a:p>
          </p:txBody>
        </p:sp>
        <p:sp>
          <p:nvSpPr>
            <p:cNvPr id="8" name="Volný tvar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 dirty="0"/>
            </a:p>
          </p:txBody>
        </p:sp>
        <p:sp>
          <p:nvSpPr>
            <p:cNvPr id="11" name="Volný tvar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 cstate="print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 dirty="0"/>
            </a:p>
          </p:txBody>
        </p:sp>
        <p:cxnSp>
          <p:nvCxnSpPr>
            <p:cNvPr id="12" name="Přímá spojovací čára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Zástupný symbol pro datum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E94A2E6B-4FD4-4F1B-B0EB-85A887A8C10B}" type="datetimeFigureOut">
              <a:rPr lang="cs-CZ" smtClean="0"/>
              <a:pPr/>
              <a:t>6.6.2013</a:t>
            </a:fld>
            <a:endParaRPr lang="cs-CZ" dirty="0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cs-CZ" dirty="0"/>
          </a:p>
        </p:txBody>
      </p:sp>
      <p:sp>
        <p:nvSpPr>
          <p:cNvPr id="27" name="Zástupný symbol pro číslo snímk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3E487A7C-6AAF-4680-99B9-9F8519A2FFEA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94A2E6B-4FD4-4F1B-B0EB-85A887A8C10B}" type="datetimeFigureOut">
              <a:rPr lang="cs-CZ" smtClean="0"/>
              <a:pPr/>
              <a:t>6.6.2013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E487A7C-6AAF-4680-99B9-9F8519A2FFEA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94A2E6B-4FD4-4F1B-B0EB-85A887A8C10B}" type="datetimeFigureOut">
              <a:rPr lang="cs-CZ" smtClean="0"/>
              <a:pPr/>
              <a:t>6.6.2013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E487A7C-6AAF-4680-99B9-9F8519A2FFEA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7" name="Dvojitá šipka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 dirty="0"/>
          </a:p>
        </p:txBody>
      </p:sp>
      <p:sp>
        <p:nvSpPr>
          <p:cNvPr id="8" name="Dvojitá šipka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94A2E6B-4FD4-4F1B-B0EB-85A887A8C10B}" type="datetimeFigureOut">
              <a:rPr lang="cs-CZ" smtClean="0"/>
              <a:pPr/>
              <a:t>6.6.2013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E487A7C-6AAF-4680-99B9-9F8519A2FFEA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94A2E6B-4FD4-4F1B-B0EB-85A887A8C10B}" type="datetimeFigureOut">
              <a:rPr lang="cs-CZ" smtClean="0"/>
              <a:pPr/>
              <a:t>6.6.2013</a:t>
            </a:fld>
            <a:endParaRPr lang="cs-CZ" dirty="0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E487A7C-6AAF-4680-99B9-9F8519A2FFEA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94A2E6B-4FD4-4F1B-B0EB-85A887A8C10B}" type="datetimeFigureOut">
              <a:rPr lang="cs-CZ" smtClean="0"/>
              <a:pPr/>
              <a:t>6.6.2013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E487A7C-6AAF-4680-99B9-9F8519A2FFEA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6" name="Nadpis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94A2E6B-4FD4-4F1B-B0EB-85A887A8C10B}" type="datetimeFigureOut">
              <a:rPr lang="cs-CZ" smtClean="0"/>
              <a:pPr/>
              <a:t>6.6.2013</a:t>
            </a:fld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E487A7C-6AAF-4680-99B9-9F8519A2FFEA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E94A2E6B-4FD4-4F1B-B0EB-85A887A8C10B}" type="datetimeFigureOut">
              <a:rPr lang="cs-CZ" smtClean="0"/>
              <a:pPr/>
              <a:t>6.6.2013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E487A7C-6AAF-4680-99B9-9F8519A2FFEA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cs-CZ" dirty="0" smtClean="0"/>
              <a:t>Klepnutím na ikonu přidáte obrázek.</a:t>
            </a:r>
            <a:endParaRPr kumimoji="0" lang="en-US" dirty="0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E94A2E6B-4FD4-4F1B-B0EB-85A887A8C10B}" type="datetimeFigureOut">
              <a:rPr lang="cs-CZ" smtClean="0"/>
              <a:pPr/>
              <a:t>6.6.2013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3E487A7C-6AAF-4680-99B9-9F8519A2FFEA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8" name="Volný tvar 7"/>
          <p:cNvSpPr>
            <a:spLocks/>
          </p:cNvSpPr>
          <p:nvPr/>
        </p:nvSpPr>
        <p:spPr bwMode="auto">
          <a:xfrm>
            <a:off x="716436" y="5001993"/>
            <a:ext cx="3802003" cy="144311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 dirty="0"/>
          </a:p>
        </p:txBody>
      </p:sp>
      <p:sp>
        <p:nvSpPr>
          <p:cNvPr id="9" name="Volný tvar 8"/>
          <p:cNvSpPr>
            <a:spLocks/>
          </p:cNvSpPr>
          <p:nvPr/>
        </p:nvSpPr>
        <p:spPr bwMode="auto">
          <a:xfrm>
            <a:off x="-53561" y="5785023"/>
            <a:ext cx="380200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 dirty="0"/>
          </a:p>
        </p:txBody>
      </p:sp>
      <p:sp>
        <p:nvSpPr>
          <p:cNvPr id="10" name="Pravoúhlý trojúhelník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cxnSp>
        <p:nvCxnSpPr>
          <p:cNvPr id="11" name="Přímá spojovací čára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Dvojitá šipka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 dirty="0"/>
          </a:p>
        </p:txBody>
      </p:sp>
      <p:sp>
        <p:nvSpPr>
          <p:cNvPr id="13" name="Dvojitá šipka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94A2E6B-4FD4-4F1B-B0EB-85A887A8C10B}" type="datetimeFigureOut">
              <a:rPr lang="cs-CZ" smtClean="0"/>
              <a:pPr/>
              <a:t>6.6.2013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E487A7C-6AAF-4680-99B9-9F8519A2FFEA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94A2E6B-4FD4-4F1B-B0EB-85A887A8C10B}" type="datetimeFigureOut">
              <a:rPr lang="cs-CZ" smtClean="0"/>
              <a:pPr/>
              <a:t>6.6.2013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E487A7C-6AAF-4680-99B9-9F8519A2FFEA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Volný tvar 12"/>
          <p:cNvSpPr>
            <a:spLocks/>
          </p:cNvSpPr>
          <p:nvPr/>
        </p:nvSpPr>
        <p:spPr bwMode="auto">
          <a:xfrm>
            <a:off x="716436" y="5001993"/>
            <a:ext cx="3802003" cy="144311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 dirty="0"/>
          </a:p>
        </p:txBody>
      </p:sp>
      <p:sp>
        <p:nvSpPr>
          <p:cNvPr id="12" name="Volný tvar 11"/>
          <p:cNvSpPr>
            <a:spLocks/>
          </p:cNvSpPr>
          <p:nvPr/>
        </p:nvSpPr>
        <p:spPr bwMode="auto">
          <a:xfrm>
            <a:off x="-53561" y="5785023"/>
            <a:ext cx="380200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 dirty="0"/>
          </a:p>
        </p:txBody>
      </p:sp>
      <p:sp>
        <p:nvSpPr>
          <p:cNvPr id="14" name="Pravoúhlý trojúhelník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cxnSp>
        <p:nvCxnSpPr>
          <p:cNvPr id="15" name="Přímá spojovací čára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Zástupný symbol pro nadpis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0" name="Zástupný symbol pro text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E94A2E6B-4FD4-4F1B-B0EB-85A887A8C10B}" type="datetimeFigureOut">
              <a:rPr lang="cs-CZ" smtClean="0"/>
              <a:pPr/>
              <a:t>6.6.2013</a:t>
            </a:fld>
            <a:endParaRPr lang="cs-CZ" dirty="0"/>
          </a:p>
        </p:txBody>
      </p:sp>
      <p:sp>
        <p:nvSpPr>
          <p:cNvPr id="22" name="Zástupný symbol pro zápatí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cs-CZ" dirty="0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3E487A7C-6AAF-4680-99B9-9F8519A2FFEA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hyperlink" Target="http://www.ucebnipomucky.net/deploy/img/products/2758/tn_2758.jpg" TargetMode="Externa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ubtitle 1"/>
          <p:cNvSpPr txBox="1">
            <a:spLocks/>
          </p:cNvSpPr>
          <p:nvPr/>
        </p:nvSpPr>
        <p:spPr>
          <a:xfrm>
            <a:off x="357158" y="5013176"/>
            <a:ext cx="8319298" cy="916154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365760" marR="0" lvl="0" indent="-256032" algn="just" defTabSz="914400" rtl="0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tabLst/>
              <a:defRPr/>
            </a:pPr>
            <a:r>
              <a:rPr kumimoji="0" lang="cs-CZ" sz="1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Anotace</a:t>
            </a:r>
            <a:r>
              <a:rPr kumimoji="0" lang="cs-CZ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:</a:t>
            </a:r>
            <a:r>
              <a:rPr kumimoji="0" lang="cs-CZ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lang="cs-CZ" sz="1400" b="1" noProof="0" dirty="0" smtClean="0">
                <a:solidFill>
                  <a:srgbClr val="00B0F0"/>
                </a:solidFill>
              </a:rPr>
              <a:t>Materiál je určen pro žáky 6. ročníku. Prezentace slouží k zopakování </a:t>
            </a:r>
            <a:r>
              <a:rPr lang="cs-CZ" sz="1400" b="1" dirty="0" smtClean="0">
                <a:solidFill>
                  <a:srgbClr val="00B0F0"/>
                </a:solidFill>
              </a:rPr>
              <a:t>učiva o skládání rovnoběžných a různoběžných sil.</a:t>
            </a:r>
            <a:r>
              <a:rPr lang="cs-CZ" sz="1400" b="1" dirty="0">
                <a:solidFill>
                  <a:srgbClr val="00B0F0"/>
                </a:solidFill>
              </a:rPr>
              <a:t> </a:t>
            </a:r>
            <a:r>
              <a:rPr lang="cs-CZ" sz="1400" b="1" dirty="0" smtClean="0">
                <a:solidFill>
                  <a:srgbClr val="00B0F0"/>
                </a:solidFill>
              </a:rPr>
              <a:t>Žák řeší úlohy na skládání sil, odpovídá na otázky, doplňuje text, vybírá správná řešení.</a:t>
            </a:r>
            <a:endParaRPr lang="cs-CZ" sz="1400" b="1" noProof="0" dirty="0" smtClean="0">
              <a:solidFill>
                <a:srgbClr val="00B0F0"/>
              </a:solidFill>
            </a:endParaRPr>
          </a:p>
        </p:txBody>
      </p:sp>
      <p:sp>
        <p:nvSpPr>
          <p:cNvPr id="5" name="Title 2"/>
          <p:cNvSpPr txBox="1">
            <a:spLocks/>
          </p:cNvSpPr>
          <p:nvPr/>
        </p:nvSpPr>
        <p:spPr>
          <a:xfrm>
            <a:off x="683568" y="4149080"/>
            <a:ext cx="7572428" cy="712670"/>
          </a:xfrm>
          <a:prstGeom prst="rect">
            <a:avLst/>
          </a:prstGeom>
        </p:spPr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sz="2000" b="1" dirty="0" smtClean="0">
                <a:solidFill>
                  <a:srgbClr val="0070C0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+mj-cs"/>
              </a:rPr>
              <a:t>Skládání rovnoběžných a různoběžných sil-souhrnná cvičení  </a:t>
            </a:r>
            <a:endParaRPr kumimoji="0" lang="cs-CZ" sz="2000" b="1" i="0" u="none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>
                <a:outerShdw blurRad="31750" dist="25400" dir="5400000" algn="tl" rotWithShape="0">
                  <a:srgbClr val="000000">
                    <a:alpha val="25000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1979712" y="1412776"/>
            <a:ext cx="6858048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rgbClr val="002060"/>
                </a:solidFill>
              </a:rPr>
              <a:t>Název školy: </a:t>
            </a:r>
            <a:r>
              <a:rPr lang="cs-CZ" b="1" dirty="0" smtClean="0">
                <a:solidFill>
                  <a:srgbClr val="002060"/>
                </a:solidFill>
              </a:rPr>
              <a:t>ZŠ Štětí, Ostrovní 300</a:t>
            </a:r>
            <a:r>
              <a:rPr lang="cs-CZ" dirty="0" smtClean="0">
                <a:solidFill>
                  <a:srgbClr val="002060"/>
                </a:solidFill>
              </a:rPr>
              <a:t/>
            </a:r>
            <a:br>
              <a:rPr lang="cs-CZ" dirty="0" smtClean="0">
                <a:solidFill>
                  <a:srgbClr val="002060"/>
                </a:solidFill>
              </a:rPr>
            </a:br>
            <a:r>
              <a:rPr lang="cs-CZ" dirty="0" smtClean="0">
                <a:solidFill>
                  <a:srgbClr val="002060"/>
                </a:solidFill>
              </a:rPr>
              <a:t>Autor: </a:t>
            </a:r>
            <a:r>
              <a:rPr lang="cs-CZ" b="1" dirty="0" smtClean="0">
                <a:solidFill>
                  <a:srgbClr val="002060"/>
                </a:solidFill>
              </a:rPr>
              <a:t>Francová Alena</a:t>
            </a:r>
          </a:p>
          <a:p>
            <a:r>
              <a:rPr lang="cs-CZ" b="1" dirty="0" smtClean="0">
                <a:solidFill>
                  <a:srgbClr val="002060"/>
                </a:solidFill>
              </a:rPr>
              <a:t>Vzdělávací oblast: Člověk a příroda_Fyzika</a:t>
            </a:r>
          </a:p>
          <a:p>
            <a:r>
              <a:rPr lang="cs-CZ" b="1" dirty="0" smtClean="0">
                <a:solidFill>
                  <a:srgbClr val="002060"/>
                </a:solidFill>
              </a:rPr>
              <a:t>Datum: 03/2013</a:t>
            </a:r>
          </a:p>
          <a:p>
            <a:r>
              <a:rPr lang="cs-CZ" dirty="0" smtClean="0">
                <a:solidFill>
                  <a:srgbClr val="002060"/>
                </a:solidFill>
              </a:rPr>
              <a:t>Název materiálu: </a:t>
            </a:r>
            <a:br>
              <a:rPr lang="cs-CZ" dirty="0" smtClean="0">
                <a:solidFill>
                  <a:srgbClr val="002060"/>
                </a:solidFill>
              </a:rPr>
            </a:br>
            <a:r>
              <a:rPr lang="cs-CZ" b="1" dirty="0" smtClean="0">
                <a:solidFill>
                  <a:srgbClr val="002060"/>
                </a:solidFill>
              </a:rPr>
              <a:t>VY_32_INOVACE_FY.6.A.20_</a:t>
            </a:r>
            <a:r>
              <a:rPr lang="cs-CZ" b="1" dirty="0" err="1" smtClean="0">
                <a:solidFill>
                  <a:srgbClr val="002060"/>
                </a:solidFill>
              </a:rPr>
              <a:t>skladani</a:t>
            </a:r>
            <a:r>
              <a:rPr lang="cs-CZ" b="1" dirty="0" smtClean="0">
                <a:solidFill>
                  <a:srgbClr val="002060"/>
                </a:solidFill>
              </a:rPr>
              <a:t>_</a:t>
            </a:r>
            <a:r>
              <a:rPr lang="cs-CZ" b="1" dirty="0" err="1" smtClean="0">
                <a:solidFill>
                  <a:srgbClr val="002060"/>
                </a:solidFill>
              </a:rPr>
              <a:t>rovnobeznych</a:t>
            </a:r>
            <a:r>
              <a:rPr lang="cs-CZ" b="1" dirty="0" smtClean="0">
                <a:solidFill>
                  <a:srgbClr val="002060"/>
                </a:solidFill>
              </a:rPr>
              <a:t>_a_</a:t>
            </a:r>
            <a:r>
              <a:rPr lang="cs-CZ" b="1" dirty="0" err="1" smtClean="0">
                <a:solidFill>
                  <a:srgbClr val="002060"/>
                </a:solidFill>
              </a:rPr>
              <a:t>ruznobeznych</a:t>
            </a:r>
            <a:r>
              <a:rPr lang="cs-CZ" b="1" dirty="0" smtClean="0">
                <a:solidFill>
                  <a:srgbClr val="002060"/>
                </a:solidFill>
              </a:rPr>
              <a:t>_sil_-_souhrnna_cviceni</a:t>
            </a:r>
            <a:r>
              <a:rPr lang="cs-CZ" dirty="0" smtClean="0">
                <a:solidFill>
                  <a:srgbClr val="002060"/>
                </a:solidFill>
              </a:rPr>
              <a:t/>
            </a:r>
            <a:br>
              <a:rPr lang="cs-CZ" dirty="0" smtClean="0">
                <a:solidFill>
                  <a:srgbClr val="002060"/>
                </a:solidFill>
              </a:rPr>
            </a:br>
            <a:r>
              <a:rPr lang="cs-CZ" dirty="0" smtClean="0">
                <a:solidFill>
                  <a:srgbClr val="002060"/>
                </a:solidFill>
              </a:rPr>
              <a:t>Číslo operačního programu: </a:t>
            </a:r>
            <a:r>
              <a:rPr lang="cs-CZ" b="1" dirty="0" smtClean="0">
                <a:solidFill>
                  <a:srgbClr val="002060"/>
                </a:solidFill>
              </a:rPr>
              <a:t>CZ.1.07/1.4.00/21.1693</a:t>
            </a:r>
          </a:p>
          <a:p>
            <a:r>
              <a:rPr lang="cs-CZ" dirty="0" smtClean="0">
                <a:solidFill>
                  <a:srgbClr val="002060"/>
                </a:solidFill>
              </a:rPr>
              <a:t>Název projektu: </a:t>
            </a:r>
            <a:r>
              <a:rPr lang="cs-CZ" b="1" dirty="0" smtClean="0">
                <a:solidFill>
                  <a:srgbClr val="002060"/>
                </a:solidFill>
              </a:rPr>
              <a:t>PRIMA ŠKOLA</a:t>
            </a:r>
            <a:endParaRPr lang="cs-CZ" b="1" dirty="0">
              <a:solidFill>
                <a:srgbClr val="002060"/>
              </a:solidFill>
            </a:endParaRPr>
          </a:p>
        </p:txBody>
      </p:sp>
      <p:pic>
        <p:nvPicPr>
          <p:cNvPr id="7" name="Picture 4" descr="logo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4282" y="428604"/>
            <a:ext cx="1811936" cy="1728192"/>
          </a:xfrm>
          <a:prstGeom prst="rect">
            <a:avLst/>
          </a:prstGeom>
          <a:noFill/>
        </p:spPr>
      </p:pic>
      <p:pic>
        <p:nvPicPr>
          <p:cNvPr id="8" name="Obrázek 7" descr="OPVK_hor_zakladni_logolink_RGB_cz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11960" y="404664"/>
            <a:ext cx="4187315" cy="8634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3440114"/>
          </a:xfrm>
        </p:spPr>
        <p:txBody>
          <a:bodyPr>
            <a:normAutofit/>
          </a:bodyPr>
          <a:lstStyle/>
          <a:p>
            <a:r>
              <a:rPr lang="cs-CZ" sz="3600" dirty="0" smtClean="0">
                <a:solidFill>
                  <a:srgbClr val="0000FF"/>
                </a:solidFill>
                <a:effectLst/>
              </a:rPr>
              <a:t>1. Kolika gramové závaží bychom zvedli na vynaložení síly přibližně JEDEN NEWTON?</a:t>
            </a:r>
            <a:br>
              <a:rPr lang="cs-CZ" sz="3600" dirty="0" smtClean="0">
                <a:solidFill>
                  <a:srgbClr val="0000FF"/>
                </a:solidFill>
                <a:effectLst/>
              </a:rPr>
            </a:br>
            <a:r>
              <a:rPr lang="cs-CZ" sz="3600" u="sng" dirty="0" smtClean="0">
                <a:solidFill>
                  <a:srgbClr val="0000FF"/>
                </a:solidFill>
                <a:effectLst/>
              </a:rPr>
              <a:t>Vyberte správný údaj:</a:t>
            </a:r>
            <a:endParaRPr lang="cs-CZ" sz="3600" u="sng" dirty="0">
              <a:solidFill>
                <a:srgbClr val="0000FF"/>
              </a:solidFill>
              <a:effectLst/>
            </a:endParaRPr>
          </a:p>
        </p:txBody>
      </p:sp>
      <p:sp>
        <p:nvSpPr>
          <p:cNvPr id="4" name="Elipsa 3"/>
          <p:cNvSpPr/>
          <p:nvPr/>
        </p:nvSpPr>
        <p:spPr>
          <a:xfrm>
            <a:off x="571472" y="4000504"/>
            <a:ext cx="2143140" cy="2071702"/>
          </a:xfrm>
          <a:prstGeom prst="ellipse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b="1" dirty="0" smtClean="0">
                <a:solidFill>
                  <a:srgbClr val="000099"/>
                </a:solidFill>
              </a:rPr>
              <a:t>100g</a:t>
            </a:r>
            <a:endParaRPr lang="cs-CZ" sz="4400" b="1" dirty="0">
              <a:solidFill>
                <a:srgbClr val="000099"/>
              </a:solidFill>
            </a:endParaRPr>
          </a:p>
        </p:txBody>
      </p:sp>
      <p:sp>
        <p:nvSpPr>
          <p:cNvPr id="5" name="Elipsa 4"/>
          <p:cNvSpPr/>
          <p:nvPr/>
        </p:nvSpPr>
        <p:spPr>
          <a:xfrm>
            <a:off x="6000760" y="4071942"/>
            <a:ext cx="2143140" cy="2071702"/>
          </a:xfrm>
          <a:prstGeom prst="ellipse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b="1" dirty="0" smtClean="0">
                <a:solidFill>
                  <a:srgbClr val="000099"/>
                </a:solidFill>
              </a:rPr>
              <a:t>500g</a:t>
            </a:r>
            <a:endParaRPr lang="cs-CZ" sz="4400" b="1" dirty="0">
              <a:solidFill>
                <a:srgbClr val="000099"/>
              </a:solidFill>
            </a:endParaRPr>
          </a:p>
        </p:txBody>
      </p:sp>
      <p:sp>
        <p:nvSpPr>
          <p:cNvPr id="6" name="Elipsa 5"/>
          <p:cNvSpPr/>
          <p:nvPr/>
        </p:nvSpPr>
        <p:spPr>
          <a:xfrm>
            <a:off x="3286116" y="4143380"/>
            <a:ext cx="2143140" cy="2071702"/>
          </a:xfrm>
          <a:prstGeom prst="ellipse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solidFill>
                  <a:srgbClr val="000099"/>
                </a:solidFill>
              </a:rPr>
              <a:t>1000g</a:t>
            </a:r>
            <a:endParaRPr lang="cs-CZ" sz="3600" b="1" dirty="0">
              <a:solidFill>
                <a:srgbClr val="000099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6" presetClass="exit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6" presetClass="exit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1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2" dur="2000" fill="hold"/>
                                        <p:tgtEl>
                                          <p:spTgt spid="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  <p:bldP spid="5" grpId="0" animBg="1"/>
      <p:bldP spid="6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439982"/>
          </a:xfrm>
        </p:spPr>
        <p:txBody>
          <a:bodyPr>
            <a:normAutofit fontScale="90000"/>
          </a:bodyPr>
          <a:lstStyle/>
          <a:p>
            <a:r>
              <a:rPr lang="cs-CZ" sz="3200" dirty="0" smtClean="0">
                <a:solidFill>
                  <a:srgbClr val="800000"/>
                </a:solidFill>
                <a:effectLst/>
              </a:rPr>
              <a:t>2. Vyberte další používané jednotky síly a řekněte jejich název a vysvětlete převod na newtony.</a:t>
            </a:r>
            <a:br>
              <a:rPr lang="cs-CZ" sz="3200" dirty="0" smtClean="0">
                <a:solidFill>
                  <a:srgbClr val="800000"/>
                </a:solidFill>
                <a:effectLst/>
              </a:rPr>
            </a:br>
            <a:r>
              <a:rPr lang="cs-CZ" sz="3200" u="sng" dirty="0" smtClean="0">
                <a:solidFill>
                  <a:srgbClr val="800000"/>
                </a:solidFill>
                <a:effectLst/>
              </a:rPr>
              <a:t>Vyberte správné odpovědi (najděte chybu):</a:t>
            </a:r>
            <a:r>
              <a:rPr lang="cs-CZ" sz="3200" dirty="0" smtClean="0">
                <a:solidFill>
                  <a:srgbClr val="800000"/>
                </a:solidFill>
                <a:effectLst/>
              </a:rPr>
              <a:t/>
            </a:r>
            <a:br>
              <a:rPr lang="cs-CZ" sz="3200" dirty="0" smtClean="0">
                <a:solidFill>
                  <a:srgbClr val="800000"/>
                </a:solidFill>
                <a:effectLst/>
              </a:rPr>
            </a:br>
            <a:endParaRPr lang="cs-CZ" sz="3200" dirty="0">
              <a:solidFill>
                <a:srgbClr val="800000"/>
              </a:solidFill>
              <a:effectLst/>
            </a:endParaRPr>
          </a:p>
        </p:txBody>
      </p:sp>
      <p:sp>
        <p:nvSpPr>
          <p:cNvPr id="4" name="Zaoblený obdélník 3"/>
          <p:cNvSpPr/>
          <p:nvPr/>
        </p:nvSpPr>
        <p:spPr>
          <a:xfrm>
            <a:off x="1142976" y="2357430"/>
            <a:ext cx="3143272" cy="1714512"/>
          </a:xfrm>
          <a:prstGeom prst="roundRect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rgbClr val="FF0000"/>
                </a:solidFill>
              </a:rPr>
              <a:t>mN</a:t>
            </a:r>
          </a:p>
          <a:p>
            <a:pPr algn="ctr"/>
            <a:r>
              <a:rPr lang="cs-CZ" sz="2800" b="1" dirty="0" smtClean="0">
                <a:solidFill>
                  <a:srgbClr val="FF0000"/>
                </a:solidFill>
              </a:rPr>
              <a:t>(milinewton)</a:t>
            </a:r>
          </a:p>
          <a:p>
            <a:pPr algn="ctr"/>
            <a:r>
              <a:rPr lang="cs-CZ" sz="2800" b="1" dirty="0" smtClean="0">
                <a:solidFill>
                  <a:srgbClr val="FF0000"/>
                </a:solidFill>
              </a:rPr>
              <a:t>1mN=0,001N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5" name="Zaoblený obdélník 4"/>
          <p:cNvSpPr/>
          <p:nvPr/>
        </p:nvSpPr>
        <p:spPr>
          <a:xfrm>
            <a:off x="4929190" y="4357694"/>
            <a:ext cx="3143272" cy="1714512"/>
          </a:xfrm>
          <a:prstGeom prst="roundRect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>
                <a:solidFill>
                  <a:srgbClr val="FF0000"/>
                </a:solidFill>
              </a:rPr>
              <a:t>k</a:t>
            </a:r>
            <a:r>
              <a:rPr lang="cs-CZ" sz="2800" b="1" dirty="0" smtClean="0">
                <a:solidFill>
                  <a:srgbClr val="FF0000"/>
                </a:solidFill>
              </a:rPr>
              <a:t>N</a:t>
            </a:r>
          </a:p>
          <a:p>
            <a:pPr algn="ctr"/>
            <a:r>
              <a:rPr lang="cs-CZ" sz="2800" b="1" dirty="0" smtClean="0">
                <a:solidFill>
                  <a:srgbClr val="FF0000"/>
                </a:solidFill>
              </a:rPr>
              <a:t>(kilonewton)</a:t>
            </a:r>
          </a:p>
          <a:p>
            <a:pPr algn="ctr"/>
            <a:r>
              <a:rPr lang="cs-CZ" sz="2800" b="1" dirty="0" smtClean="0">
                <a:solidFill>
                  <a:srgbClr val="FF0000"/>
                </a:solidFill>
              </a:rPr>
              <a:t>1kN=1000 N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6" name="Zaoblený obdélník 5"/>
          <p:cNvSpPr/>
          <p:nvPr/>
        </p:nvSpPr>
        <p:spPr>
          <a:xfrm>
            <a:off x="4857752" y="2357430"/>
            <a:ext cx="3143272" cy="1714512"/>
          </a:xfrm>
          <a:prstGeom prst="roundRect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rgbClr val="FF0000"/>
                </a:solidFill>
              </a:rPr>
              <a:t>mN</a:t>
            </a:r>
          </a:p>
          <a:p>
            <a:pPr algn="ctr"/>
            <a:r>
              <a:rPr lang="cs-CZ" sz="2800" b="1" dirty="0" smtClean="0">
                <a:solidFill>
                  <a:srgbClr val="FF0000"/>
                </a:solidFill>
              </a:rPr>
              <a:t>(meganewton)</a:t>
            </a:r>
          </a:p>
          <a:p>
            <a:pPr algn="ctr"/>
            <a:r>
              <a:rPr lang="cs-CZ" sz="2800" b="1" dirty="0" smtClean="0">
                <a:solidFill>
                  <a:srgbClr val="FF0000"/>
                </a:solidFill>
              </a:rPr>
              <a:t>1mN=100 N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7" name="Zaoblený obdélník 6"/>
          <p:cNvSpPr/>
          <p:nvPr/>
        </p:nvSpPr>
        <p:spPr>
          <a:xfrm>
            <a:off x="1214414" y="4357694"/>
            <a:ext cx="3143272" cy="1714512"/>
          </a:xfrm>
          <a:prstGeom prst="roundRect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>
                <a:solidFill>
                  <a:srgbClr val="FF0000"/>
                </a:solidFill>
              </a:rPr>
              <a:t>M</a:t>
            </a:r>
            <a:r>
              <a:rPr lang="cs-CZ" sz="2800" b="1" dirty="0" smtClean="0">
                <a:solidFill>
                  <a:srgbClr val="FF0000"/>
                </a:solidFill>
              </a:rPr>
              <a:t>N</a:t>
            </a:r>
          </a:p>
          <a:p>
            <a:pPr algn="ctr"/>
            <a:r>
              <a:rPr lang="cs-CZ" sz="2800" b="1" dirty="0" smtClean="0">
                <a:solidFill>
                  <a:srgbClr val="FF0000"/>
                </a:solidFill>
              </a:rPr>
              <a:t>(meganewton)</a:t>
            </a:r>
          </a:p>
          <a:p>
            <a:pPr algn="ctr"/>
            <a:r>
              <a:rPr lang="cs-CZ" sz="2800" b="1" dirty="0" smtClean="0">
                <a:solidFill>
                  <a:srgbClr val="FF0000"/>
                </a:solidFill>
              </a:rPr>
              <a:t>1MN=1milion N</a:t>
            </a:r>
            <a:endParaRPr lang="cs-CZ" sz="28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" dur="25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2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7" dur="25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  <p:bldP spid="5" grpId="0" animBg="1"/>
      <p:bldP spid="6" grpId="0" animBg="1"/>
      <p:bldP spid="7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654296"/>
          </a:xfrm>
        </p:spPr>
        <p:txBody>
          <a:bodyPr>
            <a:normAutofit/>
          </a:bodyPr>
          <a:lstStyle/>
          <a:p>
            <a:r>
              <a:rPr lang="cs-CZ" sz="3600" dirty="0" smtClean="0">
                <a:solidFill>
                  <a:srgbClr val="CC00CC"/>
                </a:solidFill>
                <a:effectLst/>
              </a:rPr>
              <a:t>3. Jak nazýváme bod, ve kterém síla působí?</a:t>
            </a:r>
            <a:br>
              <a:rPr lang="cs-CZ" sz="3600" dirty="0" smtClean="0">
                <a:solidFill>
                  <a:srgbClr val="CC00CC"/>
                </a:solidFill>
                <a:effectLst/>
              </a:rPr>
            </a:br>
            <a:r>
              <a:rPr lang="cs-CZ" sz="3600" u="sng" dirty="0" smtClean="0">
                <a:solidFill>
                  <a:srgbClr val="CC00CC"/>
                </a:solidFill>
                <a:effectLst/>
              </a:rPr>
              <a:t>Vyberte správný název:</a:t>
            </a:r>
            <a:endParaRPr lang="cs-CZ" sz="3600" u="sng" dirty="0">
              <a:solidFill>
                <a:srgbClr val="CC00CC"/>
              </a:solidFill>
              <a:effectLst/>
            </a:endParaRPr>
          </a:p>
        </p:txBody>
      </p:sp>
      <p:sp>
        <p:nvSpPr>
          <p:cNvPr id="4" name="Zaoblený obdélník 3"/>
          <p:cNvSpPr/>
          <p:nvPr/>
        </p:nvSpPr>
        <p:spPr>
          <a:xfrm>
            <a:off x="428596" y="3357562"/>
            <a:ext cx="3643338" cy="1071570"/>
          </a:xfrm>
          <a:prstGeom prst="roundRect">
            <a:avLst/>
          </a:prstGeom>
          <a:solidFill>
            <a:srgbClr val="FFCC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solidFill>
                  <a:srgbClr val="660066"/>
                </a:solidFill>
              </a:rPr>
              <a:t>siloviště</a:t>
            </a:r>
            <a:endParaRPr lang="cs-CZ" sz="3600" b="1" dirty="0">
              <a:solidFill>
                <a:srgbClr val="660066"/>
              </a:solidFill>
            </a:endParaRPr>
          </a:p>
        </p:txBody>
      </p:sp>
      <p:sp>
        <p:nvSpPr>
          <p:cNvPr id="5" name="Zaoblený obdélník 4"/>
          <p:cNvSpPr/>
          <p:nvPr/>
        </p:nvSpPr>
        <p:spPr>
          <a:xfrm>
            <a:off x="4572000" y="4714884"/>
            <a:ext cx="3643338" cy="1071570"/>
          </a:xfrm>
          <a:prstGeom prst="roundRect">
            <a:avLst/>
          </a:prstGeom>
          <a:solidFill>
            <a:srgbClr val="FFCC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solidFill>
                  <a:srgbClr val="660066"/>
                </a:solidFill>
              </a:rPr>
              <a:t>bodoviště</a:t>
            </a:r>
            <a:endParaRPr lang="cs-CZ" sz="3600" b="1" dirty="0">
              <a:solidFill>
                <a:srgbClr val="660066"/>
              </a:solidFill>
            </a:endParaRPr>
          </a:p>
        </p:txBody>
      </p:sp>
      <p:sp>
        <p:nvSpPr>
          <p:cNvPr id="6" name="Zaoblený obdélník 5"/>
          <p:cNvSpPr/>
          <p:nvPr/>
        </p:nvSpPr>
        <p:spPr>
          <a:xfrm>
            <a:off x="4500562" y="3357562"/>
            <a:ext cx="3643338" cy="1071570"/>
          </a:xfrm>
          <a:prstGeom prst="roundRect">
            <a:avLst/>
          </a:prstGeom>
          <a:solidFill>
            <a:srgbClr val="FFCC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solidFill>
                  <a:srgbClr val="660066"/>
                </a:solidFill>
              </a:rPr>
              <a:t>směroviště</a:t>
            </a:r>
            <a:endParaRPr lang="cs-CZ" sz="3600" b="1" dirty="0">
              <a:solidFill>
                <a:srgbClr val="660066"/>
              </a:solidFill>
            </a:endParaRPr>
          </a:p>
        </p:txBody>
      </p:sp>
      <p:sp>
        <p:nvSpPr>
          <p:cNvPr id="7" name="Zaoblený obdélník 6"/>
          <p:cNvSpPr/>
          <p:nvPr/>
        </p:nvSpPr>
        <p:spPr>
          <a:xfrm>
            <a:off x="428596" y="4714884"/>
            <a:ext cx="3643338" cy="1071570"/>
          </a:xfrm>
          <a:prstGeom prst="roundRect">
            <a:avLst/>
          </a:prstGeom>
          <a:solidFill>
            <a:srgbClr val="FFCC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solidFill>
                  <a:srgbClr val="660066"/>
                </a:solidFill>
              </a:rPr>
              <a:t>působiště</a:t>
            </a:r>
            <a:endParaRPr lang="cs-CZ" sz="3600" b="1" dirty="0">
              <a:solidFill>
                <a:srgbClr val="660066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0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>
                                      <p:cBhvr override="childStyle">
                                        <p:cTn id="2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>
                                      <p:cBhvr>
                                        <p:cTn id="2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>
                                      <p:cBhvr>
                                        <p:cTn id="2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set>
                                      <p:cBhvr>
                                        <p:cTn id="3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  <p:bldP spid="5" grpId="0" animBg="1"/>
      <p:bldP spid="6" grpId="0" animBg="1"/>
      <p:bldP spid="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011354"/>
          </a:xfrm>
        </p:spPr>
        <p:txBody>
          <a:bodyPr>
            <a:normAutofit/>
          </a:bodyPr>
          <a:lstStyle/>
          <a:p>
            <a:r>
              <a:rPr lang="cs-CZ" sz="3200" dirty="0" smtClean="0">
                <a:solidFill>
                  <a:srgbClr val="7030A0"/>
                </a:solidFill>
                <a:effectLst/>
              </a:rPr>
              <a:t> 4. U jakého skládání sil je výslednice dána součtem sil?</a:t>
            </a:r>
            <a:br>
              <a:rPr lang="cs-CZ" sz="3200" dirty="0" smtClean="0">
                <a:solidFill>
                  <a:srgbClr val="7030A0"/>
                </a:solidFill>
                <a:effectLst/>
              </a:rPr>
            </a:br>
            <a:r>
              <a:rPr lang="cs-CZ" sz="3200" u="sng" dirty="0" smtClean="0">
                <a:solidFill>
                  <a:srgbClr val="7030A0"/>
                </a:solidFill>
                <a:effectLst/>
              </a:rPr>
              <a:t>Vyberte správnou odpověď:</a:t>
            </a:r>
            <a:endParaRPr lang="cs-CZ" sz="3200" u="sng" dirty="0">
              <a:solidFill>
                <a:srgbClr val="7030A0"/>
              </a:solidFill>
              <a:effectLst/>
            </a:endParaRPr>
          </a:p>
        </p:txBody>
      </p:sp>
      <p:sp>
        <p:nvSpPr>
          <p:cNvPr id="4" name="Zaoblený obdélník 3"/>
          <p:cNvSpPr/>
          <p:nvPr/>
        </p:nvSpPr>
        <p:spPr>
          <a:xfrm>
            <a:off x="571472" y="2928934"/>
            <a:ext cx="7215238" cy="857256"/>
          </a:xfrm>
          <a:prstGeom prst="roundRect">
            <a:avLst/>
          </a:prstGeom>
          <a:solidFill>
            <a:srgbClr val="FFCC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</a:rPr>
              <a:t>A) U skládání sil působících RŮZNÝM směrem.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5" name="Zaoblený obdélník 4"/>
          <p:cNvSpPr/>
          <p:nvPr/>
        </p:nvSpPr>
        <p:spPr>
          <a:xfrm>
            <a:off x="571472" y="4000504"/>
            <a:ext cx="7215238" cy="857256"/>
          </a:xfrm>
          <a:prstGeom prst="roundRect">
            <a:avLst/>
          </a:prstGeom>
          <a:solidFill>
            <a:srgbClr val="FFCC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>
                <a:solidFill>
                  <a:schemeClr val="tx1"/>
                </a:solidFill>
              </a:rPr>
              <a:t>B</a:t>
            </a:r>
            <a:r>
              <a:rPr lang="cs-CZ" sz="2400" b="1" dirty="0" smtClean="0">
                <a:solidFill>
                  <a:schemeClr val="tx1"/>
                </a:solidFill>
              </a:rPr>
              <a:t>) U skládání sil působících OPAČNÝM směrem.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6" name="Zaoblený obdélník 5"/>
          <p:cNvSpPr/>
          <p:nvPr/>
        </p:nvSpPr>
        <p:spPr>
          <a:xfrm>
            <a:off x="571472" y="5072074"/>
            <a:ext cx="7215238" cy="857256"/>
          </a:xfrm>
          <a:prstGeom prst="roundRect">
            <a:avLst/>
          </a:prstGeom>
          <a:solidFill>
            <a:srgbClr val="FFCC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>
                <a:solidFill>
                  <a:schemeClr val="tx1"/>
                </a:solidFill>
              </a:rPr>
              <a:t>C</a:t>
            </a:r>
            <a:r>
              <a:rPr lang="cs-CZ" sz="2400" b="1" dirty="0" smtClean="0">
                <a:solidFill>
                  <a:schemeClr val="tx1"/>
                </a:solidFill>
              </a:rPr>
              <a:t>) U skládání sil působících STEJNÝM směrem.</a:t>
            </a:r>
            <a:endParaRPr lang="cs-CZ" sz="2400" b="1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  <p:bldP spid="5" grpId="0" animBg="1"/>
      <p:bldP spid="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154230"/>
          </a:xfrm>
        </p:spPr>
        <p:txBody>
          <a:bodyPr>
            <a:normAutofit/>
          </a:bodyPr>
          <a:lstStyle/>
          <a:p>
            <a:r>
              <a:rPr lang="cs-CZ" sz="3200" dirty="0" smtClean="0">
                <a:solidFill>
                  <a:srgbClr val="000099"/>
                </a:solidFill>
                <a:effectLst/>
              </a:rPr>
              <a:t>5. Čemu je rovna výslednice, skládáme-li síly působící opačným směrem?</a:t>
            </a:r>
            <a:br>
              <a:rPr lang="cs-CZ" sz="3200" dirty="0" smtClean="0">
                <a:solidFill>
                  <a:srgbClr val="000099"/>
                </a:solidFill>
                <a:effectLst/>
              </a:rPr>
            </a:br>
            <a:r>
              <a:rPr lang="cs-CZ" sz="3200" u="sng" dirty="0" smtClean="0">
                <a:solidFill>
                  <a:srgbClr val="000099"/>
                </a:solidFill>
                <a:effectLst/>
              </a:rPr>
              <a:t>Vyberte správnou odpověď:</a:t>
            </a:r>
            <a:endParaRPr lang="cs-CZ" sz="3200" u="sng" dirty="0">
              <a:solidFill>
                <a:srgbClr val="000099"/>
              </a:solidFill>
              <a:effectLst/>
            </a:endParaRPr>
          </a:p>
        </p:txBody>
      </p:sp>
      <p:sp>
        <p:nvSpPr>
          <p:cNvPr id="4" name="Zaoblený obdélník 3"/>
          <p:cNvSpPr/>
          <p:nvPr/>
        </p:nvSpPr>
        <p:spPr>
          <a:xfrm>
            <a:off x="571472" y="2571744"/>
            <a:ext cx="3643338" cy="1357322"/>
          </a:xfrm>
          <a:prstGeom prst="roundRect">
            <a:avLst/>
          </a:prstGeom>
          <a:solidFill>
            <a:srgbClr val="CCFF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solidFill>
                  <a:srgbClr val="000066"/>
                </a:solidFill>
              </a:rPr>
              <a:t>součtu sil</a:t>
            </a:r>
            <a:endParaRPr lang="cs-CZ" sz="3600" b="1" dirty="0">
              <a:solidFill>
                <a:srgbClr val="000066"/>
              </a:solidFill>
            </a:endParaRPr>
          </a:p>
        </p:txBody>
      </p:sp>
      <p:sp>
        <p:nvSpPr>
          <p:cNvPr id="5" name="Zaoblený obdélník 4"/>
          <p:cNvSpPr/>
          <p:nvPr/>
        </p:nvSpPr>
        <p:spPr>
          <a:xfrm>
            <a:off x="571472" y="4429132"/>
            <a:ext cx="3643338" cy="1357322"/>
          </a:xfrm>
          <a:prstGeom prst="roundRect">
            <a:avLst/>
          </a:prstGeom>
          <a:solidFill>
            <a:srgbClr val="CCFF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solidFill>
                  <a:srgbClr val="000066"/>
                </a:solidFill>
              </a:rPr>
              <a:t>podílu sil</a:t>
            </a:r>
            <a:endParaRPr lang="cs-CZ" sz="3600" b="1" dirty="0">
              <a:solidFill>
                <a:srgbClr val="000066"/>
              </a:solidFill>
            </a:endParaRPr>
          </a:p>
        </p:txBody>
      </p:sp>
      <p:sp>
        <p:nvSpPr>
          <p:cNvPr id="6" name="Zaoblený obdélník 5"/>
          <p:cNvSpPr/>
          <p:nvPr/>
        </p:nvSpPr>
        <p:spPr>
          <a:xfrm>
            <a:off x="4714876" y="4429132"/>
            <a:ext cx="3643338" cy="1357322"/>
          </a:xfrm>
          <a:prstGeom prst="roundRect">
            <a:avLst/>
          </a:prstGeom>
          <a:solidFill>
            <a:srgbClr val="CCFF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>
                <a:solidFill>
                  <a:srgbClr val="000066"/>
                </a:solidFill>
              </a:rPr>
              <a:t>r</a:t>
            </a:r>
            <a:r>
              <a:rPr lang="cs-CZ" sz="3600" b="1" dirty="0" smtClean="0">
                <a:solidFill>
                  <a:srgbClr val="000066"/>
                </a:solidFill>
              </a:rPr>
              <a:t>ozdílu sil</a:t>
            </a:r>
            <a:endParaRPr lang="cs-CZ" sz="3600" b="1" dirty="0">
              <a:solidFill>
                <a:srgbClr val="000066"/>
              </a:solidFill>
            </a:endParaRPr>
          </a:p>
        </p:txBody>
      </p:sp>
      <p:sp>
        <p:nvSpPr>
          <p:cNvPr id="7" name="Zaoblený obdélník 6"/>
          <p:cNvSpPr/>
          <p:nvPr/>
        </p:nvSpPr>
        <p:spPr>
          <a:xfrm>
            <a:off x="4643438" y="2571744"/>
            <a:ext cx="3643338" cy="1357322"/>
          </a:xfrm>
          <a:prstGeom prst="roundRect">
            <a:avLst/>
          </a:prstGeom>
          <a:solidFill>
            <a:srgbClr val="CCFF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solidFill>
                  <a:srgbClr val="000066"/>
                </a:solidFill>
              </a:rPr>
              <a:t>součinu sil</a:t>
            </a:r>
            <a:endParaRPr lang="cs-CZ" sz="3600" b="1" dirty="0">
              <a:solidFill>
                <a:srgbClr val="000066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4" dur="2000" fill="hold"/>
                                        <p:tgtEl>
                                          <p:spTgt spid="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  <p:bldP spid="5" grpId="0" animBg="1"/>
      <p:bldP spid="6" grpId="0" animBg="1"/>
      <p:bldP spid="7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582858"/>
          </a:xfrm>
        </p:spPr>
        <p:txBody>
          <a:bodyPr>
            <a:normAutofit/>
          </a:bodyPr>
          <a:lstStyle/>
          <a:p>
            <a:pPr algn="ctr"/>
            <a:r>
              <a:rPr lang="cs-CZ" sz="3600" dirty="0" smtClean="0">
                <a:solidFill>
                  <a:srgbClr val="800000"/>
                </a:solidFill>
                <a:effectLst/>
              </a:rPr>
              <a:t>6. Jak určíme výslednici dvou různoběžných sil se stejným působištěm?</a:t>
            </a:r>
            <a:br>
              <a:rPr lang="cs-CZ" sz="3600" dirty="0" smtClean="0">
                <a:solidFill>
                  <a:srgbClr val="800000"/>
                </a:solidFill>
                <a:effectLst/>
              </a:rPr>
            </a:br>
            <a:r>
              <a:rPr lang="cs-CZ" sz="3600" u="sng" dirty="0" smtClean="0">
                <a:solidFill>
                  <a:srgbClr val="800000"/>
                </a:solidFill>
                <a:effectLst/>
              </a:rPr>
              <a:t>Vyberte správnou odpověď:</a:t>
            </a:r>
            <a:endParaRPr lang="cs-CZ" sz="3600" u="sng" dirty="0">
              <a:solidFill>
                <a:srgbClr val="800000"/>
              </a:solidFill>
              <a:effectLst/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428596" y="3071810"/>
            <a:ext cx="8072494" cy="1214446"/>
          </a:xfrm>
          <a:prstGeom prst="rect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rgbClr val="FF0000"/>
                </a:solidFill>
              </a:rPr>
              <a:t>A) Graficky jako rovnoběžku větší síly.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428596" y="4572008"/>
            <a:ext cx="8072494" cy="1214446"/>
          </a:xfrm>
          <a:prstGeom prst="rect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>
                <a:solidFill>
                  <a:srgbClr val="FF0000"/>
                </a:solidFill>
              </a:rPr>
              <a:t>B</a:t>
            </a:r>
            <a:r>
              <a:rPr lang="cs-CZ" sz="3200" b="1" dirty="0" smtClean="0">
                <a:solidFill>
                  <a:srgbClr val="FF0000"/>
                </a:solidFill>
              </a:rPr>
              <a:t>) Graficky jako úhlopříčku rovnoběžníku.</a:t>
            </a:r>
            <a:endParaRPr lang="cs-CZ" sz="32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  <p:bldP spid="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440246"/>
          </a:xfrm>
        </p:spPr>
        <p:txBody>
          <a:bodyPr>
            <a:normAutofit/>
          </a:bodyPr>
          <a:lstStyle/>
          <a:p>
            <a:pPr algn="ctr"/>
            <a:r>
              <a:rPr lang="cs-CZ" sz="2800" dirty="0" smtClean="0">
                <a:solidFill>
                  <a:srgbClr val="CC0099"/>
                </a:solidFill>
                <a:effectLst/>
              </a:rPr>
              <a:t>7. Karel s Hankou vezou sáňky po vodorovné zasněžené cestě. Karel táhne silou F</a:t>
            </a:r>
            <a:r>
              <a:rPr lang="cs-CZ" sz="2800" baseline="-25000" dirty="0" smtClean="0">
                <a:solidFill>
                  <a:srgbClr val="CC0099"/>
                </a:solidFill>
                <a:effectLst/>
              </a:rPr>
              <a:t>1</a:t>
            </a:r>
            <a:r>
              <a:rPr lang="cs-CZ" sz="2800" dirty="0" smtClean="0">
                <a:solidFill>
                  <a:srgbClr val="CC0099"/>
                </a:solidFill>
                <a:effectLst/>
              </a:rPr>
              <a:t>=40 N, Hanka zezadu tlačí silou F</a:t>
            </a:r>
            <a:r>
              <a:rPr lang="cs-CZ" sz="2800" baseline="-25000" dirty="0" smtClean="0">
                <a:solidFill>
                  <a:srgbClr val="CC0099"/>
                </a:solidFill>
                <a:effectLst/>
              </a:rPr>
              <a:t>2</a:t>
            </a:r>
            <a:r>
              <a:rPr lang="cs-CZ" sz="2800" dirty="0" smtClean="0">
                <a:solidFill>
                  <a:srgbClr val="CC0099"/>
                </a:solidFill>
                <a:effectLst/>
              </a:rPr>
              <a:t>= 30 N.</a:t>
            </a:r>
            <a:br>
              <a:rPr lang="cs-CZ" sz="2800" dirty="0" smtClean="0">
                <a:solidFill>
                  <a:srgbClr val="CC0099"/>
                </a:solidFill>
                <a:effectLst/>
              </a:rPr>
            </a:br>
            <a:r>
              <a:rPr lang="cs-CZ" sz="2800" dirty="0" smtClean="0">
                <a:solidFill>
                  <a:srgbClr val="CC0099"/>
                </a:solidFill>
                <a:effectLst/>
              </a:rPr>
              <a:t>Určete výslednici sil působících stejným směrem.</a:t>
            </a:r>
            <a:br>
              <a:rPr lang="cs-CZ" sz="2800" dirty="0" smtClean="0">
                <a:solidFill>
                  <a:srgbClr val="CC0099"/>
                </a:solidFill>
                <a:effectLst/>
              </a:rPr>
            </a:br>
            <a:r>
              <a:rPr lang="cs-CZ" sz="2800" dirty="0" smtClean="0">
                <a:solidFill>
                  <a:srgbClr val="CC0099"/>
                </a:solidFill>
                <a:effectLst/>
              </a:rPr>
              <a:t>Znázorněte obě síly F</a:t>
            </a:r>
            <a:r>
              <a:rPr lang="cs-CZ" sz="2800" baseline="-25000" dirty="0" smtClean="0">
                <a:solidFill>
                  <a:srgbClr val="CC0099"/>
                </a:solidFill>
                <a:effectLst/>
              </a:rPr>
              <a:t>1</a:t>
            </a:r>
            <a:r>
              <a:rPr lang="cs-CZ" sz="2800" dirty="0" smtClean="0">
                <a:solidFill>
                  <a:srgbClr val="CC0099"/>
                </a:solidFill>
                <a:effectLst/>
              </a:rPr>
              <a:t>,F</a:t>
            </a:r>
            <a:r>
              <a:rPr lang="cs-CZ" sz="2800" baseline="-25000" dirty="0" smtClean="0">
                <a:solidFill>
                  <a:srgbClr val="CC0099"/>
                </a:solidFill>
                <a:effectLst/>
              </a:rPr>
              <a:t>2</a:t>
            </a:r>
            <a:r>
              <a:rPr lang="cs-CZ" sz="2800" dirty="0" smtClean="0">
                <a:solidFill>
                  <a:srgbClr val="CC0099"/>
                </a:solidFill>
                <a:effectLst/>
              </a:rPr>
              <a:t> orientovanými úsečkami v téže vodorovné přímce a vyznačte jejich působiště a velikost.</a:t>
            </a:r>
            <a:endParaRPr lang="cs-CZ" sz="2800" dirty="0">
              <a:solidFill>
                <a:srgbClr val="CC0099"/>
              </a:solidFill>
              <a:effectLst/>
            </a:endParaRPr>
          </a:p>
        </p:txBody>
      </p:sp>
      <p:pic>
        <p:nvPicPr>
          <p:cNvPr id="4" name="Obrázek 3" descr="MC900231581.WM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072198" y="4357694"/>
            <a:ext cx="2393133" cy="224073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3725866"/>
          </a:xfrm>
        </p:spPr>
        <p:txBody>
          <a:bodyPr>
            <a:normAutofit/>
          </a:bodyPr>
          <a:lstStyle/>
          <a:p>
            <a:r>
              <a:rPr lang="cs-CZ" sz="3200" dirty="0" smtClean="0">
                <a:solidFill>
                  <a:srgbClr val="000099"/>
                </a:solidFill>
                <a:effectLst/>
              </a:rPr>
              <a:t>8. Dva chlapci táhnou za siloměr v téže přímce, ale opačným směrem.</a:t>
            </a:r>
            <a:br>
              <a:rPr lang="cs-CZ" sz="3200" dirty="0" smtClean="0">
                <a:solidFill>
                  <a:srgbClr val="000099"/>
                </a:solidFill>
                <a:effectLst/>
              </a:rPr>
            </a:br>
            <a:r>
              <a:rPr lang="cs-CZ" sz="3200" dirty="0" smtClean="0">
                <a:solidFill>
                  <a:srgbClr val="000099"/>
                </a:solidFill>
                <a:effectLst/>
              </a:rPr>
              <a:t>Jaký údaj ukáže siloměr, jestliže jeden z nich vyvine sílu 90 N a druhý 55 N?</a:t>
            </a:r>
            <a:br>
              <a:rPr lang="cs-CZ" sz="3200" dirty="0" smtClean="0">
                <a:solidFill>
                  <a:srgbClr val="000099"/>
                </a:solidFill>
                <a:effectLst/>
              </a:rPr>
            </a:br>
            <a:r>
              <a:rPr lang="cs-CZ" sz="3200" u="sng" dirty="0" smtClean="0">
                <a:solidFill>
                  <a:srgbClr val="000099"/>
                </a:solidFill>
                <a:effectLst/>
              </a:rPr>
              <a:t>Vyberte správný údaj:</a:t>
            </a:r>
            <a:endParaRPr lang="cs-CZ" sz="3200" u="sng" dirty="0">
              <a:solidFill>
                <a:srgbClr val="000099"/>
              </a:solidFill>
              <a:effectLst/>
            </a:endParaRPr>
          </a:p>
        </p:txBody>
      </p:sp>
      <p:sp>
        <p:nvSpPr>
          <p:cNvPr id="4" name="Elipsa 3"/>
          <p:cNvSpPr/>
          <p:nvPr/>
        </p:nvSpPr>
        <p:spPr>
          <a:xfrm>
            <a:off x="214282" y="3500438"/>
            <a:ext cx="2357454" cy="1857388"/>
          </a:xfrm>
          <a:prstGeom prst="ellipse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b="1" dirty="0" smtClean="0">
                <a:solidFill>
                  <a:srgbClr val="FF0000"/>
                </a:solidFill>
              </a:rPr>
              <a:t>145 N</a:t>
            </a:r>
            <a:endParaRPr lang="cs-CZ" sz="4400" b="1" dirty="0">
              <a:solidFill>
                <a:srgbClr val="FF0000"/>
              </a:solidFill>
            </a:endParaRPr>
          </a:p>
        </p:txBody>
      </p:sp>
      <p:sp>
        <p:nvSpPr>
          <p:cNvPr id="5" name="Elipsa 4"/>
          <p:cNvSpPr/>
          <p:nvPr/>
        </p:nvSpPr>
        <p:spPr>
          <a:xfrm>
            <a:off x="2071670" y="4786322"/>
            <a:ext cx="2357454" cy="1857388"/>
          </a:xfrm>
          <a:prstGeom prst="ellipse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b="1" dirty="0" smtClean="0">
                <a:solidFill>
                  <a:srgbClr val="FF0000"/>
                </a:solidFill>
              </a:rPr>
              <a:t>25 N</a:t>
            </a:r>
            <a:endParaRPr lang="cs-CZ" sz="4400" b="1" dirty="0">
              <a:solidFill>
                <a:srgbClr val="FF0000"/>
              </a:solidFill>
            </a:endParaRPr>
          </a:p>
        </p:txBody>
      </p:sp>
      <p:sp>
        <p:nvSpPr>
          <p:cNvPr id="6" name="Elipsa 5"/>
          <p:cNvSpPr/>
          <p:nvPr/>
        </p:nvSpPr>
        <p:spPr>
          <a:xfrm>
            <a:off x="3714744" y="3286124"/>
            <a:ext cx="2357454" cy="1857388"/>
          </a:xfrm>
          <a:prstGeom prst="ellipse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b="1" dirty="0" smtClean="0">
                <a:solidFill>
                  <a:srgbClr val="FF0000"/>
                </a:solidFill>
              </a:rPr>
              <a:t>35 N</a:t>
            </a:r>
            <a:endParaRPr lang="cs-CZ" sz="4400" b="1" dirty="0">
              <a:solidFill>
                <a:srgbClr val="FF0000"/>
              </a:solidFill>
            </a:endParaRPr>
          </a:p>
        </p:txBody>
      </p:sp>
      <p:pic>
        <p:nvPicPr>
          <p:cNvPr id="7" name="Obrázek 6" descr="tn_275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072197" y="4429133"/>
            <a:ext cx="2857503" cy="214312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0" dur="2000" fill="hold"/>
                                        <p:tgtEl>
                                          <p:spTgt spid="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  <p:bldP spid="5" grpId="0" animBg="1"/>
      <p:bldP spid="6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57200" y="4000504"/>
            <a:ext cx="4114800" cy="2006787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sz="3200" b="1" u="sng" dirty="0" smtClean="0">
                <a:solidFill>
                  <a:srgbClr val="CC0099"/>
                </a:solidFill>
              </a:rPr>
              <a:t>Správná odpověď:</a:t>
            </a:r>
          </a:p>
          <a:p>
            <a:pPr>
              <a:buNone/>
            </a:pPr>
            <a:r>
              <a:rPr lang="cs-CZ" sz="3200" b="1" dirty="0" smtClean="0">
                <a:solidFill>
                  <a:srgbClr val="CC0099"/>
                </a:solidFill>
              </a:rPr>
              <a:t>50 N</a:t>
            </a:r>
            <a:endParaRPr lang="cs-CZ" sz="3200" b="1" dirty="0">
              <a:solidFill>
                <a:srgbClr val="CC0099"/>
              </a:solidFill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3011486"/>
          </a:xfrm>
        </p:spPr>
        <p:txBody>
          <a:bodyPr>
            <a:normAutofit fontScale="90000"/>
          </a:bodyPr>
          <a:lstStyle/>
          <a:p>
            <a:r>
              <a:rPr lang="cs-CZ" sz="3200" dirty="0" smtClean="0">
                <a:solidFill>
                  <a:srgbClr val="800080"/>
                </a:solidFill>
                <a:effectLst/>
              </a:rPr>
              <a:t>9. Na výsadkáře s padákem působí Země gravitační silou 900 N. V určitém okamžiku pádu je síla odporu vzduchu 850 N svisle vzhůru.</a:t>
            </a:r>
            <a:br>
              <a:rPr lang="cs-CZ" sz="3200" dirty="0" smtClean="0">
                <a:solidFill>
                  <a:srgbClr val="800080"/>
                </a:solidFill>
                <a:effectLst/>
              </a:rPr>
            </a:br>
            <a:r>
              <a:rPr lang="cs-CZ" sz="3200" dirty="0" smtClean="0">
                <a:solidFill>
                  <a:srgbClr val="800080"/>
                </a:solidFill>
                <a:effectLst/>
              </a:rPr>
              <a:t>Jaká je výsledná síla v tomto okamžiku na výsadkáře působí?</a:t>
            </a:r>
            <a:endParaRPr lang="cs-CZ" sz="3200" dirty="0">
              <a:solidFill>
                <a:srgbClr val="800080"/>
              </a:solidFill>
              <a:effectLst/>
            </a:endParaRPr>
          </a:p>
        </p:txBody>
      </p:sp>
      <p:pic>
        <p:nvPicPr>
          <p:cNvPr id="4" name="Obrázek 3" descr="MM900354670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215074" y="2680330"/>
            <a:ext cx="2357454" cy="386622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440378"/>
          </a:xfrm>
        </p:spPr>
        <p:txBody>
          <a:bodyPr>
            <a:normAutofit/>
          </a:bodyPr>
          <a:lstStyle/>
          <a:p>
            <a:pPr algn="ctr"/>
            <a:r>
              <a:rPr lang="cs-CZ" sz="3200" dirty="0" smtClean="0">
                <a:solidFill>
                  <a:srgbClr val="0000FF"/>
                </a:solidFill>
                <a:effectLst/>
              </a:rPr>
              <a:t>10</a:t>
            </a:r>
            <a:r>
              <a:rPr lang="cs-CZ" sz="3600" dirty="0" smtClean="0">
                <a:solidFill>
                  <a:srgbClr val="0000FF"/>
                </a:solidFill>
                <a:effectLst/>
              </a:rPr>
              <a:t>. Dva čluny táhnou do přístavu loď. Každý z nich napíná lano silou o velikosti 350 N. </a:t>
            </a:r>
            <a:br>
              <a:rPr lang="cs-CZ" sz="3600" dirty="0" smtClean="0">
                <a:solidFill>
                  <a:srgbClr val="0000FF"/>
                </a:solidFill>
                <a:effectLst/>
              </a:rPr>
            </a:br>
            <a:r>
              <a:rPr lang="cs-CZ" sz="3600" dirty="0" smtClean="0">
                <a:solidFill>
                  <a:srgbClr val="0000FF"/>
                </a:solidFill>
                <a:effectLst/>
              </a:rPr>
              <a:t>Lana spolu svírají úhel 60</a:t>
            </a:r>
            <a:r>
              <a:rPr lang="cs-CZ" sz="3600" dirty="0" smtClean="0">
                <a:solidFill>
                  <a:srgbClr val="0000FF"/>
                </a:solidFill>
                <a:effectLst/>
                <a:latin typeface="Arial"/>
                <a:cs typeface="Arial"/>
              </a:rPr>
              <a:t>°. </a:t>
            </a:r>
            <a:br>
              <a:rPr lang="cs-CZ" sz="3600" dirty="0" smtClean="0">
                <a:solidFill>
                  <a:srgbClr val="0000FF"/>
                </a:solidFill>
                <a:effectLst/>
                <a:latin typeface="Arial"/>
                <a:cs typeface="Arial"/>
              </a:rPr>
            </a:br>
            <a:r>
              <a:rPr lang="cs-CZ" sz="3600" dirty="0" smtClean="0">
                <a:solidFill>
                  <a:srgbClr val="0000FF"/>
                </a:solidFill>
                <a:effectLst/>
                <a:latin typeface="Arial"/>
                <a:cs typeface="Arial"/>
              </a:rPr>
              <a:t>Znázorněte příslušný rovnoběžník sil (1cm odpovídá 100 kN). </a:t>
            </a:r>
            <a:r>
              <a:rPr lang="cs-CZ" sz="3200" dirty="0" smtClean="0">
                <a:solidFill>
                  <a:srgbClr val="0000FF"/>
                </a:solidFill>
                <a:effectLst/>
                <a:latin typeface="Arial"/>
                <a:cs typeface="Arial"/>
              </a:rPr>
              <a:t/>
            </a:r>
            <a:br>
              <a:rPr lang="cs-CZ" sz="3200" dirty="0" smtClean="0">
                <a:solidFill>
                  <a:srgbClr val="0000FF"/>
                </a:solidFill>
                <a:effectLst/>
                <a:latin typeface="Arial"/>
                <a:cs typeface="Arial"/>
              </a:rPr>
            </a:br>
            <a:endParaRPr lang="cs-CZ" sz="3200" dirty="0">
              <a:solidFill>
                <a:srgbClr val="0000FF"/>
              </a:solidFill>
              <a:effectLst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654296"/>
          </a:xfrm>
        </p:spPr>
        <p:txBody>
          <a:bodyPr>
            <a:normAutofit/>
          </a:bodyPr>
          <a:lstStyle/>
          <a:p>
            <a:r>
              <a:rPr lang="cs-CZ" sz="3200" dirty="0" smtClean="0">
                <a:solidFill>
                  <a:srgbClr val="800000"/>
                </a:solidFill>
                <a:effectLst/>
              </a:rPr>
              <a:t>11. Jaká je výslednice stejně velkých sil opačného směru, které působí současně na těleso?</a:t>
            </a:r>
            <a:br>
              <a:rPr lang="cs-CZ" sz="3200" dirty="0" smtClean="0">
                <a:solidFill>
                  <a:srgbClr val="800000"/>
                </a:solidFill>
                <a:effectLst/>
              </a:rPr>
            </a:br>
            <a:r>
              <a:rPr lang="cs-CZ" sz="3200" u="sng" dirty="0" smtClean="0">
                <a:solidFill>
                  <a:srgbClr val="800000"/>
                </a:solidFill>
                <a:effectLst/>
              </a:rPr>
              <a:t>Dokončete odpověď:</a:t>
            </a:r>
            <a:endParaRPr lang="cs-CZ" sz="3200" u="sng" dirty="0">
              <a:solidFill>
                <a:srgbClr val="800000"/>
              </a:solidFill>
              <a:effectLst/>
            </a:endParaRPr>
          </a:p>
        </p:txBody>
      </p:sp>
      <p:sp>
        <p:nvSpPr>
          <p:cNvPr id="4" name="Zaoblený obdélník 3"/>
          <p:cNvSpPr/>
          <p:nvPr/>
        </p:nvSpPr>
        <p:spPr>
          <a:xfrm>
            <a:off x="714348" y="2928934"/>
            <a:ext cx="7072362" cy="3000396"/>
          </a:xfrm>
          <a:prstGeom prst="roundRect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b="1" dirty="0" smtClean="0">
                <a:solidFill>
                  <a:srgbClr val="FF0000"/>
                </a:solidFill>
              </a:rPr>
              <a:t>Výslednice sil se</a:t>
            </a:r>
          </a:p>
          <a:p>
            <a:pPr algn="ctr"/>
            <a:endParaRPr lang="cs-CZ" sz="4800" b="1" dirty="0">
              <a:solidFill>
                <a:srgbClr val="FF0000"/>
              </a:solidFill>
            </a:endParaRPr>
          </a:p>
          <a:p>
            <a:pPr algn="ctr"/>
            <a:r>
              <a:rPr lang="cs-CZ" sz="4800" b="1" dirty="0" smtClean="0">
                <a:solidFill>
                  <a:srgbClr val="FF0000"/>
                </a:solidFill>
              </a:rPr>
              <a:t> rovná ……….</a:t>
            </a:r>
            <a:endParaRPr lang="cs-CZ" sz="4800" b="1" dirty="0">
              <a:solidFill>
                <a:srgbClr val="FF0000"/>
              </a:solidFill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4286248" y="4500570"/>
            <a:ext cx="2357454" cy="1071570"/>
          </a:xfrm>
          <a:prstGeom prst="rect">
            <a:avLst/>
          </a:prstGeom>
          <a:solidFill>
            <a:srgbClr val="CCFF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5400" b="1" dirty="0" smtClean="0">
                <a:solidFill>
                  <a:srgbClr val="FF0000"/>
                </a:solidFill>
              </a:rPr>
              <a:t>nule.</a:t>
            </a:r>
            <a:endParaRPr lang="cs-CZ" sz="54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  <p:bldP spid="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57200" y="3857628"/>
            <a:ext cx="8229600" cy="2149663"/>
          </a:xfrm>
        </p:spPr>
        <p:txBody>
          <a:bodyPr>
            <a:normAutofit fontScale="92500" lnSpcReduction="10000"/>
          </a:bodyPr>
          <a:lstStyle/>
          <a:p>
            <a:pPr>
              <a:buNone/>
            </a:pPr>
            <a:r>
              <a:rPr lang="cs-CZ" sz="2800" b="1" u="sng" dirty="0" smtClean="0">
                <a:solidFill>
                  <a:srgbClr val="FF0000"/>
                </a:solidFill>
              </a:rPr>
              <a:t>Správná odpověď:</a:t>
            </a:r>
          </a:p>
          <a:p>
            <a:pPr marL="624078" indent="-514350">
              <a:buNone/>
            </a:pPr>
            <a:r>
              <a:rPr lang="cs-CZ" sz="2800" b="1" dirty="0" smtClean="0">
                <a:solidFill>
                  <a:srgbClr val="FF0000"/>
                </a:solidFill>
              </a:rPr>
              <a:t>a)F=7,7 N</a:t>
            </a:r>
          </a:p>
          <a:p>
            <a:pPr marL="624078" indent="-514350">
              <a:buNone/>
            </a:pPr>
            <a:r>
              <a:rPr lang="cs-CZ" sz="2800" b="1" dirty="0" smtClean="0">
                <a:solidFill>
                  <a:srgbClr val="FF0000"/>
                </a:solidFill>
              </a:rPr>
              <a:t>b)F=7 N</a:t>
            </a:r>
          </a:p>
          <a:p>
            <a:pPr marL="624078" indent="-514350">
              <a:buNone/>
            </a:pPr>
            <a:r>
              <a:rPr lang="cs-CZ" sz="2800" b="1" dirty="0" smtClean="0">
                <a:solidFill>
                  <a:srgbClr val="FF0000"/>
                </a:solidFill>
              </a:rPr>
              <a:t>Výslednice je větší v případě menšího úhlu mezi silami.</a:t>
            </a:r>
          </a:p>
          <a:p>
            <a:pPr marL="624078" indent="-514350">
              <a:buAutoNum type="alphaLcParenR"/>
            </a:pP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3654428"/>
          </a:xfrm>
        </p:spPr>
        <p:txBody>
          <a:bodyPr>
            <a:normAutofit/>
          </a:bodyPr>
          <a:lstStyle/>
          <a:p>
            <a:r>
              <a:rPr lang="cs-CZ" sz="3200" dirty="0" smtClean="0">
                <a:solidFill>
                  <a:srgbClr val="008000"/>
                </a:solidFill>
                <a:effectLst/>
              </a:rPr>
              <a:t>12. Na těleso působí v jednom bodě síly o velikosti F</a:t>
            </a:r>
            <a:r>
              <a:rPr lang="cs-CZ" sz="3200" baseline="-25000" dirty="0" smtClean="0">
                <a:solidFill>
                  <a:srgbClr val="008000"/>
                </a:solidFill>
                <a:effectLst/>
              </a:rPr>
              <a:t>1</a:t>
            </a:r>
            <a:r>
              <a:rPr lang="cs-CZ" sz="3200" dirty="0" smtClean="0">
                <a:solidFill>
                  <a:srgbClr val="008000"/>
                </a:solidFill>
                <a:effectLst/>
              </a:rPr>
              <a:t>=3 N, F</a:t>
            </a:r>
            <a:r>
              <a:rPr lang="cs-CZ" sz="3200" baseline="-25000" dirty="0" smtClean="0">
                <a:solidFill>
                  <a:srgbClr val="008000"/>
                </a:solidFill>
                <a:effectLst/>
              </a:rPr>
              <a:t>2</a:t>
            </a:r>
            <a:r>
              <a:rPr lang="cs-CZ" sz="3200" dirty="0" smtClean="0">
                <a:solidFill>
                  <a:srgbClr val="008000"/>
                </a:solidFill>
                <a:effectLst/>
              </a:rPr>
              <a:t>=5 N.</a:t>
            </a:r>
            <a:br>
              <a:rPr lang="cs-CZ" sz="3200" dirty="0" smtClean="0">
                <a:solidFill>
                  <a:srgbClr val="008000"/>
                </a:solidFill>
                <a:effectLst/>
              </a:rPr>
            </a:br>
            <a:r>
              <a:rPr lang="cs-CZ" sz="3200" dirty="0" smtClean="0">
                <a:solidFill>
                  <a:srgbClr val="008000"/>
                </a:solidFill>
                <a:effectLst/>
              </a:rPr>
              <a:t>Jejich směry svírají a) 30</a:t>
            </a:r>
            <a:r>
              <a:rPr lang="cs-CZ" sz="3200" dirty="0" smtClean="0">
                <a:solidFill>
                  <a:srgbClr val="008000"/>
                </a:solidFill>
                <a:effectLst/>
                <a:latin typeface="Arial"/>
                <a:cs typeface="Arial"/>
              </a:rPr>
              <a:t>° b) 60°</a:t>
            </a:r>
            <a:r>
              <a:rPr lang="cs-CZ" sz="3200" dirty="0" smtClean="0">
                <a:solidFill>
                  <a:srgbClr val="008000"/>
                </a:solidFill>
                <a:effectLst/>
              </a:rPr>
              <a:t> .</a:t>
            </a:r>
            <a:br>
              <a:rPr lang="cs-CZ" sz="3200" dirty="0" smtClean="0">
                <a:solidFill>
                  <a:srgbClr val="008000"/>
                </a:solidFill>
                <a:effectLst/>
              </a:rPr>
            </a:br>
            <a:r>
              <a:rPr lang="cs-CZ" sz="3200" u="sng" dirty="0" smtClean="0">
                <a:solidFill>
                  <a:srgbClr val="008000"/>
                </a:solidFill>
                <a:effectLst/>
              </a:rPr>
              <a:t>Znázorněte síly a jejich výslednici v obou případech (1cm odpovídá 1N).</a:t>
            </a:r>
            <a:r>
              <a:rPr lang="cs-CZ" sz="3200" dirty="0" smtClean="0">
                <a:solidFill>
                  <a:srgbClr val="008000"/>
                </a:solidFill>
                <a:effectLst/>
              </a:rPr>
              <a:t/>
            </a:r>
            <a:br>
              <a:rPr lang="cs-CZ" sz="3200" dirty="0" smtClean="0">
                <a:solidFill>
                  <a:srgbClr val="008000"/>
                </a:solidFill>
                <a:effectLst/>
              </a:rPr>
            </a:br>
            <a:r>
              <a:rPr lang="cs-CZ" sz="3200" u="sng" dirty="0" smtClean="0">
                <a:solidFill>
                  <a:srgbClr val="008000"/>
                </a:solidFill>
                <a:effectLst/>
              </a:rPr>
              <a:t>Určete velikost výslednice v N.</a:t>
            </a:r>
            <a:br>
              <a:rPr lang="cs-CZ" sz="3200" u="sng" dirty="0" smtClean="0">
                <a:solidFill>
                  <a:srgbClr val="008000"/>
                </a:solidFill>
                <a:effectLst/>
              </a:rPr>
            </a:br>
            <a:r>
              <a:rPr lang="cs-CZ" sz="3200" u="sng" dirty="0" smtClean="0">
                <a:solidFill>
                  <a:srgbClr val="008000"/>
                </a:solidFill>
                <a:effectLst/>
              </a:rPr>
              <a:t>V jakém případě je výslednice větší?</a:t>
            </a:r>
            <a:endParaRPr lang="cs-CZ" sz="3200" u="sng" dirty="0">
              <a:solidFill>
                <a:srgbClr val="008000"/>
              </a:solidFill>
              <a:effectLst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57200" y="3714752"/>
            <a:ext cx="8229600" cy="2292539"/>
          </a:xfrm>
        </p:spPr>
        <p:txBody>
          <a:bodyPr>
            <a:normAutofit fontScale="92500" lnSpcReduction="20000"/>
          </a:bodyPr>
          <a:lstStyle/>
          <a:p>
            <a:pPr algn="ctr">
              <a:buNone/>
            </a:pPr>
            <a:r>
              <a:rPr lang="cs-CZ" b="1" u="sng" dirty="0" smtClean="0">
                <a:solidFill>
                  <a:srgbClr val="CC0099"/>
                </a:solidFill>
              </a:rPr>
              <a:t>Řešení:</a:t>
            </a:r>
          </a:p>
          <a:p>
            <a:pPr algn="ctr">
              <a:buNone/>
            </a:pPr>
            <a:r>
              <a:rPr lang="cs-CZ" b="1" u="sng" dirty="0" smtClean="0">
                <a:solidFill>
                  <a:srgbClr val="CC0099"/>
                </a:solidFill>
              </a:rPr>
              <a:t>F</a:t>
            </a:r>
            <a:r>
              <a:rPr lang="cs-CZ" b="1" u="sng" baseline="-25000" dirty="0" smtClean="0">
                <a:solidFill>
                  <a:srgbClr val="CC0099"/>
                </a:solidFill>
              </a:rPr>
              <a:t>2</a:t>
            </a:r>
            <a:r>
              <a:rPr lang="cs-CZ" b="1" u="sng" dirty="0" smtClean="0">
                <a:solidFill>
                  <a:srgbClr val="CC0099"/>
                </a:solidFill>
              </a:rPr>
              <a:t>=16 kN</a:t>
            </a:r>
          </a:p>
          <a:p>
            <a:pPr algn="ctr">
              <a:buNone/>
            </a:pPr>
            <a:r>
              <a:rPr lang="cs-CZ" b="1" dirty="0" smtClean="0">
                <a:solidFill>
                  <a:srgbClr val="CC0099"/>
                </a:solidFill>
              </a:rPr>
              <a:t>F</a:t>
            </a:r>
            <a:r>
              <a:rPr lang="cs-CZ" b="1" baseline="-25000" dirty="0" smtClean="0">
                <a:solidFill>
                  <a:srgbClr val="CC0099"/>
                </a:solidFill>
              </a:rPr>
              <a:t>1</a:t>
            </a:r>
            <a:r>
              <a:rPr lang="cs-CZ" b="1" dirty="0" smtClean="0">
                <a:solidFill>
                  <a:srgbClr val="CC0099"/>
                </a:solidFill>
              </a:rPr>
              <a:t>=4,2</a:t>
            </a:r>
            <a:r>
              <a:rPr lang="cs-CZ" b="1" dirty="0" smtClean="0">
                <a:solidFill>
                  <a:srgbClr val="CC0099"/>
                </a:solidFill>
                <a:latin typeface="Arial"/>
                <a:cs typeface="Arial"/>
              </a:rPr>
              <a:t>+4,2+0,5+0,5+0,5+0,5+0,5+0,5</a:t>
            </a:r>
          </a:p>
          <a:p>
            <a:pPr algn="ctr">
              <a:buNone/>
            </a:pPr>
            <a:r>
              <a:rPr lang="cs-CZ" b="1" u="sng" dirty="0" smtClean="0">
                <a:solidFill>
                  <a:srgbClr val="CC0099"/>
                </a:solidFill>
                <a:latin typeface="Arial"/>
                <a:cs typeface="Arial"/>
              </a:rPr>
              <a:t>F</a:t>
            </a:r>
            <a:r>
              <a:rPr lang="cs-CZ" b="1" u="sng" baseline="-25000" dirty="0" smtClean="0">
                <a:solidFill>
                  <a:srgbClr val="CC0099"/>
                </a:solidFill>
                <a:latin typeface="Arial"/>
                <a:cs typeface="Arial"/>
              </a:rPr>
              <a:t>1</a:t>
            </a:r>
            <a:r>
              <a:rPr lang="cs-CZ" b="1" u="sng" dirty="0" smtClean="0">
                <a:solidFill>
                  <a:srgbClr val="CC0099"/>
                </a:solidFill>
                <a:latin typeface="Arial"/>
                <a:cs typeface="Arial"/>
              </a:rPr>
              <a:t>=11,4 kN</a:t>
            </a:r>
          </a:p>
          <a:p>
            <a:pPr algn="ctr">
              <a:buNone/>
            </a:pPr>
            <a:r>
              <a:rPr lang="cs-CZ" b="1" dirty="0" smtClean="0">
                <a:solidFill>
                  <a:srgbClr val="CC0099"/>
                </a:solidFill>
                <a:latin typeface="Arial"/>
                <a:cs typeface="Arial"/>
              </a:rPr>
              <a:t>F</a:t>
            </a:r>
            <a:r>
              <a:rPr lang="cs-CZ" b="1" baseline="-25000" dirty="0" smtClean="0">
                <a:solidFill>
                  <a:srgbClr val="CC0099"/>
                </a:solidFill>
                <a:latin typeface="Arial"/>
                <a:cs typeface="Arial"/>
              </a:rPr>
              <a:t>1</a:t>
            </a:r>
            <a:r>
              <a:rPr lang="cs-CZ" b="1" dirty="0" smtClean="0">
                <a:solidFill>
                  <a:srgbClr val="CC0099"/>
                </a:solidFill>
                <a:latin typeface="Arial"/>
                <a:cs typeface="Arial"/>
              </a:rPr>
              <a:t>&lt;F</a:t>
            </a:r>
            <a:r>
              <a:rPr lang="cs-CZ" b="1" baseline="-25000" dirty="0" smtClean="0">
                <a:solidFill>
                  <a:srgbClr val="CC0099"/>
                </a:solidFill>
                <a:latin typeface="Arial"/>
                <a:cs typeface="Arial"/>
              </a:rPr>
              <a:t>2 </a:t>
            </a:r>
            <a:r>
              <a:rPr lang="cs-CZ" b="1" dirty="0" smtClean="0">
                <a:solidFill>
                  <a:srgbClr val="CC0099"/>
                </a:solidFill>
                <a:latin typeface="Arial"/>
                <a:cs typeface="Arial"/>
              </a:rPr>
              <a:t>, Ano, traktor UTÁHNE dva secí stroje a šestery brány.</a:t>
            </a:r>
            <a:endParaRPr lang="cs-CZ" b="1" dirty="0">
              <a:solidFill>
                <a:srgbClr val="CC0099"/>
              </a:solidFill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3297238"/>
          </a:xfrm>
        </p:spPr>
        <p:txBody>
          <a:bodyPr>
            <a:normAutofit/>
          </a:bodyPr>
          <a:lstStyle/>
          <a:p>
            <a:r>
              <a:rPr lang="cs-CZ" sz="2800" dirty="0" smtClean="0">
                <a:solidFill>
                  <a:srgbClr val="CC0099"/>
                </a:solidFill>
                <a:effectLst/>
              </a:rPr>
              <a:t>13. Traktor může vyvinout tahovou sílu nejvýše 16 kN. </a:t>
            </a:r>
            <a:br>
              <a:rPr lang="cs-CZ" sz="2800" dirty="0" smtClean="0">
                <a:solidFill>
                  <a:srgbClr val="CC0099"/>
                </a:solidFill>
                <a:effectLst/>
              </a:rPr>
            </a:br>
            <a:r>
              <a:rPr lang="cs-CZ" sz="2800" dirty="0" smtClean="0">
                <a:solidFill>
                  <a:srgbClr val="CC0099"/>
                </a:solidFill>
                <a:effectLst/>
              </a:rPr>
              <a:t>Zemědělský secí stroj klade proti pohybu odporovou sílu 4,2 kN, brány odporovou sílu 0,5 kN.</a:t>
            </a:r>
            <a:br>
              <a:rPr lang="cs-CZ" sz="2800" dirty="0" smtClean="0">
                <a:solidFill>
                  <a:srgbClr val="CC0099"/>
                </a:solidFill>
                <a:effectLst/>
              </a:rPr>
            </a:br>
            <a:r>
              <a:rPr lang="cs-CZ" sz="2800" dirty="0" smtClean="0">
                <a:solidFill>
                  <a:srgbClr val="CC0099"/>
                </a:solidFill>
                <a:effectLst/>
              </a:rPr>
              <a:t>Utáhne traktor dva secí stroje a šestery brány? </a:t>
            </a:r>
            <a:br>
              <a:rPr lang="cs-CZ" sz="2800" dirty="0" smtClean="0">
                <a:solidFill>
                  <a:srgbClr val="CC0099"/>
                </a:solidFill>
                <a:effectLst/>
              </a:rPr>
            </a:br>
            <a:r>
              <a:rPr lang="cs-CZ" sz="2800" u="sng" dirty="0" smtClean="0">
                <a:solidFill>
                  <a:srgbClr val="CC0099"/>
                </a:solidFill>
                <a:effectLst/>
              </a:rPr>
              <a:t>Vyřešte úlohu (ověřte výpočtem):</a:t>
            </a:r>
            <a:endParaRPr lang="cs-CZ" sz="2800" u="sng" dirty="0">
              <a:solidFill>
                <a:srgbClr val="CC0099"/>
              </a:solidFill>
              <a:effectLst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511420"/>
          </a:xfrm>
        </p:spPr>
        <p:txBody>
          <a:bodyPr>
            <a:normAutofit/>
          </a:bodyPr>
          <a:lstStyle/>
          <a:p>
            <a:pPr algn="ctr"/>
            <a:r>
              <a:rPr lang="cs-CZ" sz="2800" dirty="0" smtClean="0">
                <a:solidFill>
                  <a:srgbClr val="0000FF"/>
                </a:solidFill>
                <a:effectLst/>
              </a:rPr>
              <a:t>14. Na hřišti se děti přetahují o starou pneumatiku silami znázorněnými na obrázku. Určete jaký bude směr a velikost výsledné síly, která působí na pneumatiku.</a:t>
            </a:r>
            <a:endParaRPr lang="cs-CZ" sz="2800" dirty="0">
              <a:solidFill>
                <a:srgbClr val="0000FF"/>
              </a:solidFill>
              <a:effectLst/>
            </a:endParaRPr>
          </a:p>
        </p:txBody>
      </p:sp>
      <p:sp>
        <p:nvSpPr>
          <p:cNvPr id="6" name="Zaoblený obdélník 5"/>
          <p:cNvSpPr/>
          <p:nvPr/>
        </p:nvSpPr>
        <p:spPr>
          <a:xfrm>
            <a:off x="1928794" y="4643446"/>
            <a:ext cx="6500858" cy="1643074"/>
          </a:xfrm>
          <a:prstGeom prst="roundRect">
            <a:avLst/>
          </a:prstGeom>
          <a:solidFill>
            <a:srgbClr val="CCFF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rgbClr val="000066"/>
                </a:solidFill>
              </a:rPr>
              <a:t>Výslednice má velikost 107 N, směrem vlevo.</a:t>
            </a:r>
            <a:endParaRPr lang="cs-CZ" sz="3200" b="1" dirty="0">
              <a:solidFill>
                <a:srgbClr val="000066"/>
              </a:solidFill>
            </a:endParaRPr>
          </a:p>
        </p:txBody>
      </p:sp>
      <p:sp>
        <p:nvSpPr>
          <p:cNvPr id="7" name="Prstenec 6"/>
          <p:cNvSpPr/>
          <p:nvPr/>
        </p:nvSpPr>
        <p:spPr>
          <a:xfrm>
            <a:off x="3786182" y="2714620"/>
            <a:ext cx="1500198" cy="1500198"/>
          </a:xfrm>
          <a:prstGeom prst="donu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8" name="Šipka doprava 7"/>
          <p:cNvSpPr/>
          <p:nvPr/>
        </p:nvSpPr>
        <p:spPr>
          <a:xfrm>
            <a:off x="5286380" y="2928934"/>
            <a:ext cx="1928826" cy="928694"/>
          </a:xfrm>
          <a:prstGeom prst="rightArrow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rgbClr val="000099"/>
                </a:solidFill>
              </a:rPr>
              <a:t>328 N</a:t>
            </a:r>
            <a:endParaRPr lang="cs-CZ" sz="3200" b="1" dirty="0">
              <a:solidFill>
                <a:srgbClr val="000099"/>
              </a:solidFill>
            </a:endParaRPr>
          </a:p>
        </p:txBody>
      </p:sp>
      <p:sp>
        <p:nvSpPr>
          <p:cNvPr id="9" name="Šipka doleva 8"/>
          <p:cNvSpPr/>
          <p:nvPr/>
        </p:nvSpPr>
        <p:spPr>
          <a:xfrm>
            <a:off x="1857356" y="2571744"/>
            <a:ext cx="2143140" cy="857256"/>
          </a:xfrm>
          <a:prstGeom prst="leftArrow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rgbClr val="000099"/>
                </a:solidFill>
              </a:rPr>
              <a:t>155 N</a:t>
            </a:r>
            <a:endParaRPr lang="cs-CZ" sz="3200" b="1" dirty="0">
              <a:solidFill>
                <a:srgbClr val="000099"/>
              </a:solidFill>
            </a:endParaRPr>
          </a:p>
        </p:txBody>
      </p:sp>
      <p:sp>
        <p:nvSpPr>
          <p:cNvPr id="10" name="Šipka doleva 9"/>
          <p:cNvSpPr/>
          <p:nvPr/>
        </p:nvSpPr>
        <p:spPr>
          <a:xfrm>
            <a:off x="1857356" y="3500438"/>
            <a:ext cx="2143140" cy="857256"/>
          </a:xfrm>
          <a:prstGeom prst="leftArrow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rgbClr val="000099"/>
                </a:solidFill>
              </a:rPr>
              <a:t>280 N</a:t>
            </a:r>
            <a:endParaRPr lang="cs-CZ" sz="3200" b="1" dirty="0">
              <a:solidFill>
                <a:srgbClr val="000099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6" grpId="0" animBg="1"/>
      <p:bldP spid="7" grpId="0" animBg="1"/>
      <p:bldP spid="8" grpId="0" animBg="1"/>
      <p:bldP spid="9" grpId="0" animBg="1"/>
      <p:bldP spid="10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082660"/>
          </a:xfrm>
        </p:spPr>
        <p:txBody>
          <a:bodyPr>
            <a:normAutofit/>
          </a:bodyPr>
          <a:lstStyle/>
          <a:p>
            <a:r>
              <a:rPr lang="cs-CZ" sz="3200" u="sng" dirty="0" smtClean="0">
                <a:solidFill>
                  <a:srgbClr val="D60093"/>
                </a:solidFill>
                <a:effectLst/>
              </a:rPr>
              <a:t>15. Doplňte chybějící údaje:</a:t>
            </a:r>
            <a:endParaRPr lang="cs-CZ" sz="3200" u="sng" dirty="0">
              <a:solidFill>
                <a:srgbClr val="D60093"/>
              </a:solidFill>
              <a:effectLst/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571472" y="1357298"/>
            <a:ext cx="7858180" cy="4572032"/>
          </a:xfrm>
          <a:prstGeom prst="rect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b="1" dirty="0" smtClean="0">
                <a:solidFill>
                  <a:schemeClr val="tx1"/>
                </a:solidFill>
              </a:rPr>
              <a:t>Síla se značí písmenem …</a:t>
            </a:r>
          </a:p>
          <a:p>
            <a:pPr algn="ctr"/>
            <a:endParaRPr lang="cs-CZ" sz="4000" b="1" dirty="0" smtClean="0">
              <a:solidFill>
                <a:schemeClr val="tx1"/>
              </a:solidFill>
            </a:endParaRPr>
          </a:p>
          <a:p>
            <a:pPr algn="ctr"/>
            <a:r>
              <a:rPr lang="cs-CZ" sz="4000" b="1" dirty="0" smtClean="0">
                <a:solidFill>
                  <a:schemeClr val="tx1"/>
                </a:solidFill>
              </a:rPr>
              <a:t>Jednotkou síly je ……</a:t>
            </a:r>
            <a:endParaRPr lang="cs-CZ" sz="4000" b="1" dirty="0">
              <a:solidFill>
                <a:schemeClr val="tx1"/>
              </a:solidFill>
            </a:endParaRPr>
          </a:p>
          <a:p>
            <a:pPr algn="ctr"/>
            <a:endParaRPr lang="cs-CZ" sz="4000" b="1" dirty="0" smtClean="0">
              <a:solidFill>
                <a:schemeClr val="tx1"/>
              </a:solidFill>
            </a:endParaRPr>
          </a:p>
          <a:p>
            <a:pPr algn="ctr"/>
            <a:r>
              <a:rPr lang="cs-CZ" sz="4000" b="1" dirty="0" smtClean="0">
                <a:solidFill>
                  <a:schemeClr val="tx1"/>
                </a:solidFill>
              </a:rPr>
              <a:t>Síla se měří ………</a:t>
            </a:r>
            <a:endParaRPr lang="cs-CZ" sz="4000" b="1" dirty="0">
              <a:solidFill>
                <a:schemeClr val="tx1"/>
              </a:solidFill>
            </a:endParaRPr>
          </a:p>
        </p:txBody>
      </p:sp>
      <p:sp>
        <p:nvSpPr>
          <p:cNvPr id="5" name="Zaoblený obdélník 4"/>
          <p:cNvSpPr/>
          <p:nvPr/>
        </p:nvSpPr>
        <p:spPr>
          <a:xfrm>
            <a:off x="7215206" y="1857364"/>
            <a:ext cx="1000132" cy="857256"/>
          </a:xfrm>
          <a:prstGeom prst="roundRect">
            <a:avLst/>
          </a:prstGeom>
          <a:solidFill>
            <a:srgbClr val="CCFF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b="1" dirty="0" smtClean="0">
                <a:solidFill>
                  <a:srgbClr val="000066"/>
                </a:solidFill>
              </a:rPr>
              <a:t>F</a:t>
            </a:r>
            <a:endParaRPr lang="cs-CZ" sz="4800" b="1" dirty="0">
              <a:solidFill>
                <a:srgbClr val="000066"/>
              </a:solidFill>
            </a:endParaRPr>
          </a:p>
        </p:txBody>
      </p:sp>
      <p:sp>
        <p:nvSpPr>
          <p:cNvPr id="6" name="Zaoblený obdélník 5"/>
          <p:cNvSpPr/>
          <p:nvPr/>
        </p:nvSpPr>
        <p:spPr>
          <a:xfrm>
            <a:off x="6072198" y="3143248"/>
            <a:ext cx="2143140" cy="857256"/>
          </a:xfrm>
          <a:prstGeom prst="roundRect">
            <a:avLst/>
          </a:prstGeom>
          <a:solidFill>
            <a:srgbClr val="CCFF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rgbClr val="000066"/>
                </a:solidFill>
              </a:rPr>
              <a:t>NEWTON</a:t>
            </a:r>
            <a:endParaRPr lang="cs-CZ" sz="2800" b="1" dirty="0">
              <a:solidFill>
                <a:srgbClr val="000066"/>
              </a:solidFill>
            </a:endParaRPr>
          </a:p>
        </p:txBody>
      </p:sp>
      <p:sp>
        <p:nvSpPr>
          <p:cNvPr id="7" name="Zaoblený obdélník 6"/>
          <p:cNvSpPr/>
          <p:nvPr/>
        </p:nvSpPr>
        <p:spPr>
          <a:xfrm>
            <a:off x="5214942" y="4357694"/>
            <a:ext cx="2714644" cy="857256"/>
          </a:xfrm>
          <a:prstGeom prst="roundRect">
            <a:avLst/>
          </a:prstGeom>
          <a:solidFill>
            <a:srgbClr val="CCFF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rgbClr val="000066"/>
                </a:solidFill>
              </a:rPr>
              <a:t>SILOMĚREM</a:t>
            </a:r>
            <a:endParaRPr lang="cs-CZ" sz="2800" b="1" dirty="0">
              <a:solidFill>
                <a:srgbClr val="000066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  <p:bldP spid="5" grpId="0" animBg="1"/>
      <p:bldP spid="6" grpId="0" animBg="1"/>
      <p:bldP spid="7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714488"/>
            <a:ext cx="8229600" cy="4411675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sz="2000" b="1" dirty="0" smtClean="0">
                <a:solidFill>
                  <a:srgbClr val="00B050"/>
                </a:solidFill>
              </a:rPr>
              <a:t>Tesař J., Jáchim F., Fyzika 2 pro ZŠ, Fyzikální veličiny a jejich měření, pedagogické nakladatelství, a.s., SPN 2007.</a:t>
            </a:r>
          </a:p>
          <a:p>
            <a:pPr>
              <a:buNone/>
            </a:pPr>
            <a:r>
              <a:rPr lang="cs-CZ" sz="2000" b="1" dirty="0" smtClean="0">
                <a:solidFill>
                  <a:srgbClr val="00B050"/>
                </a:solidFill>
              </a:rPr>
              <a:t>Rauner K., Havel V., a kol., Fyzika 7 pro ZŠ a víceletá gymnázia, Nakladatelství Fraus 2005.</a:t>
            </a:r>
          </a:p>
          <a:p>
            <a:pPr>
              <a:buNone/>
            </a:pPr>
            <a:r>
              <a:rPr lang="cs-CZ" sz="2000" b="1" dirty="0" smtClean="0">
                <a:solidFill>
                  <a:srgbClr val="00B050"/>
                </a:solidFill>
              </a:rPr>
              <a:t>galerie office</a:t>
            </a:r>
          </a:p>
          <a:p>
            <a:pPr>
              <a:buNone/>
            </a:pPr>
            <a:r>
              <a:rPr lang="cs-CZ" sz="2000" b="1" dirty="0" smtClean="0">
                <a:solidFill>
                  <a:srgbClr val="00B050"/>
                </a:solidFill>
              </a:rPr>
              <a:t>Bohuněk, J., Sbírka úloh z fyziky pro ZŠ 1díl, Prometheus, s.r.o., ISBN 80-85849-06-2</a:t>
            </a:r>
          </a:p>
          <a:p>
            <a:pPr>
              <a:buNone/>
            </a:pPr>
            <a:r>
              <a:rPr lang="en-US" sz="2000" b="1" dirty="0" smtClean="0">
                <a:solidFill>
                  <a:srgbClr val="00B050"/>
                </a:solidFill>
                <a:hlinkClick r:id="rId2"/>
              </a:rPr>
              <a:t>http://www.ucebnipomucky.net/deploy/img/products/2758/tn_2758.jpg</a:t>
            </a:r>
            <a:r>
              <a:rPr lang="cs-CZ" sz="2000" b="1" dirty="0" smtClean="0">
                <a:solidFill>
                  <a:srgbClr val="00B050"/>
                </a:solidFill>
              </a:rPr>
              <a:t> </a:t>
            </a:r>
            <a:r>
              <a:rPr lang="en-US" sz="2000" b="1" dirty="0" smtClean="0">
                <a:solidFill>
                  <a:srgbClr val="00B050"/>
                </a:solidFill>
              </a:rPr>
              <a:t>[cit</a:t>
            </a:r>
            <a:r>
              <a:rPr lang="cs-CZ" sz="2000" b="1" dirty="0" smtClean="0">
                <a:solidFill>
                  <a:srgbClr val="00B050"/>
                </a:solidFill>
              </a:rPr>
              <a:t>:2013-03-25</a:t>
            </a:r>
            <a:r>
              <a:rPr lang="en-US" sz="2000" b="1" dirty="0" smtClean="0">
                <a:solidFill>
                  <a:srgbClr val="00B050"/>
                </a:solidFill>
              </a:rPr>
              <a:t>]</a:t>
            </a:r>
            <a:endParaRPr lang="cs-CZ" sz="2000" b="1" dirty="0" smtClean="0">
              <a:solidFill>
                <a:srgbClr val="00B050"/>
              </a:solidFill>
            </a:endParaRPr>
          </a:p>
          <a:p>
            <a:pPr>
              <a:buNone/>
            </a:pPr>
            <a:endParaRPr lang="cs-CZ" sz="2000" b="1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0034" y="714356"/>
            <a:ext cx="4114800" cy="796908"/>
          </a:xfrm>
        </p:spPr>
        <p:txBody>
          <a:bodyPr>
            <a:normAutofit/>
          </a:bodyPr>
          <a:lstStyle/>
          <a:p>
            <a:r>
              <a:rPr lang="cs-CZ" sz="3200" b="1" dirty="0" smtClean="0">
                <a:solidFill>
                  <a:srgbClr val="00B050"/>
                </a:solidFill>
              </a:rPr>
              <a:t>Použité zdroje:</a:t>
            </a:r>
            <a:endParaRPr lang="cs-CZ" sz="3200" b="1" dirty="0">
              <a:solidFill>
                <a:srgbClr val="00B05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514350" indent="-514350">
              <a:buAutoNum type="arabicPeriod"/>
            </a:pPr>
            <a:r>
              <a:rPr lang="cs-CZ" sz="2800" b="1" noProof="0" dirty="0" smtClean="0">
                <a:solidFill>
                  <a:srgbClr val="00B0F0"/>
                </a:solidFill>
              </a:rPr>
              <a:t>Materiál je určen pro žáky 6. ročníku. </a:t>
            </a:r>
          </a:p>
          <a:p>
            <a:pPr marL="514350" indent="-514350">
              <a:buAutoNum type="arabicPeriod"/>
            </a:pPr>
            <a:r>
              <a:rPr lang="cs-CZ" sz="2800" b="1" noProof="0" dirty="0" smtClean="0">
                <a:solidFill>
                  <a:srgbClr val="00B0F0"/>
                </a:solidFill>
              </a:rPr>
              <a:t>Prezentace slouží k zopakování </a:t>
            </a:r>
            <a:r>
              <a:rPr lang="cs-CZ" sz="2800" b="1" dirty="0" smtClean="0">
                <a:solidFill>
                  <a:srgbClr val="00B0F0"/>
                </a:solidFill>
              </a:rPr>
              <a:t>učiva o skládání rovnoběžných a různoběžných sil. </a:t>
            </a:r>
          </a:p>
          <a:p>
            <a:pPr marL="514350" indent="-514350">
              <a:buAutoNum type="arabicPeriod"/>
            </a:pPr>
            <a:r>
              <a:rPr lang="cs-CZ" sz="2800" b="1" dirty="0" smtClean="0">
                <a:solidFill>
                  <a:srgbClr val="00B0F0"/>
                </a:solidFill>
              </a:rPr>
              <a:t>Žák řeší úlohy na skládání sil, odpovídá na otázky, doplňuje text, vybírá správná řešení.</a:t>
            </a:r>
          </a:p>
          <a:p>
            <a:pPr marL="514350" indent="-514350">
              <a:buAutoNum type="arabicPeriod"/>
            </a:pPr>
            <a:r>
              <a:rPr lang="cs-CZ" sz="2800" b="1" dirty="0" smtClean="0">
                <a:solidFill>
                  <a:srgbClr val="00B0F0"/>
                </a:solidFill>
              </a:rPr>
              <a:t>Žák umí narýsovat působící síly a výslednice.</a:t>
            </a:r>
          </a:p>
          <a:p>
            <a:pPr marL="514350" indent="-514350">
              <a:buAutoNum type="arabicPeriod"/>
            </a:pPr>
            <a:r>
              <a:rPr lang="cs-CZ" sz="2800" b="1" dirty="0" smtClean="0">
                <a:solidFill>
                  <a:srgbClr val="00B0F0"/>
                </a:solidFill>
              </a:rPr>
              <a:t>Žák umí graficky znázornit výslednici sil působících různoběžně z jednoho působiště.</a:t>
            </a:r>
            <a:endParaRPr lang="cs-CZ" sz="2800" b="1" dirty="0">
              <a:solidFill>
                <a:srgbClr val="00B0F0"/>
              </a:solidFill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4114800" cy="1143000"/>
          </a:xfrm>
        </p:spPr>
        <p:txBody>
          <a:bodyPr>
            <a:normAutofit/>
          </a:bodyPr>
          <a:lstStyle/>
          <a:p>
            <a:r>
              <a:rPr lang="cs-CZ" sz="3200" b="1" dirty="0" smtClean="0">
                <a:solidFill>
                  <a:srgbClr val="002060"/>
                </a:solidFill>
              </a:rPr>
              <a:t>Metodika prezentace:</a:t>
            </a:r>
            <a:endParaRPr lang="cs-CZ" sz="3200" b="1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hluk">
  <a:themeElements>
    <a:clrScheme name="Shluk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Shluk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Shluk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95000" t="-106500" r="5000" b="2065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358</TotalTime>
  <Words>608</Words>
  <Application>Microsoft Office PowerPoint</Application>
  <PresentationFormat>Předvádění na obrazovce (4:3)</PresentationFormat>
  <Paragraphs>92</Paragraphs>
  <Slides>18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18</vt:i4>
      </vt:variant>
    </vt:vector>
  </HeadingPairs>
  <TitlesOfParts>
    <vt:vector size="19" baseType="lpstr">
      <vt:lpstr>Shluk</vt:lpstr>
      <vt:lpstr>Snímek 1</vt:lpstr>
      <vt:lpstr>1. Kolika gramové závaží bychom zvedli na vynaložení síly přibližně JEDEN NEWTON? Vyberte správný údaj:</vt:lpstr>
      <vt:lpstr>2. Vyberte další používané jednotky síly a řekněte jejich název a vysvětlete převod na newtony. Vyberte správné odpovědi (najděte chybu): </vt:lpstr>
      <vt:lpstr>3. Jak nazýváme bod, ve kterém síla působí? Vyberte správný název:</vt:lpstr>
      <vt:lpstr> 4. U jakého skládání sil je výslednice dána součtem sil? Vyberte správnou odpověď:</vt:lpstr>
      <vt:lpstr>5. Čemu je rovna výslednice, skládáme-li síly působící opačným směrem? Vyberte správnou odpověď:</vt:lpstr>
      <vt:lpstr>6. Jak určíme výslednici dvou různoběžných sil se stejným působištěm? Vyberte správnou odpověď:</vt:lpstr>
      <vt:lpstr>7. Karel s Hankou vezou sáňky po vodorovné zasněžené cestě. Karel táhne silou F1=40 N, Hanka zezadu tlačí silou F2= 30 N. Určete výslednici sil působících stejným směrem. Znázorněte obě síly F1,F2 orientovanými úsečkami v téže vodorovné přímce a vyznačte jejich působiště a velikost.</vt:lpstr>
      <vt:lpstr>8. Dva chlapci táhnou za siloměr v téže přímce, ale opačným směrem. Jaký údaj ukáže siloměr, jestliže jeden z nich vyvine sílu 90 N a druhý 55 N? Vyberte správný údaj:</vt:lpstr>
      <vt:lpstr>9. Na výsadkáře s padákem působí Země gravitační silou 900 N. V určitém okamžiku pádu je síla odporu vzduchu 850 N svisle vzhůru. Jaká je výsledná síla v tomto okamžiku na výsadkáře působí?</vt:lpstr>
      <vt:lpstr>10. Dva čluny táhnou do přístavu loď. Každý z nich napíná lano silou o velikosti 350 N.  Lana spolu svírají úhel 60°.  Znázorněte příslušný rovnoběžník sil (1cm odpovídá 100 kN).  </vt:lpstr>
      <vt:lpstr>11. Jaká je výslednice stejně velkých sil opačného směru, které působí současně na těleso? Dokončete odpověď:</vt:lpstr>
      <vt:lpstr>12. Na těleso působí v jednom bodě síly o velikosti F1=3 N, F2=5 N. Jejich směry svírají a) 30° b) 60° . Znázorněte síly a jejich výslednici v obou případech (1cm odpovídá 1N). Určete velikost výslednice v N. V jakém případě je výslednice větší?</vt:lpstr>
      <vt:lpstr>13. Traktor může vyvinout tahovou sílu nejvýše 16 kN.  Zemědělský secí stroj klade proti pohybu odporovou sílu 4,2 kN, brány odporovou sílu 0,5 kN. Utáhne traktor dva secí stroje a šestery brány?  Vyřešte úlohu (ověřte výpočtem):</vt:lpstr>
      <vt:lpstr>14. Na hřišti se děti přetahují o starou pneumatiku silami znázorněnými na obrázku. Určete jaký bude směr a velikost výsledné síly, která působí na pneumatiku.</vt:lpstr>
      <vt:lpstr>15. Doplňte chybějící údaje:</vt:lpstr>
      <vt:lpstr>Použité zdroje:</vt:lpstr>
      <vt:lpstr>Metodika prezentace:</vt:lpstr>
    </vt:vector>
  </TitlesOfParts>
  <Company>Franc-omitky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Radlena</dc:creator>
  <cp:lastModifiedBy>klobouckova</cp:lastModifiedBy>
  <cp:revision>42</cp:revision>
  <dcterms:created xsi:type="dcterms:W3CDTF">2013-02-20T14:18:46Z</dcterms:created>
  <dcterms:modified xsi:type="dcterms:W3CDTF">2013-06-06T07:37:42Z</dcterms:modified>
</cp:coreProperties>
</file>