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notesSlides/notesSlide17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57" r:id="rId19"/>
    <p:sldId id="258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8000"/>
    <a:srgbClr val="99FF99"/>
    <a:srgbClr val="00FF00"/>
    <a:srgbClr val="3333FF"/>
    <a:srgbClr val="000099"/>
    <a:srgbClr val="0066CC"/>
    <a:srgbClr val="660033"/>
    <a:srgbClr val="006600"/>
    <a:srgbClr val="00CC00"/>
    <a:srgbClr val="0099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89BE78-F12D-4F1D-B7BF-14EC13C1C38E}" type="datetimeFigureOut">
              <a:rPr lang="cs-CZ" smtClean="0"/>
              <a:t>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BA44B7-E8A4-4AF1-AF2F-FFD7CFA44CA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BA44B7-E8A4-4AF1-AF2F-FFD7CFA44CA8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BA44B7-E8A4-4AF1-AF2F-FFD7CFA44CA8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BA44B7-E8A4-4AF1-AF2F-FFD7CFA44CA8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BA44B7-E8A4-4AF1-AF2F-FFD7CFA44CA8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BA44B7-E8A4-4AF1-AF2F-FFD7CFA44CA8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BA44B7-E8A4-4AF1-AF2F-FFD7CFA44CA8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BA44B7-E8A4-4AF1-AF2F-FFD7CFA44CA8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BA44B7-E8A4-4AF1-AF2F-FFD7CFA44CA8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BA44B7-E8A4-4AF1-AF2F-FFD7CFA44CA8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BA44B7-E8A4-4AF1-AF2F-FFD7CFA44CA8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BA44B7-E8A4-4AF1-AF2F-FFD7CFA44CA8}" type="slidenum">
              <a:rPr lang="cs-CZ" smtClean="0"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BA44B7-E8A4-4AF1-AF2F-FFD7CFA44CA8}" type="slidenum">
              <a:rPr lang="cs-CZ" smtClean="0"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BA44B7-E8A4-4AF1-AF2F-FFD7CFA44CA8}" type="slidenum">
              <a:rPr lang="cs-CZ" smtClean="0"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BA44B7-E8A4-4AF1-AF2F-FFD7CFA44CA8}" type="slidenum">
              <a:rPr lang="cs-CZ" smtClean="0"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BA44B7-E8A4-4AF1-AF2F-FFD7CFA44CA8}" type="slidenum">
              <a:rPr lang="cs-CZ" smtClean="0"/>
              <a:t>16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BA44B7-E8A4-4AF1-AF2F-FFD7CFA44CA8}" type="slidenum">
              <a:rPr lang="cs-CZ" smtClean="0"/>
              <a:t>17</a:t>
            </a:fld>
            <a:endParaRPr lang="cs-CZ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BA44B7-E8A4-4AF1-AF2F-FFD7CFA44CA8}" type="slidenum">
              <a:rPr lang="cs-CZ" smtClean="0"/>
              <a:t>18</a:t>
            </a:fld>
            <a:endParaRPr lang="cs-CZ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BA44B7-E8A4-4AF1-AF2F-FFD7CFA44CA8}" type="slidenum">
              <a:rPr lang="cs-CZ" smtClean="0"/>
              <a:t>19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F6F55882-0F46-402E-8F51-1EFBE8FFB5BB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F55882-0F46-402E-8F51-1EFBE8FFB5BB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F55882-0F46-402E-8F51-1EFBE8FFB5BB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F55882-0F46-402E-8F51-1EFBE8FFB5BB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F55882-0F46-402E-8F51-1EFBE8FFB5BB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F55882-0F46-402E-8F51-1EFBE8FFB5BB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F55882-0F46-402E-8F51-1EFBE8FFB5BB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F6F55882-0F46-402E-8F51-1EFBE8FFB5BB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F6F55882-0F46-402E-8F51-1EFBE8FFB5BB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F55882-0F46-402E-8F51-1EFBE8FFB5BB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6F55882-0F46-402E-8F51-1EFBE8FFB5BB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F6F55882-0F46-402E-8F51-1EFBE8FFB5BB}" type="datetimeFigureOut">
              <a:rPr lang="cs-CZ" smtClean="0"/>
              <a:pPr/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69382840-1AE7-48BB-83E6-F45F6ADF5E61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4.png"/><Relationship Id="rId7" Type="http://schemas.openxmlformats.org/officeDocument/2006/relationships/image" Target="../media/image8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gif"/><Relationship Id="rId5" Type="http://schemas.openxmlformats.org/officeDocument/2006/relationships/image" Target="../media/image6.wmf"/><Relationship Id="rId10" Type="http://schemas.openxmlformats.org/officeDocument/2006/relationships/image" Target="../media/image11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rufus.cz/pic_zbozi/04835.jpg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maths.cz/obrazky/17.png" TargetMode="External"/><Relationship Id="rId4" Type="http://schemas.openxmlformats.org/officeDocument/2006/relationships/hyperlink" Target="http://upload.wikimedia.org/wikipedia/commons/a/ab/Measuring_cylinder_hg.jpg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1331640" y="4797152"/>
            <a:ext cx="6624736" cy="1152128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l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</a:t>
            </a:r>
            <a:r>
              <a:rPr lang="cs-CZ" sz="1600" b="1" dirty="0" smtClean="0">
                <a:solidFill>
                  <a:srgbClr val="00B0F0"/>
                </a:solidFill>
              </a:rPr>
              <a:t>7. ročníku. Slouží k opakování učiva šestého ročníku.  Zaměření na fyzikální veličiny - délka, obsah, objem, hmotnost a hustota.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2483768" y="3933056"/>
            <a:ext cx="3384946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Opakování</a:t>
            </a:r>
            <a:r>
              <a:rPr kumimoji="0" lang="cs-CZ" sz="3200" b="1" i="0" u="none" strike="noStrike" kern="1200" cap="none" spc="0" normalizeH="0" noProof="0" dirty="0" smtClean="0">
                <a:ln>
                  <a:noFill/>
                </a:ln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uLnTx/>
                <a:uFillTx/>
                <a:latin typeface="+mj-lt"/>
                <a:ea typeface="+mj-ea"/>
                <a:cs typeface="+mj-cs"/>
              </a:rPr>
              <a:t> 1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267744" y="1484784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09/2012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VY_32_INOVACE_FY.7.A.01_opakovani_1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214290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4046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5409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CC"/>
                </a:solidFill>
                <a:effectLst/>
              </a:rPr>
              <a:t>1. Vyjmenujte několik těles, která se </a:t>
            </a:r>
            <a:r>
              <a:rPr lang="cs-CZ" sz="3200" u="sng" dirty="0" smtClean="0">
                <a:solidFill>
                  <a:srgbClr val="CC00CC"/>
                </a:solidFill>
                <a:effectLst/>
              </a:rPr>
              <a:t>podobají</a:t>
            </a:r>
            <a:r>
              <a:rPr lang="cs-CZ" sz="3200" dirty="0" smtClean="0">
                <a:solidFill>
                  <a:srgbClr val="CC00CC"/>
                </a:solidFill>
                <a:effectLst/>
              </a:rPr>
              <a:t> kouli, válci, krychli a kvádru:</a:t>
            </a:r>
            <a:endParaRPr lang="cs-CZ" sz="3200" dirty="0">
              <a:solidFill>
                <a:srgbClr val="CC00CC"/>
              </a:solidFill>
              <a:effectLst/>
            </a:endParaRPr>
          </a:p>
        </p:txBody>
      </p:sp>
      <p:pic>
        <p:nvPicPr>
          <p:cNvPr id="1026" name="Picture 2" descr="C:\Documents and Settings\radek\Local Settings\Temporary Internet Files\Content.IE5\UICNG21R\MC900441720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00100" y="1928802"/>
            <a:ext cx="857256" cy="857256"/>
          </a:xfrm>
          <a:prstGeom prst="rect">
            <a:avLst/>
          </a:prstGeom>
          <a:noFill/>
        </p:spPr>
      </p:pic>
      <p:pic>
        <p:nvPicPr>
          <p:cNvPr id="1027" name="Picture 3" descr="C:\Documents and Settings\radek\Local Settings\Temporary Internet Files\Content.IE5\6S12WTPU\MP90043315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2910" y="2928934"/>
            <a:ext cx="1521607" cy="1014405"/>
          </a:xfrm>
          <a:prstGeom prst="rect">
            <a:avLst/>
          </a:prstGeom>
          <a:noFill/>
        </p:spPr>
      </p:pic>
      <p:pic>
        <p:nvPicPr>
          <p:cNvPr id="1029" name="Picture 5" descr="C:\Documents and Settings\radek\Local Settings\Temporary Internet Files\Content.IE5\YBV7V56Q\MC90044184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472" y="4071942"/>
            <a:ext cx="1643074" cy="1922029"/>
          </a:xfrm>
          <a:prstGeom prst="rect">
            <a:avLst/>
          </a:prstGeom>
          <a:noFill/>
        </p:spPr>
      </p:pic>
      <p:pic>
        <p:nvPicPr>
          <p:cNvPr id="1031" name="Picture 7" descr="C:\Documents and Settings\radek\Local Settings\Temporary Internet Files\Content.IE5\UICNG21R\MC90001930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143768" y="2643182"/>
            <a:ext cx="1659845" cy="1448741"/>
          </a:xfrm>
          <a:prstGeom prst="rect">
            <a:avLst/>
          </a:prstGeom>
          <a:noFill/>
        </p:spPr>
      </p:pic>
      <p:pic>
        <p:nvPicPr>
          <p:cNvPr id="1033" name="Picture 9" descr="C:\Documents and Settings\radek\Local Settings\Temporary Internet Files\Content.IE5\U211CDGV\MP90039051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214678" y="2328842"/>
            <a:ext cx="1571636" cy="1571636"/>
          </a:xfrm>
          <a:prstGeom prst="rect">
            <a:avLst/>
          </a:prstGeom>
          <a:noFill/>
        </p:spPr>
      </p:pic>
      <p:pic>
        <p:nvPicPr>
          <p:cNvPr id="1035" name="Picture 11" descr="C:\Documents and Settings\radek\Local Settings\Temporary Internet Files\Content.IE5\U211CDGV\MC900197504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86116" y="4357694"/>
            <a:ext cx="1452573" cy="2020245"/>
          </a:xfrm>
          <a:prstGeom prst="rect">
            <a:avLst/>
          </a:prstGeom>
          <a:noFill/>
        </p:spPr>
      </p:pic>
      <p:pic>
        <p:nvPicPr>
          <p:cNvPr id="1037" name="Picture 13" descr="C:\Documents and Settings\radek\Local Settings\Temporary Internet Files\Content.IE5\YBV7V56Q\MP900438715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5429256" y="2071678"/>
            <a:ext cx="1143008" cy="858974"/>
          </a:xfrm>
          <a:prstGeom prst="rect">
            <a:avLst/>
          </a:prstGeom>
          <a:noFill/>
        </p:spPr>
      </p:pic>
      <p:pic>
        <p:nvPicPr>
          <p:cNvPr id="1038" name="Picture 14" descr="C:\Documents and Settings\radek\Local Settings\Temporary Internet Files\Content.IE5\U211CDGV\MP900438800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500694" y="3214686"/>
            <a:ext cx="1261480" cy="1000116"/>
          </a:xfrm>
          <a:prstGeom prst="rect">
            <a:avLst/>
          </a:prstGeom>
          <a:noFill/>
        </p:spPr>
      </p:pic>
      <p:pic>
        <p:nvPicPr>
          <p:cNvPr id="1039" name="Picture 15" descr="C:\Documents and Settings\radek\Local Settings\Temporary Internet Files\Content.IE5\YBV7V56Q\MM900283630[1].gif"/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5572132" y="4929198"/>
            <a:ext cx="1171578" cy="1285878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571472" y="1357298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/>
                </a:solidFill>
              </a:rPr>
              <a:t>koule</a:t>
            </a:r>
            <a:endParaRPr lang="cs-CZ" sz="2800" b="1" dirty="0">
              <a:solidFill>
                <a:schemeClr val="accent3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000364" y="1428736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00FF"/>
                </a:solidFill>
              </a:rPr>
              <a:t>válec</a:t>
            </a:r>
            <a:endParaRPr lang="cs-CZ" sz="2800" b="1" dirty="0">
              <a:solidFill>
                <a:srgbClr val="0000FF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5357818" y="1500174"/>
            <a:ext cx="17859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33CC33"/>
                </a:solidFill>
              </a:rPr>
              <a:t>krychle</a:t>
            </a:r>
            <a:endParaRPr lang="cs-CZ" sz="2800" b="1" dirty="0">
              <a:solidFill>
                <a:srgbClr val="33CC33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500958" y="4429132"/>
            <a:ext cx="12858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3">
                    <a:lumMod val="75000"/>
                  </a:schemeClr>
                </a:solidFill>
              </a:rPr>
              <a:t>kvádr</a:t>
            </a:r>
            <a:endParaRPr lang="cs-CZ" sz="2800" b="1" dirty="0">
              <a:solidFill>
                <a:schemeClr val="accent3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4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9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0" dur="2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55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60" dur="2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1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9" grpId="0" build="allAtOnce"/>
      <p:bldP spid="20" grpId="0" build="allAtOnce"/>
      <p:bldP spid="21" grpId="0" build="allAtOnce"/>
      <p:bldP spid="22" grpId="0" build="allAtOnce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0000FF"/>
                </a:solidFill>
                <a:effectLst/>
              </a:rPr>
              <a:t>2. Rozdělte látky mezi látky pevné, kapalné a plynné:</a:t>
            </a:r>
            <a:endParaRPr lang="cs-CZ" sz="3600" dirty="0">
              <a:solidFill>
                <a:srgbClr val="0000FF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3000365" y="1428736"/>
          <a:ext cx="5929353" cy="5089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76451"/>
                <a:gridCol w="1976451"/>
                <a:gridCol w="1976451"/>
              </a:tblGrid>
              <a:tr h="654848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FF00"/>
                          </a:solidFill>
                        </a:rPr>
                        <a:t>Látka</a:t>
                      </a:r>
                      <a:r>
                        <a:rPr lang="cs-CZ" sz="2800" baseline="0" dirty="0" smtClean="0">
                          <a:solidFill>
                            <a:srgbClr val="FFFF00"/>
                          </a:solidFill>
                        </a:rPr>
                        <a:t> pevná</a:t>
                      </a:r>
                      <a:endParaRPr lang="cs-CZ" sz="28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FF00"/>
                          </a:solidFill>
                        </a:rPr>
                        <a:t>Látka</a:t>
                      </a:r>
                      <a:r>
                        <a:rPr lang="cs-CZ" sz="2800" baseline="0" dirty="0" smtClean="0">
                          <a:solidFill>
                            <a:srgbClr val="FFFF00"/>
                          </a:solidFill>
                        </a:rPr>
                        <a:t> kapalná</a:t>
                      </a:r>
                      <a:endParaRPr lang="cs-CZ" sz="28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FFFF00"/>
                          </a:solidFill>
                        </a:rPr>
                        <a:t>Látka plynná</a:t>
                      </a:r>
                      <a:endParaRPr lang="cs-CZ" sz="2800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  <a:tr h="654848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železo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mléko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vzduch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654848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křemen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olej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oxid uhličitý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654848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papír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líh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propan-butan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654848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dřevo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med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zemní plyn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  <a:tr h="654848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beton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nafta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0099"/>
                          </a:solidFill>
                        </a:rPr>
                        <a:t>kyslík</a:t>
                      </a:r>
                      <a:endParaRPr lang="cs-CZ" sz="2800" b="1" dirty="0">
                        <a:solidFill>
                          <a:srgbClr val="000099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4282" y="1397000"/>
          <a:ext cx="2143140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3140"/>
              </a:tblGrid>
              <a:tr h="4318016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rgbClr val="FFFF00"/>
                          </a:solidFill>
                        </a:rPr>
                        <a:t>vzduch, </a:t>
                      </a:r>
                    </a:p>
                    <a:p>
                      <a:r>
                        <a:rPr lang="cs-CZ" sz="2000" b="1" dirty="0" smtClean="0">
                          <a:solidFill>
                            <a:srgbClr val="FFFF00"/>
                          </a:solidFill>
                        </a:rPr>
                        <a:t>železo, </a:t>
                      </a:r>
                    </a:p>
                    <a:p>
                      <a:r>
                        <a:rPr lang="cs-CZ" sz="2000" b="1" dirty="0" smtClean="0">
                          <a:solidFill>
                            <a:srgbClr val="FFFF00"/>
                          </a:solidFill>
                        </a:rPr>
                        <a:t>mléko,</a:t>
                      </a:r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 </a:t>
                      </a:r>
                    </a:p>
                    <a:p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olej, </a:t>
                      </a:r>
                    </a:p>
                    <a:p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oxid uhličitý, křemen, </a:t>
                      </a:r>
                    </a:p>
                    <a:p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papír, </a:t>
                      </a:r>
                    </a:p>
                    <a:p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propan-butan,</a:t>
                      </a:r>
                    </a:p>
                    <a:p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líh, </a:t>
                      </a:r>
                    </a:p>
                    <a:p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dřevo, </a:t>
                      </a:r>
                    </a:p>
                    <a:p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zemní plyn, med, </a:t>
                      </a:r>
                    </a:p>
                    <a:p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nafta, </a:t>
                      </a:r>
                    </a:p>
                    <a:p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beton, </a:t>
                      </a:r>
                    </a:p>
                    <a:p>
                      <a:r>
                        <a:rPr lang="cs-CZ" sz="2000" b="1" baseline="0" dirty="0" smtClean="0">
                          <a:solidFill>
                            <a:srgbClr val="FFFF00"/>
                          </a:solidFill>
                        </a:rPr>
                        <a:t>Kyslík.</a:t>
                      </a:r>
                      <a:endParaRPr lang="cs-CZ" sz="2000" b="1" dirty="0">
                        <a:solidFill>
                          <a:srgbClr val="FFFF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33CC33"/>
                </a:solidFill>
                <a:effectLst/>
              </a:rPr>
              <a:t>3. Rozhodněte, které z následujících pojmů jsou fyzikální veličiny a které nejsou:</a:t>
            </a:r>
            <a:endParaRPr lang="cs-CZ" sz="2800" dirty="0">
              <a:solidFill>
                <a:srgbClr val="33CC33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1571604" y="1714488"/>
            <a:ext cx="2428892" cy="1143008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9900"/>
                </a:solidFill>
              </a:rPr>
              <a:t>c</a:t>
            </a:r>
            <a:r>
              <a:rPr lang="cs-CZ" sz="2800" b="1" dirty="0" smtClean="0">
                <a:solidFill>
                  <a:srgbClr val="009900"/>
                </a:solidFill>
              </a:rPr>
              <a:t>huť polévky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28596" y="3714752"/>
            <a:ext cx="2428892" cy="1143008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9900"/>
                </a:solidFill>
              </a:rPr>
              <a:t>v</a:t>
            </a:r>
            <a:r>
              <a:rPr lang="cs-CZ" sz="2800" b="1" dirty="0" smtClean="0">
                <a:solidFill>
                  <a:srgbClr val="009900"/>
                </a:solidFill>
              </a:rPr>
              <a:t>ýška skoku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286116" y="3143248"/>
            <a:ext cx="2428892" cy="1143008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9900"/>
                </a:solidFill>
              </a:rPr>
              <a:t>o</a:t>
            </a:r>
            <a:r>
              <a:rPr lang="cs-CZ" sz="2800" b="1" dirty="0" smtClean="0">
                <a:solidFill>
                  <a:srgbClr val="009900"/>
                </a:solidFill>
              </a:rPr>
              <a:t>bjem kanystru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2571736" y="5072074"/>
            <a:ext cx="2857520" cy="1143008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9900"/>
                </a:solidFill>
              </a:rPr>
              <a:t>h</a:t>
            </a:r>
            <a:r>
              <a:rPr lang="cs-CZ" sz="2800" b="1" dirty="0" smtClean="0">
                <a:solidFill>
                  <a:srgbClr val="009900"/>
                </a:solidFill>
              </a:rPr>
              <a:t>motnost činky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6000760" y="3643314"/>
            <a:ext cx="2428892" cy="1143008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9900"/>
                </a:solidFill>
              </a:rPr>
              <a:t>h</a:t>
            </a:r>
            <a:r>
              <a:rPr lang="cs-CZ" sz="2800" b="1" dirty="0" smtClean="0">
                <a:solidFill>
                  <a:srgbClr val="009900"/>
                </a:solidFill>
              </a:rPr>
              <a:t>rubost koberce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6357950" y="5500702"/>
            <a:ext cx="2428892" cy="1143008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9900"/>
                </a:solidFill>
              </a:rPr>
              <a:t>v</a:t>
            </a:r>
            <a:r>
              <a:rPr lang="cs-CZ" sz="2800" b="1" dirty="0" smtClean="0">
                <a:solidFill>
                  <a:srgbClr val="009900"/>
                </a:solidFill>
              </a:rPr>
              <a:t>ůně parfému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4857752" y="1571612"/>
            <a:ext cx="2428892" cy="1143008"/>
          </a:xfrm>
          <a:prstGeom prst="ellipse">
            <a:avLst/>
          </a:prstGeom>
          <a:solidFill>
            <a:srgbClr val="CC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rgbClr val="009900"/>
                </a:solidFill>
              </a:rPr>
              <a:t>r</a:t>
            </a:r>
            <a:r>
              <a:rPr lang="cs-CZ" sz="2800" b="1" dirty="0" smtClean="0">
                <a:solidFill>
                  <a:srgbClr val="009900"/>
                </a:solidFill>
              </a:rPr>
              <a:t>ychlost letadla</a:t>
            </a:r>
            <a:endParaRPr lang="cs-CZ" sz="28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5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614998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66FF"/>
                </a:solidFill>
                <a:effectLst/>
              </a:rPr>
              <a:t>4. Pojmenujte tato délková měřidla:</a:t>
            </a:r>
            <a:endParaRPr lang="cs-CZ" sz="3200" dirty="0">
              <a:solidFill>
                <a:srgbClr val="3366FF"/>
              </a:solidFill>
              <a:effectLst/>
            </a:endParaRPr>
          </a:p>
        </p:txBody>
      </p:sp>
      <p:pic>
        <p:nvPicPr>
          <p:cNvPr id="2050" name="Picture 2" descr="C:\Documents and Settings\radek\Local Settings\Temporary Internet Files\Content.IE5\C1EZKPMV\MP90033726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1285860"/>
            <a:ext cx="3030561" cy="2161800"/>
          </a:xfrm>
          <a:prstGeom prst="rect">
            <a:avLst/>
          </a:prstGeom>
          <a:noFill/>
        </p:spPr>
      </p:pic>
      <p:pic>
        <p:nvPicPr>
          <p:cNvPr id="2052" name="Picture 4" descr="C:\Documents and Settings\radek\Local Settings\Temporary Internet Files\Content.IE5\YBV7V56Q\MP900303012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643702" y="500042"/>
            <a:ext cx="1857388" cy="2603815"/>
          </a:xfrm>
          <a:prstGeom prst="rect">
            <a:avLst/>
          </a:prstGeom>
          <a:noFill/>
        </p:spPr>
      </p:pic>
      <p:pic>
        <p:nvPicPr>
          <p:cNvPr id="2053" name="Picture 5" descr="C:\Documents and Settings\radek\Local Settings\Temporary Internet Files\Content.IE5\UICNG21R\MC90029605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00166" y="4071942"/>
            <a:ext cx="2714644" cy="2058638"/>
          </a:xfrm>
          <a:prstGeom prst="rect">
            <a:avLst/>
          </a:prstGeom>
          <a:noFill/>
        </p:spPr>
      </p:pic>
      <p:pic>
        <p:nvPicPr>
          <p:cNvPr id="2055" name="Picture 7" descr="C:\Documents and Settings\radek\Local Settings\Temporary Internet Files\Content.IE5\8X27W9MV\MP90038677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429124" y="3714752"/>
            <a:ext cx="3657600" cy="2609088"/>
          </a:xfrm>
          <a:prstGeom prst="rect">
            <a:avLst/>
          </a:prstGeom>
          <a:noFill/>
        </p:spPr>
      </p:pic>
      <p:pic>
        <p:nvPicPr>
          <p:cNvPr id="2057" name="Picture 9" descr="http://www.brufus.cz/pic_zbozi/04835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14282" y="1714488"/>
            <a:ext cx="2902180" cy="193357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29723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CC0000"/>
                </a:solidFill>
                <a:effectLst/>
              </a:rPr>
              <a:t>5. Při měření délky plotu naměřili žáci následující hodnoty: </a:t>
            </a:r>
            <a:br>
              <a:rPr lang="cs-CZ" sz="3200" dirty="0" smtClean="0">
                <a:solidFill>
                  <a:srgbClr val="CC0000"/>
                </a:solidFill>
                <a:effectLst/>
              </a:rPr>
            </a:br>
            <a:r>
              <a:rPr lang="cs-CZ" sz="2700" dirty="0" smtClean="0">
                <a:solidFill>
                  <a:srgbClr val="CC0000"/>
                </a:solidFill>
                <a:effectLst/>
              </a:rPr>
              <a:t>125 m, 127 m, 124 m, 122 m, 125 m a 126 m.</a:t>
            </a:r>
            <a:r>
              <a:rPr lang="cs-CZ" sz="3200" dirty="0" smtClean="0">
                <a:solidFill>
                  <a:srgbClr val="CC00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CC0000"/>
                </a:solidFill>
                <a:effectLst/>
              </a:rPr>
            </a:br>
            <a:r>
              <a:rPr lang="cs-CZ" sz="3200" dirty="0" smtClean="0">
                <a:solidFill>
                  <a:srgbClr val="CC0000"/>
                </a:solidFill>
                <a:effectLst/>
              </a:rPr>
              <a:t>Určete průměrnou délku plotu (aritmetický průměr naměřených hodnot).</a:t>
            </a:r>
            <a:endParaRPr lang="cs-CZ" sz="3200" dirty="0">
              <a:solidFill>
                <a:srgbClr val="CC0000"/>
              </a:solidFill>
              <a:effectLst/>
            </a:endParaRPr>
          </a:p>
        </p:txBody>
      </p:sp>
      <p:pic>
        <p:nvPicPr>
          <p:cNvPr id="20483" name="Picture 3" descr="C:\Documents and Settings\radek\Local Settings\Temporary Internet Files\Content.IE5\8X27W9MV\MP9004014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2198" y="3071810"/>
            <a:ext cx="2714612" cy="3121152"/>
          </a:xfrm>
          <a:prstGeom prst="rect">
            <a:avLst/>
          </a:prstGeom>
          <a:noFill/>
        </p:spPr>
      </p:pic>
      <p:sp>
        <p:nvSpPr>
          <p:cNvPr id="6" name="Vývojový diagram: alternativní postup 5"/>
          <p:cNvSpPr/>
          <p:nvPr/>
        </p:nvSpPr>
        <p:spPr>
          <a:xfrm>
            <a:off x="1285852" y="3714752"/>
            <a:ext cx="4214842" cy="2071702"/>
          </a:xfrm>
          <a:prstGeom prst="flowChartAlternateProcess">
            <a:avLst/>
          </a:prstGeom>
          <a:solidFill>
            <a:srgbClr val="FFCC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solidFill>
                  <a:srgbClr val="000099"/>
                </a:solidFill>
              </a:rPr>
              <a:t>124,8 m</a:t>
            </a:r>
            <a:endParaRPr lang="cs-CZ" sz="36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04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9710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CC"/>
                </a:solidFill>
                <a:effectLst/>
              </a:rPr>
              <a:t>6. Kolik kroků uděláte na délce 50 metrů? Jaká je průměrná délka vašeho kroku?</a:t>
            </a:r>
            <a:br>
              <a:rPr lang="cs-CZ" sz="3200" dirty="0" smtClean="0">
                <a:solidFill>
                  <a:srgbClr val="9900CC"/>
                </a:solidFill>
                <a:effectLst/>
              </a:rPr>
            </a:br>
            <a:r>
              <a:rPr lang="cs-CZ" sz="3200" dirty="0" smtClean="0">
                <a:solidFill>
                  <a:srgbClr val="9900CC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9900CC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42910" y="2428868"/>
            <a:ext cx="3286148" cy="171451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50 kroků</a:t>
            </a:r>
          </a:p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1 krok-1 m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71736" y="4572008"/>
            <a:ext cx="3286148" cy="171451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200 kroků</a:t>
            </a:r>
          </a:p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1 krok-0,25 m</a:t>
            </a:r>
            <a:endParaRPr lang="cs-CZ" sz="3200" b="1" dirty="0">
              <a:solidFill>
                <a:srgbClr val="80008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43438" y="2428868"/>
            <a:ext cx="3286148" cy="1714512"/>
          </a:xfrm>
          <a:prstGeom prst="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100 kroků</a:t>
            </a:r>
          </a:p>
          <a:p>
            <a:pPr algn="ctr"/>
            <a:r>
              <a:rPr lang="cs-CZ" sz="3200" b="1" dirty="0" smtClean="0">
                <a:solidFill>
                  <a:srgbClr val="800080"/>
                </a:solidFill>
              </a:rPr>
              <a:t>1 krok-0,5 m</a:t>
            </a:r>
            <a:endParaRPr lang="cs-CZ" sz="3200" b="1" dirty="0">
              <a:solidFill>
                <a:srgbClr val="80008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9704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33CC33"/>
                </a:solidFill>
                <a:effectLst/>
              </a:rPr>
              <a:t>7. Určete obsah florbalového hřiště s rozměry 40 m a 20 m. Kolikrát větší obsah má hřiště fotbalové?</a:t>
            </a:r>
            <a:endParaRPr lang="cs-CZ" sz="3200" dirty="0">
              <a:solidFill>
                <a:srgbClr val="33CC33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2786058"/>
            <a:ext cx="328614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8000"/>
                </a:solidFill>
              </a:rPr>
              <a:t>Florbalové hřiště:</a:t>
            </a:r>
          </a:p>
          <a:p>
            <a:r>
              <a:rPr lang="cs-CZ" sz="2800" b="1" dirty="0" smtClean="0">
                <a:solidFill>
                  <a:srgbClr val="008000"/>
                </a:solidFill>
              </a:rPr>
              <a:t>a</a:t>
            </a:r>
            <a:r>
              <a:rPr lang="cs-CZ" sz="2800" b="1" dirty="0" smtClean="0">
                <a:solidFill>
                  <a:srgbClr val="008000"/>
                </a:solidFill>
                <a:latin typeface="Arial Black"/>
              </a:rPr>
              <a:t>= 40 m</a:t>
            </a:r>
          </a:p>
          <a:p>
            <a:r>
              <a:rPr lang="cs-CZ" sz="2800" b="1" dirty="0" smtClean="0">
                <a:solidFill>
                  <a:srgbClr val="008000"/>
                </a:solidFill>
                <a:latin typeface="Arial Black"/>
              </a:rPr>
              <a:t>b= 20 m</a:t>
            </a:r>
          </a:p>
          <a:p>
            <a:r>
              <a:rPr lang="cs-CZ" sz="2800" b="1" dirty="0" smtClean="0">
                <a:solidFill>
                  <a:srgbClr val="008000"/>
                </a:solidFill>
                <a:latin typeface="Arial Black"/>
              </a:rPr>
              <a:t>S= ? </a:t>
            </a:r>
          </a:p>
          <a:p>
            <a:r>
              <a:rPr lang="cs-CZ" sz="2800" b="1" dirty="0" smtClean="0">
                <a:solidFill>
                  <a:srgbClr val="008000"/>
                </a:solidFill>
                <a:latin typeface="Arial Black"/>
              </a:rPr>
              <a:t>S= a</a:t>
            </a:r>
            <a:r>
              <a:rPr lang="cs-CZ" sz="2800" b="1" dirty="0" smtClean="0">
                <a:solidFill>
                  <a:srgbClr val="008000"/>
                </a:solidFill>
                <a:latin typeface="Arial"/>
                <a:cs typeface="Arial"/>
              </a:rPr>
              <a:t>∙b</a:t>
            </a:r>
          </a:p>
          <a:p>
            <a:r>
              <a:rPr lang="cs-CZ" sz="2800" b="1" dirty="0" smtClean="0">
                <a:solidFill>
                  <a:srgbClr val="008000"/>
                </a:solidFill>
                <a:latin typeface="Arial"/>
                <a:cs typeface="Arial"/>
              </a:rPr>
              <a:t>S</a:t>
            </a:r>
            <a:r>
              <a:rPr lang="cs-CZ" sz="2800" b="1" dirty="0" smtClean="0">
                <a:solidFill>
                  <a:srgbClr val="008000"/>
                </a:solidFill>
                <a:latin typeface="Arial Black"/>
                <a:cs typeface="Arial"/>
              </a:rPr>
              <a:t>= 40 </a:t>
            </a:r>
            <a:r>
              <a:rPr lang="cs-CZ" sz="2800" b="1" dirty="0" smtClean="0">
                <a:solidFill>
                  <a:srgbClr val="008000"/>
                </a:solidFill>
                <a:latin typeface="Arial"/>
                <a:cs typeface="Arial"/>
              </a:rPr>
              <a:t>∙20</a:t>
            </a:r>
          </a:p>
          <a:p>
            <a:r>
              <a:rPr lang="cs-CZ" sz="2800" b="1" u="sng" dirty="0" smtClean="0">
                <a:solidFill>
                  <a:srgbClr val="008000"/>
                </a:solidFill>
                <a:latin typeface="Arial"/>
                <a:cs typeface="Arial"/>
              </a:rPr>
              <a:t>S</a:t>
            </a:r>
            <a:r>
              <a:rPr lang="cs-CZ" sz="2800" b="1" u="sng" dirty="0" smtClean="0">
                <a:solidFill>
                  <a:srgbClr val="008000"/>
                </a:solidFill>
                <a:latin typeface="Arial Black"/>
                <a:cs typeface="Arial"/>
              </a:rPr>
              <a:t>= 800 </a:t>
            </a:r>
            <a:r>
              <a:rPr lang="cs-CZ" sz="2800" b="1" u="sng" dirty="0">
                <a:solidFill>
                  <a:srgbClr val="008000"/>
                </a:solidFill>
              </a:rPr>
              <a:t>m</a:t>
            </a:r>
            <a:r>
              <a:rPr lang="cs-CZ" sz="2800" b="1" u="sng" baseline="30000" dirty="0">
                <a:solidFill>
                  <a:srgbClr val="008000"/>
                </a:solidFill>
              </a:rPr>
              <a:t>2</a:t>
            </a:r>
            <a:endParaRPr lang="cs-CZ" sz="2800" b="1" u="sng" dirty="0">
              <a:solidFill>
                <a:srgbClr val="008000"/>
              </a:solidFill>
            </a:endParaRPr>
          </a:p>
          <a:p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29190" y="2571744"/>
            <a:ext cx="3429024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Fotbalové hřiště:</a:t>
            </a:r>
          </a:p>
          <a:p>
            <a:r>
              <a:rPr lang="cs-CZ" sz="2800" b="1" dirty="0" smtClean="0">
                <a:solidFill>
                  <a:srgbClr val="00CC00"/>
                </a:solidFill>
              </a:rPr>
              <a:t>a</a:t>
            </a:r>
            <a:r>
              <a:rPr lang="cs-CZ" sz="2800" b="1" dirty="0" smtClean="0">
                <a:solidFill>
                  <a:srgbClr val="00CC00"/>
                </a:solidFill>
                <a:latin typeface="Arial Black"/>
              </a:rPr>
              <a:t> = 110 m</a:t>
            </a:r>
          </a:p>
          <a:p>
            <a:r>
              <a:rPr lang="cs-CZ" sz="2800" b="1" dirty="0" smtClean="0">
                <a:solidFill>
                  <a:srgbClr val="00CC00"/>
                </a:solidFill>
                <a:latin typeface="Arial Black"/>
              </a:rPr>
              <a:t>b = 75 m</a:t>
            </a:r>
          </a:p>
          <a:p>
            <a:r>
              <a:rPr lang="cs-CZ" sz="2800" b="1" u="sng" dirty="0" smtClean="0">
                <a:solidFill>
                  <a:srgbClr val="00CC00"/>
                </a:solidFill>
                <a:latin typeface="Arial Black"/>
              </a:rPr>
              <a:t>S = 8 250 </a:t>
            </a:r>
            <a:r>
              <a:rPr lang="cs-CZ" sz="2800" b="1" u="sng" dirty="0" smtClean="0">
                <a:solidFill>
                  <a:srgbClr val="00CC00"/>
                </a:solidFill>
              </a:rPr>
              <a:t>m</a:t>
            </a:r>
            <a:r>
              <a:rPr lang="cs-CZ" sz="2800" b="1" u="sng" baseline="30000" dirty="0" smtClean="0">
                <a:solidFill>
                  <a:srgbClr val="00CC00"/>
                </a:solidFill>
              </a:rPr>
              <a:t>2</a:t>
            </a:r>
            <a:endParaRPr lang="cs-CZ" sz="2800" b="1" u="sng" dirty="0">
              <a:solidFill>
                <a:srgbClr val="00CC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071802" y="4643446"/>
            <a:ext cx="52864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9900"/>
                </a:solidFill>
              </a:rPr>
              <a:t>Fotbalové hřiště má přibližně 10krát větší obsah.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000100" y="2000240"/>
            <a:ext cx="24288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66FF66"/>
                </a:solidFill>
              </a:rPr>
              <a:t>ŘEŠENÍ:</a:t>
            </a:r>
            <a:endParaRPr lang="cs-CZ" sz="2800" b="1" dirty="0">
              <a:solidFill>
                <a:srgbClr val="66FF66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8" dur="5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3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8" dur="5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  <p:bldP spid="7" grpId="0" build="p"/>
      <p:bldP spid="8" grpId="0"/>
      <p:bldP spid="10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1135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8. Na obrázku je obdélník. Jaký je jeho obsah? (čtvercová síť) </a:t>
            </a:r>
            <a:br>
              <a:rPr lang="cs-CZ" sz="3200" dirty="0" smtClean="0">
                <a:solidFill>
                  <a:srgbClr val="0000FF"/>
                </a:solidFill>
                <a:effectLst/>
              </a:rPr>
            </a:br>
            <a:r>
              <a:rPr lang="cs-CZ" sz="3200" dirty="0" smtClean="0">
                <a:solidFill>
                  <a:srgbClr val="0000FF"/>
                </a:solidFill>
                <a:effectLst/>
              </a:rPr>
              <a:t>Vyber správnou odpověď: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500562" y="2428868"/>
          <a:ext cx="3357588" cy="168402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9598"/>
                <a:gridCol w="559598"/>
                <a:gridCol w="559598"/>
                <a:gridCol w="559598"/>
                <a:gridCol w="559598"/>
                <a:gridCol w="559598"/>
              </a:tblGrid>
              <a:tr h="5613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5613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  <a:tr h="561341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</a:tr>
            </a:tbl>
          </a:graphicData>
        </a:graphic>
      </p:graphicFrame>
      <p:sp>
        <p:nvSpPr>
          <p:cNvPr id="5" name="Lichoběžník 4"/>
          <p:cNvSpPr/>
          <p:nvPr/>
        </p:nvSpPr>
        <p:spPr>
          <a:xfrm>
            <a:off x="571472" y="2500306"/>
            <a:ext cx="2071702" cy="1285884"/>
          </a:xfrm>
          <a:prstGeom prst="trapezoid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6 cm</a:t>
            </a:r>
            <a:r>
              <a:rPr lang="cs-CZ" sz="2800" b="1" baseline="30000" dirty="0" smtClean="0">
                <a:solidFill>
                  <a:srgbClr val="000099"/>
                </a:solidFill>
              </a:rPr>
              <a:t>2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6" name="Lichoběžník 5"/>
          <p:cNvSpPr/>
          <p:nvPr/>
        </p:nvSpPr>
        <p:spPr>
          <a:xfrm>
            <a:off x="4214810" y="5072074"/>
            <a:ext cx="2071702" cy="1285884"/>
          </a:xfrm>
          <a:prstGeom prst="trapezoid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18 cm</a:t>
            </a:r>
            <a:r>
              <a:rPr lang="cs-CZ" sz="2800" b="1" baseline="30000" dirty="0" smtClean="0">
                <a:solidFill>
                  <a:srgbClr val="000099"/>
                </a:solidFill>
              </a:rPr>
              <a:t>2</a:t>
            </a: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7" name="Lichoběžník 6"/>
          <p:cNvSpPr/>
          <p:nvPr/>
        </p:nvSpPr>
        <p:spPr>
          <a:xfrm>
            <a:off x="1643042" y="4214818"/>
            <a:ext cx="2071702" cy="1285884"/>
          </a:xfrm>
          <a:prstGeom prst="trapezoid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0099"/>
                </a:solidFill>
              </a:rPr>
              <a:t>3 cm</a:t>
            </a:r>
            <a:r>
              <a:rPr lang="cs-CZ" sz="2800" b="1" baseline="30000" dirty="0" smtClean="0">
                <a:solidFill>
                  <a:srgbClr val="000099"/>
                </a:solidFill>
              </a:rPr>
              <a:t>2</a:t>
            </a:r>
            <a:endParaRPr lang="cs-CZ" sz="2800" b="1" dirty="0">
              <a:solidFill>
                <a:srgbClr val="0000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8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142844" y="2000241"/>
            <a:ext cx="3429024" cy="314327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990000"/>
                </a:solidFill>
              </a:rPr>
              <a:t>2 l =  ? (ml)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990000"/>
                </a:solidFill>
              </a:rPr>
              <a:t>1,25 l = ? (ml)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990000"/>
                </a:solidFill>
              </a:rPr>
              <a:t>250 ml = ? (l)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990000"/>
                </a:solidFill>
              </a:rPr>
              <a:t>1 200 ml = ? (l)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990000"/>
                </a:solidFill>
              </a:rPr>
              <a:t>2 m</a:t>
            </a:r>
            <a:r>
              <a:rPr lang="cs-CZ" sz="2800" b="1" baseline="30000" dirty="0" smtClean="0">
                <a:solidFill>
                  <a:srgbClr val="990000"/>
                </a:solidFill>
              </a:rPr>
              <a:t>3</a:t>
            </a:r>
            <a:r>
              <a:rPr lang="cs-CZ" sz="2800" b="1" dirty="0" smtClean="0">
                <a:solidFill>
                  <a:srgbClr val="990000"/>
                </a:solidFill>
              </a:rPr>
              <a:t> = ? (dm</a:t>
            </a:r>
            <a:r>
              <a:rPr lang="cs-CZ" sz="2800" b="1" baseline="30000" dirty="0" smtClean="0">
                <a:solidFill>
                  <a:srgbClr val="990000"/>
                </a:solidFill>
              </a:rPr>
              <a:t>3</a:t>
            </a:r>
            <a:r>
              <a:rPr lang="cs-CZ" sz="2800" b="1" dirty="0" smtClean="0">
                <a:solidFill>
                  <a:srgbClr val="990000"/>
                </a:solidFill>
              </a:rPr>
              <a:t> )</a:t>
            </a:r>
          </a:p>
          <a:p>
            <a:pPr>
              <a:buNone/>
            </a:pPr>
            <a:endParaRPr lang="cs-CZ" sz="3200" b="1" baseline="30000" dirty="0" smtClean="0">
              <a:solidFill>
                <a:srgbClr val="990000"/>
              </a:solidFill>
            </a:endParaRPr>
          </a:p>
          <a:p>
            <a:pPr>
              <a:buNone/>
            </a:pPr>
            <a:endParaRPr lang="cs-CZ" sz="2800" b="1" baseline="30000" dirty="0" smtClean="0">
              <a:solidFill>
                <a:srgbClr val="99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54164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3300"/>
                </a:solidFill>
                <a:effectLst/>
              </a:rPr>
              <a:t>9. Převeďte jednotky objemu na jednotky uvedené v závorkách:</a:t>
            </a:r>
            <a:endParaRPr lang="cs-CZ" sz="3200" dirty="0">
              <a:solidFill>
                <a:srgbClr val="FF3300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571868" y="1928802"/>
            <a:ext cx="3786214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10 m</a:t>
            </a:r>
            <a:r>
              <a:rPr lang="cs-CZ" sz="2800" b="1" dirty="0" smtClean="0">
                <a:solidFill>
                  <a:srgbClr val="FF3300"/>
                </a:solidFill>
              </a:rPr>
              <a:t>m</a:t>
            </a:r>
            <a:r>
              <a:rPr lang="cs-CZ" sz="2800" b="1" baseline="30000" dirty="0" smtClean="0">
                <a:solidFill>
                  <a:srgbClr val="FF3300"/>
                </a:solidFill>
              </a:rPr>
              <a:t>3</a:t>
            </a:r>
            <a:r>
              <a:rPr lang="cs-CZ" sz="2800" b="1" dirty="0" smtClean="0">
                <a:solidFill>
                  <a:srgbClr val="FF3300"/>
                </a:solidFill>
              </a:rPr>
              <a:t> = ? (cm</a:t>
            </a:r>
            <a:r>
              <a:rPr lang="cs-CZ" sz="2800" b="1" baseline="30000" dirty="0" smtClean="0">
                <a:solidFill>
                  <a:srgbClr val="FF3300"/>
                </a:solidFill>
              </a:rPr>
              <a:t>3</a:t>
            </a:r>
            <a:r>
              <a:rPr lang="cs-CZ" sz="2800" b="1" dirty="0" smtClean="0">
                <a:solidFill>
                  <a:srgbClr val="FF3300"/>
                </a:solidFill>
              </a:rPr>
              <a:t>)</a:t>
            </a:r>
          </a:p>
          <a:p>
            <a:r>
              <a:rPr lang="cs-CZ" sz="2800" b="1" dirty="0" smtClean="0">
                <a:solidFill>
                  <a:srgbClr val="FF3300"/>
                </a:solidFill>
              </a:rPr>
              <a:t>5 dl = ? (l) </a:t>
            </a:r>
          </a:p>
          <a:p>
            <a:r>
              <a:rPr lang="cs-CZ" sz="2800" b="1" dirty="0" smtClean="0">
                <a:solidFill>
                  <a:srgbClr val="FF3300"/>
                </a:solidFill>
              </a:rPr>
              <a:t>0,65 hl = ? (l)</a:t>
            </a:r>
          </a:p>
          <a:p>
            <a:r>
              <a:rPr lang="cs-CZ" sz="2800" b="1" dirty="0" smtClean="0">
                <a:solidFill>
                  <a:srgbClr val="FF3300"/>
                </a:solidFill>
              </a:rPr>
              <a:t>200 cl = ? (l)</a:t>
            </a:r>
          </a:p>
          <a:p>
            <a:r>
              <a:rPr lang="cs-CZ" sz="2800" b="1" dirty="0" smtClean="0">
                <a:solidFill>
                  <a:srgbClr val="FF3300"/>
                </a:solidFill>
              </a:rPr>
              <a:t>0,008 m</a:t>
            </a:r>
            <a:r>
              <a:rPr lang="cs-CZ" sz="2800" b="1" baseline="30000" dirty="0" smtClean="0">
                <a:solidFill>
                  <a:srgbClr val="FF3300"/>
                </a:solidFill>
              </a:rPr>
              <a:t>3</a:t>
            </a:r>
            <a:r>
              <a:rPr lang="cs-CZ" sz="2800" b="1" dirty="0" smtClean="0">
                <a:solidFill>
                  <a:srgbClr val="FF3300"/>
                </a:solidFill>
              </a:rPr>
              <a:t>  = ? (cm</a:t>
            </a:r>
            <a:r>
              <a:rPr lang="cs-CZ" sz="2800" b="1" baseline="30000" dirty="0" smtClean="0">
                <a:solidFill>
                  <a:srgbClr val="FF3300"/>
                </a:solidFill>
              </a:rPr>
              <a:t>3</a:t>
            </a:r>
            <a:r>
              <a:rPr lang="cs-CZ" sz="2800" b="1" dirty="0" smtClean="0">
                <a:solidFill>
                  <a:srgbClr val="FF3300"/>
                </a:solidFill>
              </a:rPr>
              <a:t>)</a:t>
            </a:r>
          </a:p>
          <a:p>
            <a:endParaRPr lang="cs-CZ" sz="3200" b="1" dirty="0" smtClean="0">
              <a:solidFill>
                <a:srgbClr val="FF3300"/>
              </a:solidFill>
            </a:endParaRPr>
          </a:p>
          <a:p>
            <a:r>
              <a:rPr lang="cs-CZ" sz="3200" b="1" baseline="30000" dirty="0" smtClean="0">
                <a:solidFill>
                  <a:srgbClr val="FF3300"/>
                </a:solidFill>
              </a:rPr>
              <a:t> </a:t>
            </a:r>
            <a:endParaRPr lang="cs-CZ" sz="3200" b="1" dirty="0">
              <a:solidFill>
                <a:srgbClr val="FF3300"/>
              </a:solidFill>
            </a:endParaRPr>
          </a:p>
        </p:txBody>
      </p:sp>
      <p:pic>
        <p:nvPicPr>
          <p:cNvPr id="5" name="Picture 2" descr="http://upload.wikimedia.org/wikipedia/commons/a/ab/Measuring_cylinder_h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407870" y="1357298"/>
            <a:ext cx="1562373" cy="47960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  <p:bldP spid="4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01080" cy="329723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9900"/>
                </a:solidFill>
                <a:effectLst/>
              </a:rPr>
              <a:t>10. Na obdélníkovou zahradu s rozměry 15 m a 25 m celý den pršelo. Mirek si povšiml, že v původně prázdné plechovce dosahuje voda po dešti do výše 20 mm. Kolik litrů vody napršelo na celou zahradu?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9900"/>
                </a:solidFill>
                <a:effectLst/>
              </a:rPr>
              <a:t>Úlohu vypočítej a vyber správnou odpověď:</a:t>
            </a:r>
            <a:br>
              <a:rPr lang="cs-CZ" sz="2800" dirty="0" smtClean="0">
                <a:solidFill>
                  <a:srgbClr val="009900"/>
                </a:solidFill>
                <a:effectLst/>
              </a:rPr>
            </a:br>
            <a:r>
              <a:rPr lang="cs-CZ" sz="2800" dirty="0" smtClean="0">
                <a:solidFill>
                  <a:srgbClr val="009900"/>
                </a:solidFill>
                <a:effectLst/>
              </a:rPr>
              <a:t>Pro výpočet použij vztah: V=a</a:t>
            </a:r>
            <a:r>
              <a:rPr lang="cs-CZ" sz="2800" dirty="0" smtClean="0">
                <a:solidFill>
                  <a:srgbClr val="009900"/>
                </a:solidFill>
                <a:effectLst/>
                <a:latin typeface="Arial"/>
                <a:cs typeface="Arial"/>
              </a:rPr>
              <a:t>∙b∙c</a:t>
            </a:r>
            <a:endParaRPr lang="cs-CZ" sz="2800" dirty="0">
              <a:solidFill>
                <a:srgbClr val="009900"/>
              </a:solidFill>
              <a:effectLst/>
            </a:endParaRPr>
          </a:p>
        </p:txBody>
      </p:sp>
      <p:pic>
        <p:nvPicPr>
          <p:cNvPr id="1027" name="Picture 3" descr="C:\Documents and Settings\radek\Local Settings\Temporary Internet Files\Content.IE5\C1EZKPMV\MC90043783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43702" y="4286256"/>
            <a:ext cx="2166940" cy="2277188"/>
          </a:xfrm>
          <a:prstGeom prst="rect">
            <a:avLst/>
          </a:prstGeom>
          <a:noFill/>
        </p:spPr>
      </p:pic>
      <p:sp>
        <p:nvSpPr>
          <p:cNvPr id="7" name="Vývojový diagram: příprava 6"/>
          <p:cNvSpPr/>
          <p:nvPr/>
        </p:nvSpPr>
        <p:spPr>
          <a:xfrm>
            <a:off x="500034" y="3643314"/>
            <a:ext cx="2286016" cy="1357322"/>
          </a:xfrm>
          <a:prstGeom prst="flowChartPreparation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9900"/>
                </a:solidFill>
              </a:rPr>
              <a:t>3 500 l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8" name="Vývojový diagram: příprava 7"/>
          <p:cNvSpPr/>
          <p:nvPr/>
        </p:nvSpPr>
        <p:spPr>
          <a:xfrm>
            <a:off x="2857488" y="5214950"/>
            <a:ext cx="2286016" cy="1357322"/>
          </a:xfrm>
          <a:prstGeom prst="flowChartPreparation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9900"/>
                </a:solidFill>
              </a:rPr>
              <a:t>5 500 l</a:t>
            </a:r>
            <a:endParaRPr lang="cs-CZ" sz="2800" b="1" dirty="0">
              <a:solidFill>
                <a:srgbClr val="009900"/>
              </a:solidFill>
            </a:endParaRPr>
          </a:p>
        </p:txBody>
      </p:sp>
      <p:sp>
        <p:nvSpPr>
          <p:cNvPr id="9" name="Vývojový diagram: příprava 8"/>
          <p:cNvSpPr/>
          <p:nvPr/>
        </p:nvSpPr>
        <p:spPr>
          <a:xfrm>
            <a:off x="3714744" y="3500438"/>
            <a:ext cx="2286016" cy="1357322"/>
          </a:xfrm>
          <a:prstGeom prst="flowChartPreparation">
            <a:avLst/>
          </a:prstGeom>
          <a:solidFill>
            <a:srgbClr val="CC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9900"/>
                </a:solidFill>
              </a:rPr>
              <a:t>7 500 l</a:t>
            </a:r>
            <a:endParaRPr lang="cs-CZ" sz="2800" b="1" dirty="0">
              <a:solidFill>
                <a:srgbClr val="0099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mph" presetSubtype="0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7" dur="indefinite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style.fontFamily</p:attrName>
                                        </p:attrNameLst>
                                      </p:cBhvr>
                                      <p:to>
                                        <p:strVal val="Times New Roma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  <p:bldP spid="8" grpId="0" animBg="1"/>
      <p:bldP spid="9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00FF"/>
                </a:solidFill>
                <a:effectLst/>
              </a:rPr>
              <a:t>11. Vyberte pojmy, které patří fyzikální veličině HMOTNOST  a zvolený pojem vysvětlete:</a:t>
            </a:r>
            <a:endParaRPr lang="cs-CZ" sz="32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285720" y="2285992"/>
            <a:ext cx="2500330" cy="178595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99"/>
                </a:solidFill>
              </a:rPr>
              <a:t>odměrný válec</a:t>
            </a:r>
            <a:endParaRPr lang="cs-CZ" sz="2800" b="1" dirty="0">
              <a:solidFill>
                <a:srgbClr val="003399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3143240" y="4357694"/>
            <a:ext cx="2571768" cy="178595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99"/>
                </a:solidFill>
              </a:rPr>
              <a:t>V=a</a:t>
            </a:r>
            <a:r>
              <a:rPr lang="cs-CZ" sz="2800" b="1" dirty="0" smtClean="0">
                <a:solidFill>
                  <a:srgbClr val="003399"/>
                </a:solidFill>
                <a:latin typeface="Arial"/>
                <a:cs typeface="Arial"/>
              </a:rPr>
              <a:t>∙a∙a</a:t>
            </a:r>
            <a:endParaRPr lang="cs-CZ" sz="2800" b="1" dirty="0">
              <a:solidFill>
                <a:srgbClr val="003399"/>
              </a:solidFill>
            </a:endParaRPr>
          </a:p>
        </p:txBody>
      </p:sp>
      <p:sp>
        <p:nvSpPr>
          <p:cNvPr id="7" name="Elipsa 6"/>
          <p:cNvSpPr/>
          <p:nvPr/>
        </p:nvSpPr>
        <p:spPr>
          <a:xfrm>
            <a:off x="357158" y="4286256"/>
            <a:ext cx="2500330" cy="178595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99"/>
                </a:solidFill>
              </a:rPr>
              <a:t>osobní váha</a:t>
            </a:r>
            <a:endParaRPr lang="cs-CZ" sz="2800" b="1" dirty="0">
              <a:solidFill>
                <a:srgbClr val="003399"/>
              </a:solidFill>
            </a:endParaRPr>
          </a:p>
        </p:txBody>
      </p:sp>
      <p:sp>
        <p:nvSpPr>
          <p:cNvPr id="8" name="Elipsa 7"/>
          <p:cNvSpPr/>
          <p:nvPr/>
        </p:nvSpPr>
        <p:spPr>
          <a:xfrm>
            <a:off x="3000364" y="2214554"/>
            <a:ext cx="2500330" cy="178595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99"/>
                </a:solidFill>
              </a:rPr>
              <a:t>kilogram</a:t>
            </a:r>
            <a:endParaRPr lang="cs-CZ" sz="2800" b="1" dirty="0">
              <a:solidFill>
                <a:srgbClr val="003399"/>
              </a:solidFill>
            </a:endParaRPr>
          </a:p>
        </p:txBody>
      </p:sp>
      <p:sp>
        <p:nvSpPr>
          <p:cNvPr id="9" name="Elipsa 8"/>
          <p:cNvSpPr/>
          <p:nvPr/>
        </p:nvSpPr>
        <p:spPr>
          <a:xfrm>
            <a:off x="5857884" y="4214818"/>
            <a:ext cx="2571768" cy="178595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99"/>
                </a:solidFill>
              </a:rPr>
              <a:t>tuna</a:t>
            </a:r>
            <a:endParaRPr lang="cs-CZ" sz="2800" b="1" dirty="0">
              <a:solidFill>
                <a:srgbClr val="003399"/>
              </a:solidFill>
            </a:endParaRPr>
          </a:p>
        </p:txBody>
      </p:sp>
      <p:sp>
        <p:nvSpPr>
          <p:cNvPr id="10" name="Elipsa 9"/>
          <p:cNvSpPr/>
          <p:nvPr/>
        </p:nvSpPr>
        <p:spPr>
          <a:xfrm>
            <a:off x="5715008" y="2285992"/>
            <a:ext cx="2571768" cy="1785950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3399"/>
                </a:solidFill>
              </a:rPr>
              <a:t>m=</a:t>
            </a:r>
            <a:r>
              <a:rPr lang="el-GR" sz="2800" b="1" dirty="0" smtClean="0">
                <a:solidFill>
                  <a:srgbClr val="003399"/>
                </a:solidFill>
                <a:latin typeface="Arial"/>
                <a:cs typeface="Arial"/>
              </a:rPr>
              <a:t>ρ∙</a:t>
            </a:r>
            <a:r>
              <a:rPr lang="cs-CZ" sz="2800" b="1" dirty="0" smtClean="0">
                <a:solidFill>
                  <a:srgbClr val="003399"/>
                </a:solidFill>
                <a:latin typeface="Arial"/>
                <a:cs typeface="Arial"/>
              </a:rPr>
              <a:t>V</a:t>
            </a:r>
            <a:endParaRPr lang="cs-CZ" sz="2800" b="1" dirty="0">
              <a:solidFill>
                <a:srgbClr val="00339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3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0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animClr clrSpc="hsl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0" s="12549" l="25098"/>
                                      </p:by>
                                    </p:animClr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10220" y="1326210"/>
            <a:ext cx="3361714" cy="4681081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3 kg = ? (g)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6,5 kg = ? (g)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2 000 g = ? (kg)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3 000 g = ? (kg)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120 g = ? (kg)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8 t = ? (kg)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0,78 t = ? (kg)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580 mg = ? (g)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CC0099"/>
                </a:solidFill>
              </a:rPr>
              <a:t>9 g = ? (mg)</a:t>
            </a:r>
          </a:p>
          <a:p>
            <a:pPr>
              <a:buNone/>
            </a:pPr>
            <a:endParaRPr lang="cs-CZ" sz="28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D60093"/>
                </a:solidFill>
                <a:effectLst/>
              </a:rPr>
              <a:t>12. Převeďte jednotky hmotnosti na jednotky uvedené v závorkách:</a:t>
            </a:r>
            <a:endParaRPr lang="cs-CZ" sz="3200" dirty="0">
              <a:solidFill>
                <a:srgbClr val="D60093"/>
              </a:solidFill>
              <a:effectLst/>
            </a:endParaRPr>
          </a:p>
        </p:txBody>
      </p:sp>
      <p:pic>
        <p:nvPicPr>
          <p:cNvPr id="1026" name="Picture 2" descr="C:\Program Files\Microsoft Office\MEDIA\CAGCAT10\j0300840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29190" y="2285992"/>
            <a:ext cx="3318145" cy="27956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42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22553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9900"/>
                </a:solidFill>
                <a:effectLst/>
              </a:rPr>
              <a:t>13. Vyberte charakteristiky, které patří fyzikální veličině HUSTOTA:</a:t>
            </a:r>
            <a:endParaRPr lang="cs-CZ" sz="32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357158" y="3071810"/>
            <a:ext cx="3143272" cy="1428760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800" b="1" dirty="0" smtClean="0">
                <a:solidFill>
                  <a:srgbClr val="006600"/>
                </a:solidFill>
                <a:latin typeface="Arial"/>
                <a:cs typeface="Arial"/>
              </a:rPr>
              <a:t>ρ</a:t>
            </a:r>
            <a:r>
              <a:rPr lang="cs-CZ" sz="2800" b="1" dirty="0" smtClean="0">
                <a:solidFill>
                  <a:srgbClr val="006600"/>
                </a:solidFill>
                <a:latin typeface="Arial"/>
                <a:cs typeface="Arial"/>
              </a:rPr>
              <a:t> </a:t>
            </a:r>
            <a:r>
              <a:rPr lang="en-US" sz="2800" b="1" dirty="0" smtClean="0">
                <a:solidFill>
                  <a:srgbClr val="006600"/>
                </a:solidFill>
                <a:latin typeface="Arial"/>
                <a:cs typeface="Arial"/>
              </a:rPr>
              <a:t>[r</a:t>
            </a:r>
            <a:r>
              <a:rPr lang="cs-CZ" sz="2800" b="1" dirty="0" smtClean="0">
                <a:solidFill>
                  <a:srgbClr val="006600"/>
                </a:solidFill>
                <a:latin typeface="Arial"/>
                <a:cs typeface="Arial"/>
              </a:rPr>
              <a:t>ó</a:t>
            </a:r>
            <a:r>
              <a:rPr lang="en-US" sz="2800" b="1" dirty="0" smtClean="0">
                <a:solidFill>
                  <a:srgbClr val="006600"/>
                </a:solidFill>
                <a:latin typeface="Arial"/>
                <a:cs typeface="Arial"/>
              </a:rPr>
              <a:t>]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571604" y="1500174"/>
            <a:ext cx="3143272" cy="1428760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  <a:latin typeface="Arial"/>
                <a:cs typeface="Arial"/>
              </a:rPr>
              <a:t>kg/</a:t>
            </a:r>
            <a:r>
              <a:rPr lang="cs-CZ" sz="2800" b="1" dirty="0" smtClean="0">
                <a:solidFill>
                  <a:srgbClr val="FF3300"/>
                </a:solidFill>
              </a:rPr>
              <a:t> </a:t>
            </a:r>
            <a:r>
              <a:rPr lang="cs-CZ" sz="2800" b="1" dirty="0" smtClean="0">
                <a:solidFill>
                  <a:srgbClr val="006600"/>
                </a:solidFill>
              </a:rPr>
              <a:t>m</a:t>
            </a:r>
            <a:r>
              <a:rPr lang="cs-CZ" sz="2800" b="1" baseline="30000" dirty="0" smtClean="0">
                <a:solidFill>
                  <a:srgbClr val="006600"/>
                </a:solidFill>
              </a:rPr>
              <a:t>3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1714480" y="4714884"/>
            <a:ext cx="3143272" cy="1428760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  <a:latin typeface="Arial"/>
                <a:cs typeface="Arial"/>
              </a:rPr>
              <a:t>hustoměr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5572132" y="4929198"/>
            <a:ext cx="3143272" cy="1428760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</a:rPr>
              <a:t>cm</a:t>
            </a:r>
            <a:r>
              <a:rPr lang="cs-CZ" sz="2800" b="1" baseline="30000" dirty="0" smtClean="0">
                <a:solidFill>
                  <a:srgbClr val="006600"/>
                </a:solidFill>
              </a:rPr>
              <a:t>3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5643570" y="3000372"/>
            <a:ext cx="3143272" cy="1428760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l-GR" sz="2800" b="1" dirty="0" smtClean="0">
                <a:solidFill>
                  <a:srgbClr val="006600"/>
                </a:solidFill>
                <a:latin typeface="Arial"/>
                <a:cs typeface="Arial"/>
              </a:rPr>
              <a:t>ρ</a:t>
            </a:r>
            <a:r>
              <a:rPr lang="el-GR" sz="2800" b="1" dirty="0" smtClean="0">
                <a:solidFill>
                  <a:srgbClr val="006600"/>
                </a:solidFill>
                <a:latin typeface="Arial Black"/>
                <a:cs typeface="Arial"/>
              </a:rPr>
              <a:t>=</a:t>
            </a:r>
            <a:r>
              <a:rPr lang="cs-CZ" sz="2800" b="1" dirty="0" smtClean="0">
                <a:solidFill>
                  <a:srgbClr val="006600"/>
                </a:solidFill>
                <a:latin typeface="Arial Black"/>
                <a:cs typeface="Arial"/>
              </a:rPr>
              <a:t>m/V</a:t>
            </a:r>
            <a:endParaRPr lang="cs-CZ" sz="2800" b="1" dirty="0">
              <a:solidFill>
                <a:srgbClr val="006600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5643570" y="1285860"/>
            <a:ext cx="3143272" cy="1428760"/>
          </a:xfrm>
          <a:prstGeom prst="roundRect">
            <a:avLst/>
          </a:prstGeom>
          <a:solidFill>
            <a:srgbClr val="99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006600"/>
                </a:solidFill>
                <a:latin typeface="Arial"/>
                <a:cs typeface="Arial"/>
              </a:rPr>
              <a:t>pipeta</a:t>
            </a:r>
            <a:endParaRPr lang="cs-CZ" sz="2800" b="1" dirty="0">
              <a:solidFill>
                <a:srgbClr val="0066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2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0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4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725734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660033"/>
                </a:solidFill>
                <a:effectLst/>
              </a:rPr>
              <a:t>14. Máte tři krychle stejného objemu, jejichž povrch je natřen tak abyste nepoznali, z jaké jsou látky. Víte jen, že jedna je ze dřeva, druhá z oceli, třetí z olova. </a:t>
            </a:r>
            <a:br>
              <a:rPr lang="cs-CZ" sz="3200" dirty="0" smtClean="0">
                <a:solidFill>
                  <a:srgbClr val="660033"/>
                </a:solidFill>
                <a:effectLst/>
              </a:rPr>
            </a:br>
            <a:r>
              <a:rPr lang="cs-CZ" sz="3200" dirty="0" smtClean="0">
                <a:solidFill>
                  <a:srgbClr val="660033"/>
                </a:solidFill>
                <a:effectLst/>
              </a:rPr>
              <a:t>Jak poznáte, z jakého materiálu která krychle je? </a:t>
            </a:r>
            <a:endParaRPr lang="cs-CZ" sz="3200" dirty="0">
              <a:solidFill>
                <a:srgbClr val="660033"/>
              </a:solidFill>
              <a:effectLst/>
            </a:endParaRPr>
          </a:p>
        </p:txBody>
      </p:sp>
      <p:sp>
        <p:nvSpPr>
          <p:cNvPr id="5122" name="AutoShape 2" descr="http://www.tichanek.cz/g5/5obr11-krychle-6x-ctverec%40.gif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4" name="AutoShape 4" descr="http://www.tichanek.cz/g5/5obr11-krychle-6x-ctverec%40.gif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6" name="AutoShape 6" descr="http://www.tichanek.cz/g5/5obr11-krychle-6x-ctverec%40.gif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28" name="AutoShape 8" descr="http://maths.cz/obrazky/17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30" name="AutoShape 10" descr="http://maths.cz/obrazky/17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5132" name="AutoShape 12" descr="http://maths.cz/obrazky/17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2" name="AutoShape 2" descr="http://maths.cz/obrazky/17.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" name="Obrázek 9" descr="17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286248" y="2857496"/>
            <a:ext cx="2928958" cy="287471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14555"/>
            <a:ext cx="8229600" cy="30003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Řešení: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Nejprve vyhledáme hustotu benzinu </a:t>
            </a:r>
            <a:r>
              <a:rPr lang="el-GR" sz="2800" b="1" dirty="0" smtClean="0">
                <a:solidFill>
                  <a:srgbClr val="000099"/>
                </a:solidFill>
                <a:latin typeface="Arial"/>
                <a:cs typeface="Arial"/>
              </a:rPr>
              <a:t>ρ</a:t>
            </a:r>
            <a:r>
              <a:rPr lang="cs-CZ" sz="2800" b="1" dirty="0" smtClean="0">
                <a:solidFill>
                  <a:srgbClr val="000099"/>
                </a:solidFill>
                <a:latin typeface="Arial"/>
                <a:cs typeface="Arial"/>
              </a:rPr>
              <a:t>= 700 kg/</a:t>
            </a:r>
            <a:r>
              <a:rPr lang="cs-CZ" sz="2800" b="1" dirty="0" smtClean="0">
                <a:solidFill>
                  <a:srgbClr val="000099"/>
                </a:solidFill>
              </a:rPr>
              <a:t>m</a:t>
            </a:r>
            <a:r>
              <a:rPr lang="cs-CZ" sz="2800" b="1" baseline="30000" dirty="0" smtClean="0">
                <a:solidFill>
                  <a:srgbClr val="000099"/>
                </a:solidFill>
              </a:rPr>
              <a:t>3</a:t>
            </a:r>
            <a:r>
              <a:rPr lang="cs-CZ" sz="2800" b="1" dirty="0" smtClean="0">
                <a:solidFill>
                  <a:srgbClr val="000099"/>
                </a:solidFill>
              </a:rPr>
              <a:t> 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Z toho usoudíme, že 1 m</a:t>
            </a:r>
            <a:r>
              <a:rPr lang="cs-CZ" sz="2800" b="1" baseline="30000" dirty="0" smtClean="0">
                <a:solidFill>
                  <a:srgbClr val="000099"/>
                </a:solidFill>
              </a:rPr>
              <a:t>3</a:t>
            </a:r>
            <a:r>
              <a:rPr lang="cs-CZ" sz="2800" b="1" dirty="0" smtClean="0">
                <a:solidFill>
                  <a:srgbClr val="000099"/>
                </a:solidFill>
              </a:rPr>
              <a:t> benzinu má hmotnost 700 kg.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99"/>
                </a:solidFill>
              </a:rPr>
              <a:t>0,045 m</a:t>
            </a:r>
            <a:r>
              <a:rPr lang="cs-CZ" sz="2800" b="1" baseline="30000" dirty="0" smtClean="0">
                <a:solidFill>
                  <a:srgbClr val="000099"/>
                </a:solidFill>
              </a:rPr>
              <a:t>3 </a:t>
            </a:r>
            <a:r>
              <a:rPr lang="cs-CZ" sz="2800" b="1" dirty="0" smtClean="0">
                <a:solidFill>
                  <a:srgbClr val="000099"/>
                </a:solidFill>
              </a:rPr>
              <a:t> má hmotnost 0,045 </a:t>
            </a:r>
            <a:r>
              <a:rPr lang="cs-CZ" sz="2800" b="1" dirty="0" smtClean="0">
                <a:solidFill>
                  <a:srgbClr val="000099"/>
                </a:solidFill>
                <a:latin typeface="Arial"/>
                <a:cs typeface="Arial"/>
              </a:rPr>
              <a:t>∙ 700 = </a:t>
            </a:r>
            <a:r>
              <a:rPr lang="cs-CZ" sz="2800" b="1" u="sng" dirty="0" smtClean="0">
                <a:solidFill>
                  <a:srgbClr val="000099"/>
                </a:solidFill>
                <a:latin typeface="Arial"/>
                <a:cs typeface="Arial"/>
              </a:rPr>
              <a:t>31,5 kg</a:t>
            </a:r>
          </a:p>
          <a:p>
            <a:pPr>
              <a:buNone/>
            </a:pPr>
            <a:endParaRPr lang="cs-CZ" sz="2800" b="1" u="sng" baseline="30000" dirty="0" smtClean="0">
              <a:solidFill>
                <a:srgbClr val="000099"/>
              </a:solidFill>
              <a:latin typeface="Arial"/>
              <a:cs typeface="Arial"/>
            </a:endParaRPr>
          </a:p>
          <a:p>
            <a:pPr>
              <a:buNone/>
            </a:pPr>
            <a:endParaRPr lang="cs-CZ" sz="2800" b="1" u="sng" baseline="30000" dirty="0" smtClean="0">
              <a:solidFill>
                <a:srgbClr val="000099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000099"/>
              </a:solidFill>
            </a:endParaRPr>
          </a:p>
          <a:p>
            <a:pPr>
              <a:buNone/>
            </a:pPr>
            <a:endParaRPr lang="cs-CZ" sz="2800" b="1" baseline="30000" dirty="0" smtClean="0">
              <a:solidFill>
                <a:srgbClr val="000099"/>
              </a:solidFill>
            </a:endParaRPr>
          </a:p>
          <a:p>
            <a:pPr>
              <a:buNone/>
            </a:pPr>
            <a:endParaRPr lang="cs-CZ" sz="2800" b="1" baseline="30000" dirty="0" smtClean="0">
              <a:solidFill>
                <a:srgbClr val="000099"/>
              </a:solidFill>
            </a:endParaRPr>
          </a:p>
          <a:p>
            <a:pPr>
              <a:buNone/>
            </a:pPr>
            <a:endParaRPr lang="cs-CZ" sz="2800" b="1" baseline="30000" dirty="0" smtClean="0">
              <a:solidFill>
                <a:srgbClr val="000099"/>
              </a:solidFill>
            </a:endParaRPr>
          </a:p>
          <a:p>
            <a:pPr>
              <a:buNone/>
            </a:pPr>
            <a:endParaRPr lang="cs-CZ" sz="2800" b="1" baseline="30000" dirty="0" smtClean="0">
              <a:solidFill>
                <a:srgbClr val="000099"/>
              </a:solidFill>
            </a:endParaRPr>
          </a:p>
          <a:p>
            <a:pPr>
              <a:buNone/>
            </a:pPr>
            <a:endParaRPr lang="cs-CZ" sz="2800" b="1" dirty="0" smtClean="0">
              <a:solidFill>
                <a:srgbClr val="000099"/>
              </a:solidFill>
            </a:endParaRPr>
          </a:p>
          <a:p>
            <a:pPr>
              <a:buNone/>
            </a:pPr>
            <a:endParaRPr lang="cs-CZ" sz="28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66CC"/>
                </a:solidFill>
                <a:effectLst/>
              </a:rPr>
              <a:t>15. Vypočítejte hmotnost benzinu v plné automobilové nádrži o objemu 45 litrů.</a:t>
            </a:r>
            <a:endParaRPr lang="cs-CZ" sz="3200" dirty="0">
              <a:solidFill>
                <a:srgbClr val="0066CC"/>
              </a:solidFill>
              <a:effectLst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71472" y="5000636"/>
            <a:ext cx="82153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3333FF"/>
                </a:solidFill>
              </a:rPr>
              <a:t>V nádrži je benzin o hmotnosti 31,5 kg.</a:t>
            </a:r>
            <a:endParaRPr lang="cs-CZ" sz="3200" b="1" dirty="0">
              <a:solidFill>
                <a:srgbClr val="3333FF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2686040" cy="796908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16. Doplňte: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4143372" y="785794"/>
          <a:ext cx="3786216" cy="579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6554"/>
                <a:gridCol w="946554"/>
                <a:gridCol w="946554"/>
                <a:gridCol w="946554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008000"/>
                          </a:solidFill>
                        </a:rPr>
                        <a:t>t</a:t>
                      </a:r>
                      <a:endParaRPr lang="cs-CZ" sz="3200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929058" y="214290"/>
            <a:ext cx="4429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</a:rPr>
              <a:t>Základní jednotka délky</a:t>
            </a:r>
            <a:endParaRPr lang="cs-CZ" sz="2800" b="1" dirty="0">
              <a:solidFill>
                <a:srgbClr val="00FF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596" y="1428736"/>
            <a:ext cx="55007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</a:rPr>
              <a:t>Způsob zjišťování hmotnosti</a:t>
            </a:r>
            <a:endParaRPr lang="cs-CZ" sz="2800" b="1" dirty="0">
              <a:solidFill>
                <a:srgbClr val="00FF00"/>
              </a:solidFill>
            </a:endParaRPr>
          </a:p>
        </p:txBody>
      </p:sp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714348" y="1928802"/>
          <a:ext cx="478634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74262"/>
                <a:gridCol w="774262"/>
                <a:gridCol w="844649"/>
                <a:gridCol w="821537"/>
                <a:gridCol w="797374"/>
                <a:gridCol w="774262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8000"/>
                          </a:solidFill>
                        </a:rPr>
                        <a:t>ž</a:t>
                      </a:r>
                      <a:endParaRPr lang="cs-CZ" sz="2800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</a:tbl>
          </a:graphicData>
        </a:graphic>
      </p:graphicFrame>
      <p:sp>
        <p:nvSpPr>
          <p:cNvPr id="10" name="TextovéPole 9"/>
          <p:cNvSpPr txBox="1"/>
          <p:nvPr/>
        </p:nvSpPr>
        <p:spPr>
          <a:xfrm>
            <a:off x="3143240" y="2571744"/>
            <a:ext cx="4857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</a:rPr>
              <a:t>Jednotka odpovídající dm</a:t>
            </a:r>
            <a:r>
              <a:rPr lang="cs-CZ" sz="2800" b="1" baseline="30000" dirty="0" smtClean="0">
                <a:solidFill>
                  <a:srgbClr val="00FF00"/>
                </a:solidFill>
              </a:rPr>
              <a:t>3</a:t>
            </a:r>
            <a:r>
              <a:rPr lang="cs-CZ" sz="2800" b="1" baseline="30000" dirty="0" smtClean="0">
                <a:solidFill>
                  <a:srgbClr val="000099"/>
                </a:solidFill>
              </a:rPr>
              <a:t> </a:t>
            </a:r>
            <a:endParaRPr lang="cs-CZ" sz="2800" b="1" dirty="0">
              <a:solidFill>
                <a:srgbClr val="00FF00"/>
              </a:solidFill>
            </a:endParaRPr>
          </a:p>
        </p:txBody>
      </p:sp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3500430" y="3143248"/>
          <a:ext cx="4000532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0133"/>
                <a:gridCol w="1000133"/>
                <a:gridCol w="1000133"/>
                <a:gridCol w="1000133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rgbClr val="008000"/>
                          </a:solidFill>
                        </a:rPr>
                        <a:t>r</a:t>
                      </a:r>
                      <a:endParaRPr lang="cs-CZ" sz="2800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857224" y="3786190"/>
            <a:ext cx="57864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</a:rPr>
              <a:t>V je symbol fyzikální veličiny</a:t>
            </a:r>
            <a:endParaRPr lang="cs-CZ" sz="2800" b="1" dirty="0">
              <a:solidFill>
                <a:srgbClr val="00FF00"/>
              </a:solidFill>
            </a:endParaRP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928662" y="4357694"/>
          <a:ext cx="550072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04452"/>
                <a:gridCol w="1104452"/>
                <a:gridCol w="1104452"/>
                <a:gridCol w="1104452"/>
                <a:gridCol w="1082918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rgbClr val="008000"/>
                          </a:solidFill>
                        </a:rPr>
                        <a:t>b</a:t>
                      </a:r>
                      <a:endParaRPr lang="cs-CZ" sz="2800" b="1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</a:tbl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1928794" y="5143512"/>
            <a:ext cx="65008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FF00"/>
                </a:solidFill>
              </a:rPr>
              <a:t>Plynná látka obsažená ve vzduchu</a:t>
            </a:r>
            <a:endParaRPr lang="cs-CZ" sz="2800" b="1" dirty="0">
              <a:solidFill>
                <a:srgbClr val="00FF00"/>
              </a:solidFill>
            </a:endParaRPr>
          </a:p>
        </p:txBody>
      </p:sp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2357422" y="5643578"/>
          <a:ext cx="5429286" cy="5181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41658"/>
                <a:gridCol w="941658"/>
                <a:gridCol w="941658"/>
                <a:gridCol w="941658"/>
                <a:gridCol w="941658"/>
                <a:gridCol w="720996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dirty="0" smtClean="0">
                          <a:solidFill>
                            <a:srgbClr val="008000"/>
                          </a:solidFill>
                        </a:rPr>
                        <a:t>k</a:t>
                      </a:r>
                      <a:endParaRPr lang="cs-CZ" sz="2800" dirty="0">
                        <a:solidFill>
                          <a:srgbClr val="008000"/>
                        </a:solidFill>
                      </a:endParaRPr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99FF99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10" grpId="0"/>
      <p:bldP spid="9" grpId="0"/>
      <p:bldP spid="1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b="1" dirty="0" smtClean="0">
                <a:solidFill>
                  <a:srgbClr val="00CC00"/>
                </a:solidFill>
              </a:rPr>
              <a:t>doc. RNDr. Růžena  Kolářová, CSc., PaedDr. Jiří Bohuněk, Fyzika pro 7. ročník základní školy, nakladatelství Prometheus, 2004, ISBN 80-7196-265-1.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CC0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CC00"/>
                </a:solidFill>
              </a:rPr>
              <a:t>Tesař J., Jáchim F., Fyzika 2 pro ZŠ, Síla a její účinky-Pohyb těles, pedagogické nakladatelství, a.s., SPN 2008.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CC00"/>
                </a:solidFill>
              </a:rPr>
              <a:t>Rauner K., Havel V., a kol., Fyzika 7 pro ZŠ a víceletá gymnázia, Nakladatelství Fraus 2005</a:t>
            </a:r>
          </a:p>
          <a:p>
            <a:pPr>
              <a:buNone/>
            </a:pPr>
            <a:r>
              <a:rPr lang="cs-CZ" sz="1600" b="1" dirty="0" smtClean="0">
                <a:solidFill>
                  <a:srgbClr val="00CC00"/>
                </a:solidFill>
              </a:rPr>
              <a:t>galerie </a:t>
            </a:r>
            <a:r>
              <a:rPr lang="cs-CZ" sz="1600" b="1" dirty="0" smtClean="0">
                <a:solidFill>
                  <a:srgbClr val="00CC00"/>
                </a:solidFill>
              </a:rPr>
              <a:t>office www.office.</a:t>
            </a:r>
            <a:r>
              <a:rPr lang="cs-CZ" sz="1600" b="1" smtClean="0">
                <a:solidFill>
                  <a:srgbClr val="00CC00"/>
                </a:solidFill>
              </a:rPr>
              <a:t>microsoft.com</a:t>
            </a:r>
            <a:endParaRPr lang="cs-CZ" sz="16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CC00"/>
                </a:solidFill>
                <a:hlinkClick r:id="rId3"/>
              </a:rPr>
              <a:t>http://www.brufus.cz/pic_zbozi/04835.jpg</a:t>
            </a:r>
            <a:r>
              <a:rPr lang="cs-CZ" sz="1600" b="1" dirty="0" smtClean="0">
                <a:solidFill>
                  <a:srgbClr val="00CC00"/>
                </a:solidFill>
              </a:rPr>
              <a:t> </a:t>
            </a:r>
            <a:r>
              <a:rPr lang="en-US" sz="1600" b="1" dirty="0" smtClean="0">
                <a:solidFill>
                  <a:srgbClr val="00CC00"/>
                </a:solidFill>
              </a:rPr>
              <a:t>[cit</a:t>
            </a:r>
            <a:r>
              <a:rPr lang="cs-CZ" sz="1600" b="1" dirty="0" smtClean="0">
                <a:solidFill>
                  <a:srgbClr val="00CC00"/>
                </a:solidFill>
              </a:rPr>
              <a:t>:2012-09-07</a:t>
            </a:r>
            <a:r>
              <a:rPr lang="en-US" sz="1600" b="1" dirty="0" smtClean="0">
                <a:solidFill>
                  <a:srgbClr val="00CC00"/>
                </a:solidFill>
              </a:rPr>
              <a:t>]</a:t>
            </a:r>
            <a:endParaRPr lang="cs-CZ" sz="16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cs-CZ" sz="1600" b="1" dirty="0" smtClean="0">
                <a:solidFill>
                  <a:srgbClr val="00CC00"/>
                </a:solidFill>
                <a:hlinkClick r:id="rId4"/>
              </a:rPr>
              <a:t>http://upload.wikimedia.org/wikipedia/commons/a/ab/Measuring_cylinder_hg.jpg</a:t>
            </a:r>
            <a:r>
              <a:rPr lang="cs-CZ" sz="1600" b="1" dirty="0" smtClean="0">
                <a:solidFill>
                  <a:srgbClr val="00CC00"/>
                </a:solidFill>
              </a:rPr>
              <a:t> </a:t>
            </a:r>
            <a:r>
              <a:rPr lang="en-US" sz="1600" b="1" dirty="0" smtClean="0">
                <a:solidFill>
                  <a:srgbClr val="00CC00"/>
                </a:solidFill>
              </a:rPr>
              <a:t>[cit</a:t>
            </a:r>
            <a:r>
              <a:rPr lang="cs-CZ" sz="1600" b="1" dirty="0" smtClean="0">
                <a:solidFill>
                  <a:srgbClr val="00CC00"/>
                </a:solidFill>
              </a:rPr>
              <a:t>:2012-09-07</a:t>
            </a:r>
            <a:r>
              <a:rPr lang="en-US" sz="1600" b="1" dirty="0" smtClean="0">
                <a:solidFill>
                  <a:srgbClr val="00CC00"/>
                </a:solidFill>
              </a:rPr>
              <a:t>]</a:t>
            </a:r>
            <a:endParaRPr lang="cs-CZ" sz="1600" b="1" dirty="0" smtClean="0">
              <a:solidFill>
                <a:srgbClr val="00CC00"/>
              </a:solidFill>
            </a:endParaRPr>
          </a:p>
          <a:p>
            <a:pPr>
              <a:buNone/>
            </a:pPr>
            <a:r>
              <a:rPr lang="en-US" sz="1600" b="1" dirty="0" smtClean="0">
                <a:solidFill>
                  <a:srgbClr val="00CC00"/>
                </a:solidFill>
                <a:hlinkClick r:id="rId5"/>
              </a:rPr>
              <a:t>http://maths.cz/obrazky/17.png</a:t>
            </a:r>
            <a:r>
              <a:rPr lang="cs-CZ" sz="1600" b="1" dirty="0" smtClean="0">
                <a:solidFill>
                  <a:srgbClr val="00CC00"/>
                </a:solidFill>
              </a:rPr>
              <a:t> </a:t>
            </a:r>
            <a:r>
              <a:rPr lang="en-US" sz="1600" b="1" dirty="0" smtClean="0">
                <a:solidFill>
                  <a:srgbClr val="00CC00"/>
                </a:solidFill>
              </a:rPr>
              <a:t>[cit</a:t>
            </a:r>
            <a:r>
              <a:rPr lang="cs-CZ" sz="1600" b="1" dirty="0" smtClean="0">
                <a:solidFill>
                  <a:srgbClr val="00CC00"/>
                </a:solidFill>
              </a:rPr>
              <a:t>:2012-09-07</a:t>
            </a:r>
            <a:r>
              <a:rPr lang="en-US" sz="1600" b="1" dirty="0" smtClean="0">
                <a:solidFill>
                  <a:srgbClr val="00CC00"/>
                </a:solidFill>
              </a:rPr>
              <a:t>]</a:t>
            </a:r>
            <a:endParaRPr lang="cs-CZ" sz="1600" b="1" dirty="0" smtClean="0">
              <a:solidFill>
                <a:srgbClr val="00CC0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3257544" cy="86834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>
                <a:solidFill>
                  <a:srgbClr val="00B050"/>
                </a:solidFill>
              </a:rPr>
              <a:t>Použité zdroje: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 fontScale="92500" lnSpcReduction="20000"/>
          </a:bodyPr>
          <a:lstStyle/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Prezentace slouží k zopakování učiva šestého ročníku.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charakterizuje pojem těleso a látka.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vysvětlí pojem fyzikální veličina.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zná fyzikální veličiny délka, obsah, objem, hmotnost, hustota.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vyjmenuje symboly (značky) a základní jednotky výše vypsaných fyzikálních veličin.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umí měřit délku a zná délková měřidla, umí převádět jednotky délky.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umí určovat obsah výpočtem i pomocí čtvercové sítě.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měří objem odměrným válcem, převádí jednotky objemu, určuje objem různých těles.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váží různá tělesa.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zná vzorec pro výpočet hustoty, dokáže vypočítat hmotnost a objem ze vzorce pro výpočet hustoty.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řeší úlohy na vypsané fyzikální veličiny formou výběru nebo výpočtu.</a:t>
            </a:r>
          </a:p>
          <a:p>
            <a:pPr marL="624078" indent="-514350">
              <a:buAutoNum type="arabicParenR"/>
            </a:pPr>
            <a:r>
              <a:rPr lang="cs-CZ" sz="2000" b="1" dirty="0" smtClean="0">
                <a:solidFill>
                  <a:srgbClr val="002060"/>
                </a:solidFill>
              </a:rPr>
              <a:t>Žák doplňuje slova.</a:t>
            </a:r>
          </a:p>
          <a:p>
            <a:pPr marL="624078" indent="-514350">
              <a:buAutoNum type="arabicParenR"/>
            </a:pPr>
            <a:endParaRPr lang="cs-CZ" b="1" dirty="0" smtClean="0">
              <a:solidFill>
                <a:srgbClr val="002060"/>
              </a:solidFill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725470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Metodika prezentace: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254</TotalTime>
  <Words>971</Words>
  <Application>Microsoft Office PowerPoint</Application>
  <PresentationFormat>Předvádění na obrazovce (4:3)</PresentationFormat>
  <Paragraphs>186</Paragraphs>
  <Slides>19</Slides>
  <Notes>18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Shluk</vt:lpstr>
      <vt:lpstr>Snímek 1</vt:lpstr>
      <vt:lpstr>1. Vyjmenujte několik těles, která se podobají kouli, válci, krychli a kvádru:</vt:lpstr>
      <vt:lpstr>2. Rozdělte látky mezi látky pevné, kapalné a plynné:</vt:lpstr>
      <vt:lpstr>3. Rozhodněte, které z následujících pojmů jsou fyzikální veličiny a které nejsou:</vt:lpstr>
      <vt:lpstr>4. Pojmenujte tato délková měřidla:</vt:lpstr>
      <vt:lpstr>5. Při měření délky plotu naměřili žáci následující hodnoty:  125 m, 127 m, 124 m, 122 m, 125 m a 126 m. Určete průměrnou délku plotu (aritmetický průměr naměřených hodnot).</vt:lpstr>
      <vt:lpstr>6. Kolik kroků uděláte na délce 50 metrů? Jaká je průměrná délka vašeho kroku? Vyber správnou odpověď:</vt:lpstr>
      <vt:lpstr>7. Určete obsah florbalového hřiště s rozměry 40 m a 20 m. Kolikrát větší obsah má hřiště fotbalové?</vt:lpstr>
      <vt:lpstr>8. Na obrázku je obdélník. Jaký je jeho obsah? (čtvercová síť)  Vyber správnou odpověď:</vt:lpstr>
      <vt:lpstr>9. Převeďte jednotky objemu na jednotky uvedené v závorkách:</vt:lpstr>
      <vt:lpstr>10. Na obdélníkovou zahradu s rozměry 15 m a 25 m celý den pršelo. Mirek si povšiml, že v původně prázdné plechovce dosahuje voda po dešti do výše 20 mm. Kolik litrů vody napršelo na celou zahradu? Úlohu vypočítej a vyber správnou odpověď: Pro výpočet použij vztah: V=a∙b∙c</vt:lpstr>
      <vt:lpstr>11. Vyberte pojmy, které patří fyzikální veličině HMOTNOST  a zvolený pojem vysvětlete:</vt:lpstr>
      <vt:lpstr>12. Převeďte jednotky hmotnosti na jednotky uvedené v závorkách:</vt:lpstr>
      <vt:lpstr>13. Vyberte charakteristiky, které patří fyzikální veličině HUSTOTA:</vt:lpstr>
      <vt:lpstr>14. Máte tři krychle stejného objemu, jejichž povrch je natřen tak abyste nepoznali, z jaké jsou látky. Víte jen, že jedna je ze dřeva, druhá z oceli, třetí z olova.  Jak poznáte, z jakého materiálu která krychle je? </vt:lpstr>
      <vt:lpstr>15. Vypočítejte hmotnost benzinu v plné automobilové nádrži o objemu 45 litrů.</vt:lpstr>
      <vt:lpstr>16. Doplňte:</vt:lpstr>
      <vt:lpstr>Použité zdroje:</vt:lpstr>
      <vt:lpstr>Metodika prezentace: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šárka</cp:lastModifiedBy>
  <cp:revision>37</cp:revision>
  <dcterms:created xsi:type="dcterms:W3CDTF">2012-09-01T12:30:09Z</dcterms:created>
  <dcterms:modified xsi:type="dcterms:W3CDTF">2013-06-07T17:03:29Z</dcterms:modified>
</cp:coreProperties>
</file>