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000099"/>
    <a:srgbClr val="003300"/>
    <a:srgbClr val="99FF66"/>
    <a:srgbClr val="008000"/>
    <a:srgbClr val="660066"/>
    <a:srgbClr val="FF99FF"/>
    <a:srgbClr val="CC0099"/>
    <a:srgbClr val="800000"/>
    <a:srgbClr val="FF99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7B66A6-96B1-4048-8FF2-3B5D456865CB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A2072-C96F-4B5B-9CC9-51082A180B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A2072-C96F-4B5B-9CC9-51082A180B17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2FD08F9-BD32-4C5E-9564-73EAF663F08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grily-krby.cz/200000155-4bc504dba0/teplomer-sonda.jpg" TargetMode="External"/><Relationship Id="rId13" Type="http://schemas.openxmlformats.org/officeDocument/2006/relationships/hyperlink" Target="http://upload.wikimedia.org/wikipedia/commons/7/7b/P%C5%99es%C3%BDpac%C3%AD_hodiny.png" TargetMode="External"/><Relationship Id="rId3" Type="http://schemas.openxmlformats.org/officeDocument/2006/relationships/hyperlink" Target="http://office.microsoft.com/cs-cz/images" TargetMode="External"/><Relationship Id="rId7" Type="http://schemas.openxmlformats.org/officeDocument/2006/relationships/hyperlink" Target="http://www.bazeny3000.cz/data/obrazky/sortiment/69040-teplomer-plovouci-velky.jpg" TargetMode="External"/><Relationship Id="rId12" Type="http://schemas.openxmlformats.org/officeDocument/2006/relationships/hyperlink" Target="http://www.freelap.cz/fotky2297/stopky%20freelap%20new.jpg" TargetMode="External"/><Relationship Id="rId2" Type="http://schemas.openxmlformats.org/officeDocument/2006/relationships/notesSlide" Target="../notesSlides/notesSlide11.xml"/><Relationship Id="rId16" Type="http://schemas.openxmlformats.org/officeDocument/2006/relationships/hyperlink" Target="http://www.jah.cz/images/produkty/original/107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odina-finance.cz/img/full/4/12410.jpg" TargetMode="External"/><Relationship Id="rId11" Type="http://schemas.openxmlformats.org/officeDocument/2006/relationships/hyperlink" Target="http://www.preparedpantry.com/productimages/kitchentools/Full-stainlesseggtimer.jpg" TargetMode="External"/><Relationship Id="rId5" Type="http://schemas.openxmlformats.org/officeDocument/2006/relationships/hyperlink" Target="http://www.atmos.cz/img/prislusenstvi/spalinovy-teplomer/teplomer.jpg" TargetMode="External"/><Relationship Id="rId15" Type="http://schemas.openxmlformats.org/officeDocument/2006/relationships/hyperlink" Target="http://www.jah.cz/images/produkty/original/1173.jpg" TargetMode="External"/><Relationship Id="rId10" Type="http://schemas.openxmlformats.org/officeDocument/2006/relationships/hyperlink" Target="http://www.abcsport.cz/pic_zbozi/90018.jpg" TargetMode="External"/><Relationship Id="rId4" Type="http://schemas.openxmlformats.org/officeDocument/2006/relationships/hyperlink" Target="http://www.basaldigitalthermometer.com/images/basal_digital_thermometer.jpg" TargetMode="External"/><Relationship Id="rId9" Type="http://schemas.openxmlformats.org/officeDocument/2006/relationships/hyperlink" Target="http://koupelny.pontte.eu/Grafika/images/infracerveny-teplomer2v.jpg" TargetMode="External"/><Relationship Id="rId14" Type="http://schemas.openxmlformats.org/officeDocument/2006/relationships/hyperlink" Target="http://www.doplnkydomova.cz/fotky11045/fotos/gen320/gen__vyr_3254733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opakování učiva ze  šestého ročníku.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483768" y="3861048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Opakování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2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5736" y="141277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VY_32_INOVACE_FY.7.A.02_opakovani_2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1. Vyberte pojmy, které souvisejí s fyzikální veličinou TEPLOTA  a každý pojem vysvětlete: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2285992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ar vody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3857628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273 K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857884" y="5214950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Jupiter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14282" y="4572008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teploměr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857884" y="2643182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stopky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86116" y="1571612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s</a:t>
            </a:r>
            <a:r>
              <a:rPr lang="cs-CZ" sz="2800" b="1" dirty="0" smtClean="0">
                <a:solidFill>
                  <a:srgbClr val="660066"/>
                </a:solidFill>
              </a:rPr>
              <a:t>ymbol T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2. Vyjmenujte typy teploměrů a řekněte, kde se používají: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1026" name="AutoShape 2" descr="http://upload.wikimedia.org/wikipedia/commons/thumb/5/5d/Teplomer.jpg/220px-Teplom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28" name="AutoShape 4" descr="http://upload.wikimedia.org/wikipedia/commons/thumb/5/5d/Teplomer.jpg/220px-Teplom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30" name="AutoShape 6" descr="http://shop.dela.cz/images/s24860-digitalni-teplomer-fialovy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32" name="AutoShape 8" descr="http://shop.dela.cz/images/s24860-digitalni-teplomer-fialovy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8" name="Obrázek 7" descr="MP90040098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1643050"/>
            <a:ext cx="1467856" cy="1835268"/>
          </a:xfrm>
          <a:prstGeom prst="rect">
            <a:avLst/>
          </a:prstGeom>
        </p:spPr>
      </p:pic>
      <p:sp>
        <p:nvSpPr>
          <p:cNvPr id="3074" name="AutoShape 2" descr="http://www.basaldigitalthermometer.com/images/basal_digital_thermomet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10" name="Obrázek 9" descr="basal_digital_thermomet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9124" y="1214422"/>
            <a:ext cx="1857388" cy="1857388"/>
          </a:xfrm>
          <a:prstGeom prst="rect">
            <a:avLst/>
          </a:prstGeom>
        </p:spPr>
      </p:pic>
      <p:pic>
        <p:nvPicPr>
          <p:cNvPr id="11" name="Obrázek 10" descr="teplom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86578" y="1071546"/>
            <a:ext cx="2182810" cy="1637108"/>
          </a:xfrm>
          <a:prstGeom prst="rect">
            <a:avLst/>
          </a:prstGeom>
        </p:spPr>
      </p:pic>
      <p:pic>
        <p:nvPicPr>
          <p:cNvPr id="12" name="Obrázek 11" descr="1241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00826" y="3000372"/>
            <a:ext cx="2444738" cy="1833554"/>
          </a:xfrm>
          <a:prstGeom prst="rect">
            <a:avLst/>
          </a:prstGeom>
        </p:spPr>
      </p:pic>
      <p:pic>
        <p:nvPicPr>
          <p:cNvPr id="13" name="Obrázek 12" descr="69040-teplomer-plovouci-velk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5720" y="3643314"/>
            <a:ext cx="2258956" cy="2001884"/>
          </a:xfrm>
          <a:prstGeom prst="rect">
            <a:avLst/>
          </a:prstGeom>
        </p:spPr>
      </p:pic>
      <p:pic>
        <p:nvPicPr>
          <p:cNvPr id="14" name="Obrázek 13" descr="teplomer-sond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57488" y="3071810"/>
            <a:ext cx="1500198" cy="1842243"/>
          </a:xfrm>
          <a:prstGeom prst="rect">
            <a:avLst/>
          </a:prstGeom>
        </p:spPr>
      </p:pic>
      <p:pic>
        <p:nvPicPr>
          <p:cNvPr id="15" name="Obrázek 14" descr="infracerveny-teplomer2v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071934" y="4814886"/>
            <a:ext cx="1785950" cy="178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3. Jaké znáte teplotní stupnice?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00166" y="3429000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Kassinova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572132" y="3000372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Kelvinova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2066" y="4500570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Réaumurova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43042" y="5072074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Celsiova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86380" y="1571612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Fahrova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034" y="1928802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Fahrenheitova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4. Které jednotky času znáte?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4" name="Obrázek 3" descr="stop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1714488"/>
            <a:ext cx="1704746" cy="2314574"/>
          </a:xfrm>
          <a:prstGeom prst="rect">
            <a:avLst/>
          </a:prstGeom>
        </p:spPr>
      </p:pic>
      <p:pic>
        <p:nvPicPr>
          <p:cNvPr id="5" name="Obrázek 4" descr="Full-stainlesseggtim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28860" y="3929066"/>
            <a:ext cx="2043118" cy="2321725"/>
          </a:xfrm>
          <a:prstGeom prst="rect">
            <a:avLst/>
          </a:prstGeom>
        </p:spPr>
      </p:pic>
      <p:pic>
        <p:nvPicPr>
          <p:cNvPr id="6" name="Obrázek 5" descr="stopky freelap new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9388" y="428604"/>
            <a:ext cx="2226860" cy="1947490"/>
          </a:xfrm>
          <a:prstGeom prst="rect">
            <a:avLst/>
          </a:prstGeom>
        </p:spPr>
      </p:pic>
      <p:pic>
        <p:nvPicPr>
          <p:cNvPr id="7" name="Obrázek 6" descr="Přesýpací_hodiny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14810" y="1357298"/>
            <a:ext cx="1274771" cy="2288211"/>
          </a:xfrm>
          <a:prstGeom prst="rect">
            <a:avLst/>
          </a:prstGeom>
        </p:spPr>
      </p:pic>
      <p:pic>
        <p:nvPicPr>
          <p:cNvPr id="8" name="Obrázek 7" descr="gen__vyr_325473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43636" y="3357562"/>
            <a:ext cx="2508356" cy="2524132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2071670" y="1357298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sekunda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58016" y="5929330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rok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214546" y="2786058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minuta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596" y="4572008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den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00826" y="2500306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hodina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6248" y="5786454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měsíc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4686304" cy="31621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1 minuta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5 minut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3 minuty a 20 sekund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1 hodina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1 hodina a 10 minut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9312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5. Vyjádřete v sekundách: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117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214686"/>
            <a:ext cx="4318000" cy="3241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4329114" cy="33764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3 minuty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67 sekund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 minuta a 12 sekund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1/12 hodiny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1/5 minuty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120 sekund</a:t>
            </a:r>
            <a:endParaRPr lang="cs-CZ" sz="2800" b="1" dirty="0">
              <a:solidFill>
                <a:srgbClr val="33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6. Seřaďte následující časové intervaly od nejkratšího po nejdelší: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  <p:pic>
        <p:nvPicPr>
          <p:cNvPr id="5" name="Obrázek 4" descr="10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7818" y="1500174"/>
            <a:ext cx="3396569" cy="45323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7. Z uvedených jednotek délky vyberte ty, které patří do mezinárodní soustavy jednotek SI: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85786" y="171448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loket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214810" y="314324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stopa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57818" y="135729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metr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429256" y="492919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centimetr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857356" y="5000636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míle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7158" y="3429000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kilometr</a:t>
            </a:r>
            <a:endParaRPr lang="cs-CZ" sz="32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8. Z uvedených jednotek různých fyzikálních veličin vyberte ty, které </a:t>
            </a:r>
            <a:r>
              <a:rPr lang="cs-CZ" sz="3200" u="sng" dirty="0" smtClean="0">
                <a:solidFill>
                  <a:srgbClr val="CC0099"/>
                </a:solidFill>
                <a:effectLst/>
              </a:rPr>
              <a:t>NEPATŘÍ 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>do mezinárodní soustavy SI: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285992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sekunda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00364" y="3786190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kilogram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4214818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žejdlík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71934" y="2214554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libra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43240" y="5429264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sáh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43636" y="3714752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ampér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29388" y="5357826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kelvin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5972188" cy="86834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9. Doplňte následující tabulku: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Fyzikální</a:t>
                      </a:r>
                      <a:r>
                        <a:rPr lang="cs-CZ" sz="2400" b="1" baseline="0" dirty="0" smtClean="0">
                          <a:solidFill>
                            <a:srgbClr val="003300"/>
                          </a:solidFill>
                        </a:rPr>
                        <a:t> veličina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Symbol</a:t>
                      </a:r>
                      <a:r>
                        <a:rPr lang="cs-CZ" sz="2400" b="1" baseline="0" dirty="0" smtClean="0">
                          <a:solidFill>
                            <a:srgbClr val="003300"/>
                          </a:solidFill>
                        </a:rPr>
                        <a:t> fyz. veličiny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Značka</a:t>
                      </a:r>
                      <a:r>
                        <a:rPr lang="cs-CZ" sz="2400" b="1" baseline="0" dirty="0" smtClean="0">
                          <a:solidFill>
                            <a:srgbClr val="003300"/>
                          </a:solidFill>
                        </a:rPr>
                        <a:t> jednotky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Měřidlo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hmotnost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l, d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teploměr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čas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hustoměr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10. Doplňte následující tabulku změn teplot: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334148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9240"/>
                <a:gridCol w="1571636"/>
                <a:gridCol w="1643074"/>
                <a:gridCol w="15001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Počáteční teplota </a:t>
                      </a:r>
                    </a:p>
                    <a:p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Konečná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teplota  </a:t>
                      </a:r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Pokles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teploty o </a:t>
                      </a:r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Zvýšení teploty o </a:t>
                      </a:r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­2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14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­6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­6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galerie </a:t>
            </a:r>
            <a:r>
              <a:rPr lang="cs-CZ" sz="10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000" b="1" smtClean="0">
                <a:solidFill>
                  <a:srgbClr val="00CC00"/>
                </a:solidFill>
              </a:rPr>
              <a:t>microsoft.com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3"/>
              </a:rPr>
              <a:t>http://office.microsoft.com/cs-cz/images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4"/>
              </a:rPr>
              <a:t>http://www.basaldigitalthermometer.com/images/basal_digital_thermometer.jpg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http://www.atmos.cz/img/prislusenstvi/spalinovy-teplomer/teplomer.jpg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6"/>
              </a:rPr>
              <a:t>http://www.rodina-finance.cz/img/full/4/12410.jpg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7"/>
              </a:rPr>
              <a:t>http://www.bazeny3000.cz/data/obrazky/sortiment/69040-teplomer-plovouci-velky.jpg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8"/>
              </a:rPr>
              <a:t>http://files.grily-krby.cz/200000155-4bc504dba0/teplomer-sonda.jpg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http://koupelny.pontte.eu/Grafika/images/infracerveny-teplomer2v.jpg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0"/>
              </a:rPr>
              <a:t>abcsport.cz</a:t>
            </a: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/pic_zbozi/90018.jpg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1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1"/>
              </a:rPr>
              <a:t>preparedpantry.com</a:t>
            </a:r>
            <a:r>
              <a:rPr lang="cs-CZ" sz="1000" b="1" dirty="0" smtClean="0">
                <a:solidFill>
                  <a:srgbClr val="00CC00"/>
                </a:solidFill>
                <a:hlinkClick r:id="rId11"/>
              </a:rPr>
              <a:t>/</a:t>
            </a:r>
            <a:r>
              <a:rPr lang="cs-CZ" sz="1000" b="1" dirty="0" err="1" smtClean="0">
                <a:solidFill>
                  <a:srgbClr val="00CC00"/>
                </a:solidFill>
                <a:hlinkClick r:id="rId11"/>
              </a:rPr>
              <a:t>productimages</a:t>
            </a:r>
            <a:r>
              <a:rPr lang="cs-CZ" sz="1000" b="1" dirty="0" smtClean="0">
                <a:solidFill>
                  <a:srgbClr val="00CC00"/>
                </a:solidFill>
                <a:hlinkClick r:id="rId11"/>
              </a:rPr>
              <a:t>/</a:t>
            </a:r>
            <a:r>
              <a:rPr lang="cs-CZ" sz="1000" b="1" dirty="0" err="1" smtClean="0">
                <a:solidFill>
                  <a:srgbClr val="00CC00"/>
                </a:solidFill>
                <a:hlinkClick r:id="rId11"/>
              </a:rPr>
              <a:t>kitchentools</a:t>
            </a:r>
            <a:r>
              <a:rPr lang="cs-CZ" sz="1000" b="1" dirty="0" smtClean="0">
                <a:solidFill>
                  <a:srgbClr val="00CC00"/>
                </a:solidFill>
                <a:hlinkClick r:id="rId11"/>
              </a:rPr>
              <a:t>/Full-</a:t>
            </a:r>
            <a:r>
              <a:rPr lang="cs-CZ" sz="1000" b="1" dirty="0" err="1" smtClean="0">
                <a:solidFill>
                  <a:srgbClr val="00CC00"/>
                </a:solidFill>
                <a:hlinkClick r:id="rId11"/>
              </a:rPr>
              <a:t>stainlesseggtimer.jpg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2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2"/>
              </a:rPr>
              <a:t>freelap.cz</a:t>
            </a:r>
            <a:r>
              <a:rPr lang="cs-CZ" sz="1000" b="1" dirty="0" smtClean="0">
                <a:solidFill>
                  <a:srgbClr val="00CC00"/>
                </a:solidFill>
                <a:hlinkClick r:id="rId12"/>
              </a:rPr>
              <a:t>/fotky2297/stopky%20freelap%20new.jpg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3"/>
              </a:rPr>
              <a:t>http://upload.wikimedia.org/wikipedia/commons/7/7b/P%C5%99es%C3%BDpac%C3%AD_hodiny.png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4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4"/>
              </a:rPr>
              <a:t>doplnkydomova.cz</a:t>
            </a:r>
            <a:r>
              <a:rPr lang="cs-CZ" sz="1000" b="1" dirty="0" smtClean="0">
                <a:solidFill>
                  <a:srgbClr val="00CC00"/>
                </a:solidFill>
                <a:hlinkClick r:id="rId14"/>
              </a:rPr>
              <a:t>/fotky11045/fotos/gen320/gen__</a:t>
            </a:r>
            <a:r>
              <a:rPr lang="cs-CZ" sz="1000" b="1" dirty="0" err="1" smtClean="0">
                <a:solidFill>
                  <a:srgbClr val="00CC00"/>
                </a:solidFill>
                <a:hlinkClick r:id="rId14"/>
              </a:rPr>
              <a:t>vyr</a:t>
            </a:r>
            <a:r>
              <a:rPr lang="cs-CZ" sz="1000" b="1" dirty="0" smtClean="0">
                <a:solidFill>
                  <a:srgbClr val="00CC00"/>
                </a:solidFill>
                <a:hlinkClick r:id="rId14"/>
              </a:rPr>
              <a:t>_3254733.jpg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hlinkClick r:id="rId15"/>
              </a:rPr>
              <a:t>http://www.</a:t>
            </a:r>
            <a:r>
              <a:rPr lang="cs-CZ" sz="1000" b="1" dirty="0" err="1" smtClean="0">
                <a:hlinkClick r:id="rId15"/>
              </a:rPr>
              <a:t>jah.cz</a:t>
            </a:r>
            <a:r>
              <a:rPr lang="cs-CZ" sz="1000" b="1" dirty="0" smtClean="0">
                <a:hlinkClick r:id="rId15"/>
              </a:rPr>
              <a:t>/images/produkty/</a:t>
            </a:r>
            <a:r>
              <a:rPr lang="cs-CZ" sz="1000" b="1" dirty="0" err="1" smtClean="0">
                <a:hlinkClick r:id="rId15"/>
              </a:rPr>
              <a:t>original</a:t>
            </a:r>
            <a:r>
              <a:rPr lang="cs-CZ" sz="1000" b="1" dirty="0" smtClean="0">
                <a:hlinkClick r:id="rId15"/>
              </a:rPr>
              <a:t>/1173.jpg</a:t>
            </a:r>
            <a:r>
              <a:rPr lang="cs-CZ" sz="1000" b="1" dirty="0" smtClean="0"/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  <a:p>
            <a:pPr>
              <a:buNone/>
            </a:pPr>
            <a:r>
              <a:rPr lang="cs-CZ" sz="1000" b="1" dirty="0" smtClean="0">
                <a:hlinkClick r:id="rId16"/>
              </a:rPr>
              <a:t>http://www.</a:t>
            </a:r>
            <a:r>
              <a:rPr lang="cs-CZ" sz="1000" b="1" dirty="0" err="1" smtClean="0">
                <a:hlinkClick r:id="rId16"/>
              </a:rPr>
              <a:t>jah.cz</a:t>
            </a:r>
            <a:r>
              <a:rPr lang="cs-CZ" sz="1000" b="1" dirty="0" smtClean="0">
                <a:hlinkClick r:id="rId16"/>
              </a:rPr>
              <a:t>/images/produkty/</a:t>
            </a:r>
            <a:r>
              <a:rPr lang="cs-CZ" sz="1000" b="1" dirty="0" err="1" smtClean="0">
                <a:hlinkClick r:id="rId16"/>
              </a:rPr>
              <a:t>original</a:t>
            </a:r>
            <a:r>
              <a:rPr lang="cs-CZ" sz="1000" b="1" dirty="0" smtClean="0">
                <a:hlinkClick r:id="rId16"/>
              </a:rPr>
              <a:t>/1075.jpg</a:t>
            </a:r>
            <a:r>
              <a:rPr lang="cs-CZ" sz="1000" b="1" dirty="0" smtClean="0"/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71858" cy="65403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Prezentace slouží k úvodnímu opakování učiva ze šestého ročníku.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odpovídá na otázky, odpověď tvoří sám nebo správnou odpověď vybírá.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popíše fyzikální veličinu teplota, zná symbol, jednotku, měřidlo, teplotní stupnice.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umí převádět jednotky času.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vyjmenuje jednotky délky, které patří do mezinárodní soustavy jednotek SI.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umí poznat jednotky, které patří do mezinárodní soustavy jednotek SI a vyřadí ty, které tam nepatří.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doplní tabulku některých údajů fyzikálních veličin.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doplní tabulku změn teplot.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14932" cy="93978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210</TotalTime>
  <Words>584</Words>
  <Application>Microsoft Office PowerPoint</Application>
  <PresentationFormat>Předvádění na obrazovce (4:3)</PresentationFormat>
  <Paragraphs>126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1. Vyberte pojmy, které souvisejí s fyzikální veličinou TEPLOTA  a každý pojem vysvětlete:</vt:lpstr>
      <vt:lpstr>2. Vyjmenujte typy teploměrů a řekněte, kde se používají:</vt:lpstr>
      <vt:lpstr>3. Jaké znáte teplotní stupnice? Vyberte správné odpovědi:</vt:lpstr>
      <vt:lpstr>4. Které jednotky času znáte?</vt:lpstr>
      <vt:lpstr>5. Vyjádřete v sekundách:</vt:lpstr>
      <vt:lpstr>6. Seřaďte následující časové intervaly od nejkratšího po nejdelší:</vt:lpstr>
      <vt:lpstr>7. Z uvedených jednotek délky vyberte ty, které patří do mezinárodní soustavy jednotek SI:</vt:lpstr>
      <vt:lpstr>8. Z uvedených jednotek různých fyzikálních veličin vyberte ty, které NEPATŘÍ do mezinárodní soustavy SI:</vt:lpstr>
      <vt:lpstr>9. Doplňte následující tabulku:</vt:lpstr>
      <vt:lpstr>10. Doplňte následující tabulku změn teplot: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21</cp:revision>
  <dcterms:created xsi:type="dcterms:W3CDTF">2012-09-09T18:23:19Z</dcterms:created>
  <dcterms:modified xsi:type="dcterms:W3CDTF">2013-06-07T17:06:14Z</dcterms:modified>
</cp:coreProperties>
</file>