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7" r:id="rId15"/>
    <p:sldId id="25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66FF"/>
    <a:srgbClr val="008000"/>
    <a:srgbClr val="CCFFCC"/>
    <a:srgbClr val="003300"/>
    <a:srgbClr val="99FFCC"/>
    <a:srgbClr val="009900"/>
    <a:srgbClr val="800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63C2E66-DF0E-45DF-A62E-6AC90C845C52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1A7C1BA-7B43-4CBA-8362-2C1DAE5343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8ECB2-36CF-4BF8-A26A-98CC03B21B50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5B0D1-3C88-48A7-9528-5555631F7A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1EE55A8-CAE0-4035-AC91-A844D3A63400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3D56859-0382-41DA-9F6C-0EA1AA9292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62B2B0-8C1B-4799-BD59-F8752062A513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AF13A1-D0BF-4258-8967-383CF9C411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D3E66A-C0CC-4D4B-8DF0-A676383D277A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4C831FD-0513-4D73-8093-D11E72BD90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8E57BE3-6E3E-4C68-B0F2-E04CBCC719CB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1971837-2119-4EFA-8EFC-4AEDF7801D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211F9-C80B-4A41-8C4D-BD3DAF9A67C2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05AF6-EE39-4D8C-81BD-3978130F989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5E66FC0-4482-4CFB-9CBB-CFF3C809E211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EF65171-7826-49BB-8BDE-844D7FC42B5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8659C47-E501-40F2-94B7-21D1184933BB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4B0122D-E549-452C-98E9-0BA19E9697B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96EF9-5A2C-4770-8575-9C64A834A28F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C1A64-1A68-477F-B4E6-2BBA22F5872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6FC76-2240-43ED-A149-7A8F18BDDA56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FE08BB-4F13-492E-A41E-BEC2C9B9AB2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CE8D587-131F-4D9F-B38D-86929FB21A38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dirty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9E8E4775-71F9-4AFA-88A1-D967564F6F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vodarsekim.wz.cz/testy/fyzika/7/pictures/1_pohyb_a_sila/1_7/4_voziky.png" TargetMode="External"/><Relationship Id="rId3" Type="http://schemas.openxmlformats.org/officeDocument/2006/relationships/hyperlink" Target="http://shop.adjustplus.biz/images/ProdPic_A+AdvSpLvl.JPG" TargetMode="External"/><Relationship Id="rId7" Type="http://schemas.openxmlformats.org/officeDocument/2006/relationships/hyperlink" Target="http://www.navodarsekim.wz.cz/testy/fyzika/7/pictures/1_pohyb_a_sila/1_7/sily.gif" TargetMode="External"/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4/45/Silom%C4%9Br_25.png" TargetMode="External"/><Relationship Id="rId5" Type="http://schemas.openxmlformats.org/officeDocument/2006/relationships/hyperlink" Target="http://www.alliancze.cz/fotocache/bigadd/Vortex_Bubble_use.jpg" TargetMode="External"/><Relationship Id="rId4" Type="http://schemas.openxmlformats.org/officeDocument/2006/relationships/hyperlink" Target="http://www.mbcalibr.cz/produkty/big-0558c3d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1331913" y="5157788"/>
            <a:ext cx="6624637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7. ročníku. Slouží</a:t>
            </a:r>
            <a:r>
              <a:rPr lang="cs-CZ" sz="1600" b="1">
                <a:solidFill>
                  <a:srgbClr val="00B0F0"/>
                </a:solidFill>
              </a:rPr>
              <a:t>                       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 k opakování učiva ze  šestého ročníku.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484438" y="4149725"/>
            <a:ext cx="3384550" cy="611188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Opakování 3</a:t>
            </a:r>
            <a:endParaRPr lang="cs-CZ" sz="32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268538" y="1628775"/>
            <a:ext cx="6389687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09/2012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VY_32_INOVACE_FY.7.A.03_opakovani_3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214313"/>
            <a:ext cx="1811337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549275"/>
            <a:ext cx="4186237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800080"/>
                </a:solidFill>
                <a:effectLst/>
              </a:rPr>
              <a:t>1. Na obrázku jsou znázorněna stejná tělesa v různých vzdálenostech od Země. Na které těleso působí největší gravitační síla a na které nejmenší? 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Odpověď zdůvodněte</a:t>
            </a:r>
            <a:r>
              <a:rPr lang="cs-CZ" sz="3200" dirty="0" smtClean="0">
                <a:solidFill>
                  <a:srgbClr val="800080"/>
                </a:solidFill>
                <a:effectLst/>
              </a:rPr>
              <a:t>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MP90043309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0" y="2786063"/>
            <a:ext cx="3814763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Vývojový diagram: spojka 4"/>
          <p:cNvSpPr/>
          <p:nvPr/>
        </p:nvSpPr>
        <p:spPr>
          <a:xfrm>
            <a:off x="857250" y="3857625"/>
            <a:ext cx="1071563" cy="1071563"/>
          </a:xfrm>
          <a:prstGeom prst="flowChartConnector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B</a:t>
            </a:r>
          </a:p>
        </p:txBody>
      </p:sp>
      <p:sp>
        <p:nvSpPr>
          <p:cNvPr id="6" name="Vývojový diagram: spojka 5"/>
          <p:cNvSpPr/>
          <p:nvPr/>
        </p:nvSpPr>
        <p:spPr>
          <a:xfrm>
            <a:off x="2143125" y="2643188"/>
            <a:ext cx="1071563" cy="1071562"/>
          </a:xfrm>
          <a:prstGeom prst="flowChartConnector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D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4143375" y="5572125"/>
            <a:ext cx="1071563" cy="1071563"/>
          </a:xfrm>
          <a:prstGeom prst="flowChartConnector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E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8" name="Vývojový diagram: spojka 7"/>
          <p:cNvSpPr/>
          <p:nvPr/>
        </p:nvSpPr>
        <p:spPr>
          <a:xfrm>
            <a:off x="7786688" y="5572125"/>
            <a:ext cx="1071562" cy="1071563"/>
          </a:xfrm>
          <a:prstGeom prst="flowChartConnector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C</a:t>
            </a:r>
          </a:p>
        </p:txBody>
      </p:sp>
      <p:sp>
        <p:nvSpPr>
          <p:cNvPr id="9" name="Vývojový diagram: spojka 8"/>
          <p:cNvSpPr/>
          <p:nvPr/>
        </p:nvSpPr>
        <p:spPr>
          <a:xfrm>
            <a:off x="5857875" y="2143125"/>
            <a:ext cx="1071563" cy="1071563"/>
          </a:xfrm>
          <a:prstGeom prst="flowChartConnector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66"/>
                </a:solidFill>
              </a:rPr>
              <a:t>A</a:t>
            </a:r>
            <a:endParaRPr lang="cs-CZ" sz="36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CC00"/>
                </a:solidFill>
                <a:effectLst/>
              </a:rPr>
              <a:t>2. Jaký úhel svírá směr svislý a vodorovný?</a:t>
            </a:r>
            <a:br>
              <a:rPr lang="cs-CZ" sz="3200" dirty="0" smtClean="0">
                <a:solidFill>
                  <a:srgbClr val="00CC00"/>
                </a:solidFill>
                <a:effectLst/>
              </a:rPr>
            </a:br>
            <a:r>
              <a:rPr lang="cs-CZ" sz="3200" dirty="0" smtClean="0">
                <a:solidFill>
                  <a:srgbClr val="00CC00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00CC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500" y="2500313"/>
            <a:ext cx="1785938" cy="1143000"/>
          </a:xfrm>
          <a:prstGeom prst="round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</a:rPr>
              <a:t>45</a:t>
            </a:r>
            <a:r>
              <a:rPr lang="cs-CZ" sz="3600" b="1" dirty="0">
                <a:solidFill>
                  <a:srgbClr val="003300"/>
                </a:solidFill>
                <a:latin typeface="Arial"/>
                <a:cs typeface="Arial"/>
              </a:rPr>
              <a:t>°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000875" y="5500688"/>
            <a:ext cx="1785938" cy="1143000"/>
          </a:xfrm>
          <a:prstGeom prst="round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  <a:latin typeface="Arial"/>
                <a:cs typeface="Arial"/>
              </a:rPr>
              <a:t>180°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143750" y="1928813"/>
            <a:ext cx="1785938" cy="1143000"/>
          </a:xfrm>
          <a:prstGeom prst="round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  <a:latin typeface="Arial"/>
                <a:cs typeface="Arial"/>
              </a:rPr>
              <a:t>125°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0625" y="4000500"/>
            <a:ext cx="1785938" cy="1143000"/>
          </a:xfrm>
          <a:prstGeom prst="round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  <a:latin typeface="Arial"/>
                <a:cs typeface="Arial"/>
              </a:rPr>
              <a:t>90°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000250" y="4357688"/>
            <a:ext cx="1785938" cy="1143000"/>
          </a:xfrm>
          <a:prstGeom prst="round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  <a:latin typeface="Arial"/>
                <a:cs typeface="Arial"/>
              </a:rPr>
              <a:t>60°</a:t>
            </a:r>
            <a:endParaRPr lang="cs-CZ" sz="3600" b="1" dirty="0">
              <a:solidFill>
                <a:srgbClr val="0033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29063" y="2500313"/>
            <a:ext cx="1785937" cy="1143000"/>
          </a:xfrm>
          <a:prstGeom prst="roundRect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3300"/>
                </a:solidFill>
                <a:latin typeface="Arial"/>
                <a:cs typeface="Arial"/>
              </a:rPr>
              <a:t>30°</a:t>
            </a:r>
            <a:endParaRPr lang="cs-CZ" sz="36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99"/>
                </a:solidFill>
                <a:effectLst/>
              </a:rPr>
              <a:t>3. Popište použití libely (vodováhy) v praktickém životě.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16386" name="Obrázek 3" descr="Vortex_Bubble_use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0" y="3714750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Obrázek 4" descr="ProdPic_A+AdvSpLvl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0" y="1643063"/>
            <a:ext cx="3603625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Obrázek 5" descr="big-0558c3d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8" y="2928938"/>
            <a:ext cx="3898900" cy="275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660066"/>
                </a:solidFill>
                <a:effectLst/>
              </a:rPr>
              <a:t>4. Vyberte pojmy patřící fyzikální veličině SÍLA.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Každý pojem vysvětlete: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785813" y="2357438"/>
            <a:ext cx="2286000" cy="1071562"/>
          </a:xfrm>
          <a:prstGeom prst="flowChartAlternateProcess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F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6500813" y="3500438"/>
            <a:ext cx="2286000" cy="1071562"/>
          </a:xfrm>
          <a:prstGeom prst="flowChartAlternateProcess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Kelvin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6429375" y="5072063"/>
            <a:ext cx="2286000" cy="1071562"/>
          </a:xfrm>
          <a:prstGeom prst="flowChartAlternateProcess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tíha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3500438" y="3857625"/>
            <a:ext cx="2286000" cy="1071563"/>
          </a:xfrm>
          <a:prstGeom prst="flowChartAlternateProcess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Newton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928688" y="4643438"/>
            <a:ext cx="2286000" cy="1071562"/>
          </a:xfrm>
          <a:prstGeom prst="flowChartAlternateProcess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siloměr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4143375" y="2286000"/>
            <a:ext cx="2286000" cy="1071563"/>
          </a:xfrm>
          <a:prstGeom prst="flowChartAlternateProcess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teploměr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357166"/>
            <a:ext cx="5786478" cy="1285884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5. Jaké násobky a díly jednotky NEWTON znáte?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928688" y="2071688"/>
            <a:ext cx="1785937" cy="1000125"/>
          </a:xfrm>
          <a:prstGeom prst="trapezoi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66"/>
                </a:solidFill>
              </a:rPr>
              <a:t>MN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>
            <a:off x="1785938" y="3857625"/>
            <a:ext cx="1785937" cy="1000125"/>
          </a:xfrm>
          <a:prstGeom prst="trapezoi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66"/>
                </a:solidFill>
              </a:rPr>
              <a:t>m</a:t>
            </a:r>
            <a:r>
              <a:rPr lang="cs-CZ" sz="3200" b="1" dirty="0">
                <a:solidFill>
                  <a:srgbClr val="000066"/>
                </a:solidFill>
              </a:rPr>
              <a:t>N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3929063" y="2428875"/>
            <a:ext cx="1785937" cy="1000125"/>
          </a:xfrm>
          <a:prstGeom prst="trapezoi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0066"/>
                </a:solidFill>
              </a:rPr>
              <a:t>k</a:t>
            </a:r>
            <a:r>
              <a:rPr lang="cs-CZ" sz="3200" b="1" dirty="0">
                <a:solidFill>
                  <a:srgbClr val="000066"/>
                </a:solidFill>
              </a:rPr>
              <a:t>N</a:t>
            </a:r>
            <a:endParaRPr lang="cs-CZ" sz="32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Siloměr_25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13" y="428625"/>
            <a:ext cx="1214437" cy="5951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7859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99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6.  Pod kterým číslem se nachází síla o velikosti 15 N působící nahoru?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Měřítko: 1cm odpovídá 3 N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9" name="Obrázek 8" descr="sily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63" y="2428875"/>
            <a:ext cx="6072187" cy="376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42875" y="2857500"/>
            <a:ext cx="1928813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solidFill>
                  <a:srgbClr val="00CC00"/>
                </a:solidFill>
                <a:latin typeface="Lucida Sans Unicode" pitchFamily="34" charset="0"/>
              </a:rPr>
              <a:t>ŘEŠENÍ:</a:t>
            </a:r>
          </a:p>
          <a:p>
            <a:pPr algn="ctr"/>
            <a:r>
              <a:rPr lang="cs-CZ" sz="3200" b="1">
                <a:solidFill>
                  <a:srgbClr val="00CC00"/>
                </a:solidFill>
                <a:latin typeface="Lucida Sans Unicode" pitchFamily="34" charset="0"/>
              </a:rPr>
              <a:t>SÍLA 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660033"/>
                </a:solidFill>
                <a:effectLst/>
              </a:rPr>
              <a:t>7. Odpovězte, který vozík se rozjede nejrychleji (velikost sil je stejná).</a:t>
            </a:r>
            <a:br>
              <a:rPr lang="cs-CZ" sz="3200" dirty="0" smtClean="0">
                <a:solidFill>
                  <a:srgbClr val="660033"/>
                </a:solidFill>
                <a:effectLst/>
              </a:rPr>
            </a:br>
            <a:r>
              <a:rPr lang="cs-CZ" sz="3200" dirty="0" smtClean="0">
                <a:solidFill>
                  <a:srgbClr val="660033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  <p:pic>
        <p:nvPicPr>
          <p:cNvPr id="4" name="Obrázek 3" descr="4_voziky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25" y="2286000"/>
            <a:ext cx="5713413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214313" y="2428875"/>
            <a:ext cx="1928812" cy="928688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>
                <a:solidFill>
                  <a:srgbClr val="660066"/>
                </a:solidFill>
              </a:rPr>
              <a:t>ozík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1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214313" y="3857625"/>
            <a:ext cx="1928812" cy="928688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>
                <a:solidFill>
                  <a:srgbClr val="660066"/>
                </a:solidFill>
              </a:rPr>
              <a:t>ozík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2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1857375" y="5286375"/>
            <a:ext cx="1928813" cy="928688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>
                <a:solidFill>
                  <a:srgbClr val="660066"/>
                </a:solidFill>
              </a:rPr>
              <a:t>šechny stejně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000500" y="5572125"/>
            <a:ext cx="1928813" cy="928688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>
                <a:solidFill>
                  <a:srgbClr val="660066"/>
                </a:solidFill>
              </a:rPr>
              <a:t>ozík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3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6143625" y="5715000"/>
            <a:ext cx="1928813" cy="928688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>
                <a:solidFill>
                  <a:srgbClr val="660066"/>
                </a:solidFill>
              </a:rPr>
              <a:t>ozík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6867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8. Vypočítejte tíhu těchto těles a látek: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pytel brambor o hmotnosti 50 kg,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2 kg cukru,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0,25 kg másla,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3 t železa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500 g mouky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Postupujte podle vzorce: G</a:t>
            </a:r>
            <a:r>
              <a:rPr lang="cs-CZ" sz="3200" dirty="0" smtClean="0">
                <a:solidFill>
                  <a:srgbClr val="0000FF"/>
                </a:solidFill>
                <a:effectLst/>
                <a:latin typeface="Arial Black"/>
              </a:rPr>
              <a:t>=m</a:t>
            </a:r>
            <a:r>
              <a:rPr lang="cs-CZ" sz="3200" dirty="0" smtClean="0">
                <a:solidFill>
                  <a:srgbClr val="0000FF"/>
                </a:solidFill>
                <a:effectLst/>
                <a:latin typeface="Arial"/>
                <a:cs typeface="Arial"/>
              </a:rPr>
              <a:t>∙g</a:t>
            </a:r>
            <a:r>
              <a:rPr lang="cs-CZ" sz="3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MC900113008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4000500"/>
            <a:ext cx="1157288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MC900214944.WM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3" y="3857625"/>
            <a:ext cx="1571625" cy="2668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C900232197.WMF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25" y="4429125"/>
            <a:ext cx="1285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FF0000"/>
                </a:solidFill>
                <a:effectLst/>
              </a:rPr>
              <a:t>9. Jaká je výslednice dvou sil působících stejným směrem? 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dirty="0" smtClean="0">
                <a:solidFill>
                  <a:srgbClr val="FF0000"/>
                </a:solidFill>
                <a:effectLst/>
              </a:rPr>
              <a:t>F</a:t>
            </a:r>
            <a:r>
              <a:rPr lang="cs-CZ" sz="3200" baseline="-25000" dirty="0" smtClean="0">
                <a:solidFill>
                  <a:srgbClr val="FF0000"/>
                </a:solidFill>
                <a:effectLst/>
              </a:rPr>
              <a:t>1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=12 N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dirty="0" smtClean="0">
                <a:solidFill>
                  <a:srgbClr val="FF0000"/>
                </a:solidFill>
                <a:effectLst/>
              </a:rPr>
              <a:t>F</a:t>
            </a:r>
            <a:r>
              <a:rPr lang="cs-CZ" sz="3200" baseline="-25000" dirty="0" smtClean="0">
                <a:solidFill>
                  <a:srgbClr val="FF0000"/>
                </a:solidFill>
                <a:effectLst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=  8 N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dirty="0" smtClean="0">
                <a:solidFill>
                  <a:srgbClr val="FF0000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928688" y="3429000"/>
            <a:ext cx="1857375" cy="1428750"/>
          </a:xfrm>
          <a:prstGeom prst="ellipse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90033"/>
                </a:solidFill>
              </a:rPr>
              <a:t>4</a:t>
            </a:r>
            <a:r>
              <a:rPr lang="cs-CZ" sz="3200" b="1" dirty="0">
                <a:solidFill>
                  <a:srgbClr val="990033"/>
                </a:solidFill>
              </a:rPr>
              <a:t> N</a:t>
            </a:r>
            <a:endParaRPr lang="cs-CZ" sz="3200" b="1" dirty="0">
              <a:solidFill>
                <a:srgbClr val="990033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714625" y="5143500"/>
            <a:ext cx="1857375" cy="1428750"/>
          </a:xfrm>
          <a:prstGeom prst="ellipse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90033"/>
                </a:solidFill>
              </a:rPr>
              <a:t>30 N</a:t>
            </a:r>
            <a:endParaRPr lang="cs-CZ" sz="3200" b="1" dirty="0">
              <a:solidFill>
                <a:srgbClr val="990033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214813" y="3286125"/>
            <a:ext cx="1857375" cy="1428750"/>
          </a:xfrm>
          <a:prstGeom prst="ellipse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990033"/>
                </a:solidFill>
              </a:rPr>
              <a:t>20 N</a:t>
            </a:r>
            <a:endParaRPr lang="cs-CZ" sz="3200" b="1" dirty="0">
              <a:solidFill>
                <a:srgbClr val="99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660066"/>
                </a:solidFill>
                <a:effectLst/>
              </a:rPr>
              <a:t>10. Jaká je výslednice dvou sil působících opačným směrem?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F</a:t>
            </a:r>
            <a:r>
              <a:rPr lang="cs-CZ" sz="3200" baseline="-25000" dirty="0" smtClean="0">
                <a:solidFill>
                  <a:srgbClr val="660066"/>
                </a:solidFill>
                <a:effectLst/>
              </a:rPr>
              <a:t>1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>=38 N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F</a:t>
            </a:r>
            <a:r>
              <a:rPr lang="cs-CZ" sz="3200" baseline="-25000" dirty="0" smtClean="0">
                <a:solidFill>
                  <a:srgbClr val="660066"/>
                </a:solidFill>
                <a:effectLst/>
              </a:rPr>
              <a:t>2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>=52 N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14375" y="3500438"/>
            <a:ext cx="2071688" cy="1643062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800080"/>
                </a:solidFill>
              </a:rPr>
              <a:t>-14 N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572250" y="4929188"/>
            <a:ext cx="2071688" cy="1643062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800080"/>
                </a:solidFill>
              </a:rPr>
              <a:t>14 N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714625" y="5000625"/>
            <a:ext cx="2071688" cy="1643063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800080"/>
                </a:solidFill>
              </a:rPr>
              <a:t>24 N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572000" y="3429000"/>
            <a:ext cx="2071688" cy="1643063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800080"/>
                </a:solidFill>
              </a:rPr>
              <a:t>12 N</a:t>
            </a:r>
            <a:endParaRPr lang="cs-CZ" sz="32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9900"/>
                </a:solidFill>
                <a:effectLst/>
              </a:rPr>
              <a:t>11. Vyberte správná tvrzení, vyberte chybná tvrzení a ta opravte: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642938" y="1285875"/>
            <a:ext cx="5143500" cy="1285875"/>
          </a:xfrm>
          <a:prstGeom prst="flowChartAlternateProcess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3300"/>
                </a:solidFill>
              </a:rPr>
              <a:t>Působí-li dvě síly v OPAČNÉM směru, má výslednice týž směr jako menší síla.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714375" y="2643188"/>
            <a:ext cx="5143500" cy="1285875"/>
          </a:xfrm>
          <a:prstGeom prst="flowChartAlternateProcess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3300"/>
                </a:solidFill>
              </a:rPr>
              <a:t>Výslednice dvou různoběžných sil je určena ÚHLOPŘÍČKOU rovnoběžníku sil.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3643313" y="4000500"/>
            <a:ext cx="5143500" cy="1285875"/>
          </a:xfrm>
          <a:prstGeom prst="flowChartAlternateProcess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3300"/>
                </a:solidFill>
              </a:rPr>
              <a:t>Skládání sil ve STEJNÉM směru-výslednice je určena jejich SOUČINEM.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3643313" y="5429250"/>
            <a:ext cx="5143500" cy="1285875"/>
          </a:xfrm>
          <a:prstGeom prst="flowChartAlternateProcess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3300"/>
                </a:solidFill>
              </a:rPr>
              <a:t>Rozkládání sil-nalezení několika sil, které mají stejný účinek jako původní síla.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215063" y="1285875"/>
            <a:ext cx="1500187" cy="1143000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8000"/>
                </a:solidFill>
              </a:rPr>
              <a:t>ne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286500" y="2643188"/>
            <a:ext cx="1500188" cy="1143000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8000"/>
                </a:solidFill>
              </a:rPr>
              <a:t>ano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500188" y="4143375"/>
            <a:ext cx="1785937" cy="1143000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8000"/>
                </a:solidFill>
              </a:rPr>
              <a:t>ne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571625" y="5500688"/>
            <a:ext cx="1785938" cy="1143000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8000"/>
                </a:solidFill>
              </a:rPr>
              <a:t>ano</a:t>
            </a:r>
            <a:endParaRPr lang="cs-CZ" sz="32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66FF"/>
                </a:solidFill>
                <a:effectLst/>
              </a:rPr>
              <a:t>12. Vyberte správné názvy Newtonových zákonů a řekněte jejich znění:</a:t>
            </a:r>
            <a:endParaRPr lang="cs-CZ" sz="3200" dirty="0">
              <a:solidFill>
                <a:srgbClr val="0066FF"/>
              </a:solidFill>
              <a:effectLst/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1357313" y="2428875"/>
            <a:ext cx="3214687" cy="1285875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99"/>
                </a:solidFill>
              </a:rPr>
              <a:t>Zákon rychlosti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1285875" y="4500563"/>
            <a:ext cx="3214688" cy="1285875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99"/>
                </a:solidFill>
              </a:rPr>
              <a:t>Zákon setrvačnosti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072063" y="3357563"/>
            <a:ext cx="3214687" cy="1285875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99"/>
                </a:solidFill>
              </a:rPr>
              <a:t>Zákon tíhy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5143500" y="5286375"/>
            <a:ext cx="3214688" cy="1285875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99"/>
                </a:solidFill>
              </a:rPr>
              <a:t>Zákon akce a reakce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072063" y="1571625"/>
            <a:ext cx="3214687" cy="1285875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99"/>
                </a:solidFill>
              </a:rPr>
              <a:t>Zákon síly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126038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</a:rPr>
              <a:t>galerie office</a:t>
            </a: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  <a:hlinkClick r:id="rId2"/>
              </a:rPr>
              <a:t>http://office.microsoft.com/cs-cz/images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:2012-09-14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  <a:hlinkClick r:id="rId3"/>
              </a:rPr>
              <a:t>http://shop.adjustplus.biz/images/ProdPic_A+AdvSpLvl.JPG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:2012-09-14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  <a:hlinkClick r:id="rId4"/>
              </a:rPr>
              <a:t>http://www.mbcalibr.cz/produkty/big-0558c3d.jpg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:2012-09-14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  <a:hlinkClick r:id="rId5"/>
              </a:rPr>
              <a:t>http://www.alliancze.cz/fotocache/bigadd/Vortex_Bubble_use.jpg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:2012-09-14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solidFill>
                  <a:srgbClr val="00CC00"/>
                </a:solidFill>
                <a:hlinkClick r:id="rId6"/>
              </a:rPr>
              <a:t>http://upload.wikimedia.org/wikipedia/commons/4/45/Silom%C4%9Br_25.png</a:t>
            </a:r>
            <a:r>
              <a:rPr lang="cs-CZ" sz="1200" b="1" smtClean="0">
                <a:solidFill>
                  <a:srgbClr val="00CC00"/>
                </a:solidFill>
              </a:rPr>
              <a:t> </a:t>
            </a:r>
            <a:r>
              <a:rPr lang="en-US" sz="1200" b="1" smtClean="0">
                <a:solidFill>
                  <a:srgbClr val="00CC00"/>
                </a:solidFill>
              </a:rPr>
              <a:t>[cit</a:t>
            </a:r>
            <a:r>
              <a:rPr lang="cs-CZ" sz="1200" b="1" smtClean="0">
                <a:solidFill>
                  <a:srgbClr val="00CC00"/>
                </a:solidFill>
              </a:rPr>
              <a:t>:2012-09-14</a:t>
            </a:r>
            <a:r>
              <a:rPr lang="en-US" sz="1200" b="1" smtClean="0">
                <a:solidFill>
                  <a:srgbClr val="00CC00"/>
                </a:solidFill>
              </a:rPr>
              <a:t>]</a:t>
            </a:r>
            <a:endParaRPr lang="cs-CZ" sz="12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sz="1200" b="1" smtClean="0">
                <a:hlinkClick r:id="rId7"/>
              </a:rPr>
              <a:t>http://www.navodarsekim.wz.cz/testy/fyzika/7/pictures/1_pohyb_a_sila/1_7/sily.gif</a:t>
            </a:r>
            <a:r>
              <a:rPr lang="cs-CZ" sz="1200" b="1" smtClean="0"/>
              <a:t> </a:t>
            </a:r>
            <a:r>
              <a:rPr lang="cs-CZ" sz="1200" b="1" smtClean="0">
                <a:hlinkClick r:id="rId8"/>
              </a:rPr>
              <a:t>http://www.navodarsekim.wz.cz/testy/fyzika/7/pictures/1_pohyb_a_sila/1_7/4_voziky.png</a:t>
            </a:r>
            <a:r>
              <a:rPr lang="cs-CZ" sz="1200" b="1" smtClean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33CC33"/>
                </a:solidFill>
              </a:rPr>
              <a:t>Použité zdroje:</a:t>
            </a:r>
            <a:endParaRPr lang="cs-CZ" sz="3200" dirty="0">
              <a:solidFill>
                <a:srgbClr val="33CC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5054600"/>
          </a:xfrm>
        </p:spPr>
        <p:txBody>
          <a:bodyPr/>
          <a:lstStyle/>
          <a:p>
            <a:pPr marL="514350" indent="-51435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Prezentace slouží k opakování učiva ze šestého ročníku. Žák opakuje fyzikální veličinu „síla“.</a:t>
            </a:r>
          </a:p>
          <a:p>
            <a:pPr marL="514350" indent="-51435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odpovídá na otázky, vytváří odpovědi, odpovědi zdůvodňuje, vybírá z možností správnou odpověď.</a:t>
            </a:r>
          </a:p>
          <a:p>
            <a:pPr marL="514350" indent="-51435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zná jak se projevuje gravitace.</a:t>
            </a:r>
          </a:p>
          <a:p>
            <a:pPr marL="514350" indent="-51435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zná, že gravitační síla nám umožňuje základní orientaci v prostoru a popíše směr svislý a směr vodorovný.</a:t>
            </a:r>
          </a:p>
          <a:p>
            <a:pPr marL="514350" indent="-51435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charakterizuje fyzikální veličinu síla, zná její symbol, jednotku, popíše siloměr.</a:t>
            </a:r>
          </a:p>
          <a:p>
            <a:pPr marL="514350" indent="-51435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graficky znázorní sílu.</a:t>
            </a:r>
          </a:p>
          <a:p>
            <a:pPr marL="514350" indent="-51435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umí vypočítat tíhu tělesa.</a:t>
            </a:r>
          </a:p>
          <a:p>
            <a:pPr marL="514350" indent="-51435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umí skládat síly stejného, opačného a různého směru.</a:t>
            </a:r>
          </a:p>
          <a:p>
            <a:pPr marL="514350" indent="-514350">
              <a:buFont typeface="Wingdings 3" pitchFamily="18" charset="2"/>
              <a:buAutoNum type="arabicPeriod"/>
            </a:pPr>
            <a:r>
              <a:rPr lang="cs-CZ" sz="2000" b="1" smtClean="0">
                <a:solidFill>
                  <a:srgbClr val="0070C0"/>
                </a:solidFill>
              </a:rPr>
              <a:t>Žák zná Newtonovy zákony.</a:t>
            </a:r>
          </a:p>
          <a:p>
            <a:pPr marL="514350" indent="-514350">
              <a:buFont typeface="Wingdings 3" pitchFamily="18" charset="2"/>
              <a:buAutoNum type="arabicPeriod"/>
            </a:pPr>
            <a:endParaRPr lang="cs-CZ" sz="2000" b="1" smtClean="0">
              <a:solidFill>
                <a:srgbClr val="0070C0"/>
              </a:solidFill>
            </a:endParaRPr>
          </a:p>
          <a:p>
            <a:pPr marL="514350" indent="-514350">
              <a:buFont typeface="Wingdings 3" pitchFamily="18" charset="2"/>
              <a:buAutoNum type="arabicPeriod"/>
            </a:pPr>
            <a:endParaRPr lang="cs-CZ" sz="2000" b="1" smtClean="0">
              <a:solidFill>
                <a:srgbClr val="0070C0"/>
              </a:solidFill>
            </a:endParaRPr>
          </a:p>
          <a:p>
            <a:pPr marL="514350" indent="-514350">
              <a:buFont typeface="Wingdings 3" pitchFamily="18" charset="2"/>
              <a:buAutoNum type="arabicPeriod"/>
            </a:pPr>
            <a:endParaRPr lang="cs-CZ" sz="2000" b="1" smtClean="0">
              <a:solidFill>
                <a:srgbClr val="0070C0"/>
              </a:solidFill>
            </a:endParaRPr>
          </a:p>
          <a:p>
            <a:pPr marL="514350" indent="-514350">
              <a:buFont typeface="Wingdings 3" pitchFamily="18" charset="2"/>
              <a:buAutoNum type="arabicPeriod"/>
            </a:pPr>
            <a:endParaRPr lang="cs-CZ" sz="2800" b="1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14998" cy="72547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2060"/>
                </a:solidFill>
              </a:rPr>
              <a:t>Metodika prezentace: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242</TotalTime>
  <Words>329</Words>
  <Application>Microsoft Office PowerPoint</Application>
  <PresentationFormat>On-screen Show (4:3)</PresentationFormat>
  <Paragraphs>80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15</vt:i4>
      </vt:variant>
    </vt:vector>
  </HeadingPairs>
  <TitlesOfParts>
    <vt:vector size="29" baseType="lpstr">
      <vt:lpstr>Lucida Sans Unicode</vt:lpstr>
      <vt:lpstr>Arial</vt:lpstr>
      <vt:lpstr>Wingdings 3</vt:lpstr>
      <vt:lpstr>Verdana</vt:lpstr>
      <vt:lpstr>Wingdings 2</vt:lpstr>
      <vt:lpstr>Calibri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32</cp:revision>
  <dcterms:created xsi:type="dcterms:W3CDTF">2012-09-12T13:54:24Z</dcterms:created>
  <dcterms:modified xsi:type="dcterms:W3CDTF">2013-06-07T17:09:02Z</dcterms:modified>
</cp:coreProperties>
</file>