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9" r:id="rId3"/>
    <p:sldId id="262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009900"/>
    <a:srgbClr val="008000"/>
    <a:srgbClr val="000066"/>
    <a:srgbClr val="333399"/>
    <a:srgbClr val="CC00CC"/>
    <a:srgbClr val="0000FF"/>
    <a:srgbClr val="0000CC"/>
    <a:srgbClr val="003300"/>
    <a:srgbClr val="66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FFBA8-6A39-43B9-84D5-6A7162687AC9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3874D6-B5A3-456F-B868-C7F49C4D564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3874D6-B5A3-456F-B868-C7F49C4D5641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877E425-D8FF-4D48-827B-7868C50DB7D7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E70D7AF-EA12-4AA0-B46A-A7D1560AC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3.bp.blogspot.com/-5OqioDVzDI0/Tu88dsXhMTI/AAAAAAAAZQo/H4PVxKumkQQ/s1600/0022.JPG" TargetMode="External"/><Relationship Id="rId13" Type="http://schemas.openxmlformats.org/officeDocument/2006/relationships/hyperlink" Target="http://fyzika.jreichl.com/data/M_tuheteleso_soubory/image093.png" TargetMode="External"/><Relationship Id="rId3" Type="http://schemas.openxmlformats.org/officeDocument/2006/relationships/hyperlink" Target="http://fyzweb.cuni.cz/piskac/pokusy/deska_teziste/deska_teziste3.jpg" TargetMode="External"/><Relationship Id="rId7" Type="http://schemas.openxmlformats.org/officeDocument/2006/relationships/hyperlink" Target="http://mujvozik.cz/wp-content/uploads/2012/06/24601_Verschweis_Rahmen_w.jpg" TargetMode="External"/><Relationship Id="rId12" Type="http://schemas.openxmlformats.org/officeDocument/2006/relationships/hyperlink" Target="http://fyzika.jreichl.com/data/M_tuheteleso_soubory/image095.pn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echmania.cz/edutorium/data/fil_0933.gif" TargetMode="External"/><Relationship Id="rId11" Type="http://schemas.openxmlformats.org/officeDocument/2006/relationships/hyperlink" Target="http://fyzika.jreichl.com/data/M_tuheteleso_soubory/image094.png" TargetMode="External"/><Relationship Id="rId5" Type="http://schemas.openxmlformats.org/officeDocument/2006/relationships/hyperlink" Target="http://it.pedf.cuni.cz/~proch/gif/teziste.gif" TargetMode="External"/><Relationship Id="rId10" Type="http://schemas.openxmlformats.org/officeDocument/2006/relationships/hyperlink" Target="http://kdf.mff.cuni.cz/vyuka/psp1/lib/exe/fetch.php?w=&amp;h=&amp;cache=cache&amp;media=3_18_abc.jpg" TargetMode="External"/><Relationship Id="rId4" Type="http://schemas.openxmlformats.org/officeDocument/2006/relationships/hyperlink" Target="http://fyzika.jreichl.com/data/M_tuheteleso_soubory/image087.png" TargetMode="External"/><Relationship Id="rId9" Type="http://schemas.openxmlformats.org/officeDocument/2006/relationships/hyperlink" Target="http://ekolist.cz/fotobanka/albums/userpics/10020/z_pet_lahve.jpeg" TargetMode="External"/><Relationship Id="rId14" Type="http://schemas.openxmlformats.org/officeDocument/2006/relationships/hyperlink" Target="https://is.muni.cz/do/fsps/e-learning/33246712/Biomechanika/images/30/obr18.png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259632" y="5301208"/>
            <a:ext cx="6624736" cy="70355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 naučení nového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259632" y="4365104"/>
            <a:ext cx="5786478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Těžiště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a stabilita těles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1700808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VY_32_INOVACE_FY.7.A.04_Teziste_a_stabilita_teles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4757742" cy="47149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BOD, ve kterém působí gravitační síla na těleso,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určíme ho jako průsečík těžnic,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těleso má vždy jedno těžiště,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nemusí být vždy uprostřed,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nachází se blíže k místu, kde je více látky,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2471726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Těžiště: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deska_teziste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0694" y="1214422"/>
            <a:ext cx="3429006" cy="45720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image08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8662" y="1000108"/>
            <a:ext cx="6943950" cy="33703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43042" y="4857760"/>
            <a:ext cx="62151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0000"/>
                </a:solidFill>
              </a:rPr>
              <a:t>Postup při určování těžiště tělesa.</a:t>
            </a:r>
            <a:endParaRPr lang="cs-CZ" sz="32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2143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tělesa, která se skládají ze stejné látky,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pokud mají pravidelný tvar, TĚŽIŠTĚ JE UPROSTŘED,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pokud jsou souměrná podle osy, TĚŽIŠTĚ MAJÍ VŽDY NA TÉTO OSE,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u nepravidelných těles (sekera, strom, jídelní vidlička, hokejka apod.) se TĚŽIŠTĚ NACHÁZÍ BLÍŽE K JEDNOMU KONCI (k těžší části) nebo dokonce VNĚ TĚLESA.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54356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Těžiště stejnorodých těles: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16430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dutá tělesa (trubka, hrneček, naběračka, bota, loďka, koš apod.) mají TĚŽIŠTĚ většinou v dutině (NE VE STĚNÁCH)</a:t>
            </a:r>
          </a:p>
          <a:p>
            <a:pPr>
              <a:buNone/>
            </a:pP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57808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Těžiště u dutých těles: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MC900336195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28852" y="4214818"/>
            <a:ext cx="2541900" cy="2405480"/>
          </a:xfrm>
          <a:prstGeom prst="rect">
            <a:avLst/>
          </a:prstGeom>
        </p:spPr>
      </p:pic>
      <p:pic>
        <p:nvPicPr>
          <p:cNvPr id="5" name="Obrázek 4" descr="MP90017544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3357562"/>
            <a:ext cx="3657600" cy="2432304"/>
          </a:xfrm>
          <a:prstGeom prst="rect">
            <a:avLst/>
          </a:prstGeom>
        </p:spPr>
      </p:pic>
      <p:pic>
        <p:nvPicPr>
          <p:cNvPr id="6" name="Obrázek 5" descr="MC90025222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7686" y="3000372"/>
            <a:ext cx="1345997" cy="18251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Úkol: Uchopte volně v různých místech trojúhelník na rýsování a zjistěte, kde má těžiště.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tezist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488" y="2285992"/>
            <a:ext cx="5357850" cy="36519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FF"/>
                </a:solidFill>
                <a:effectLst/>
              </a:rPr>
              <a:t>Úkol: Odhadněte, kde se nachází těžiště učebnice fyziky.</a:t>
            </a:r>
            <a:endParaRPr lang="cs-CZ" sz="3200" dirty="0">
              <a:solidFill>
                <a:srgbClr val="3333FF"/>
              </a:solidFill>
              <a:effectLst/>
            </a:endParaRPr>
          </a:p>
        </p:txBody>
      </p:sp>
      <p:pic>
        <p:nvPicPr>
          <p:cNvPr id="4" name="Obrázek 3" descr="fil_093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9190" y="2143116"/>
            <a:ext cx="3714776" cy="2897525"/>
          </a:xfrm>
          <a:prstGeom prst="rect">
            <a:avLst/>
          </a:prstGeom>
        </p:spPr>
      </p:pic>
      <p:pic>
        <p:nvPicPr>
          <p:cNvPr id="5" name="Obrázek 4" descr="MC900019306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472" y="2071678"/>
            <a:ext cx="3565233" cy="3111796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3929058" y="5214950"/>
            <a:ext cx="4143404" cy="1143008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kniha=kvádr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1733358"/>
          </a:xfrm>
        </p:spPr>
        <p:txBody>
          <a:bodyPr>
            <a:normAutofit/>
          </a:bodyPr>
          <a:lstStyle/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9900"/>
                </a:solidFill>
              </a:rPr>
              <a:t>Kde se nachází těžiště kola bicyklu?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9900"/>
                </a:solidFill>
              </a:rPr>
              <a:t>Kam se posune těžiště našeho těla, když neseme v jedné ruce kbelík s vodou?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Odpovězte na otázky: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24601_Verschweis_Rahmen_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86050" y="3429000"/>
            <a:ext cx="3786214" cy="2434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990033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990033"/>
                </a:solidFill>
                <a:effectLst/>
              </a:rPr>
            </a:br>
            <a:r>
              <a:rPr lang="cs-CZ" sz="3200" dirty="0" smtClean="0">
                <a:solidFill>
                  <a:srgbClr val="990033"/>
                </a:solidFill>
                <a:effectLst/>
              </a:rPr>
              <a:t>Kde se nachází těžiště hrušky?</a:t>
            </a:r>
            <a:br>
              <a:rPr lang="cs-CZ" sz="3200" dirty="0" smtClean="0">
                <a:solidFill>
                  <a:srgbClr val="990033"/>
                </a:solidFill>
                <a:effectLst/>
              </a:rPr>
            </a:br>
            <a:r>
              <a:rPr lang="cs-CZ" sz="3200" dirty="0" smtClean="0">
                <a:solidFill>
                  <a:srgbClr val="990033"/>
                </a:solidFill>
                <a:effectLst/>
              </a:rPr>
              <a:t>Vyberte správnou odpověď:</a:t>
            </a:r>
            <a:br>
              <a:rPr lang="cs-CZ" sz="3200" dirty="0" smtClean="0">
                <a:solidFill>
                  <a:srgbClr val="990033"/>
                </a:solidFill>
                <a:effectLst/>
              </a:rPr>
            </a:br>
            <a:endParaRPr lang="cs-CZ" sz="3200" dirty="0">
              <a:solidFill>
                <a:srgbClr val="990033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57158" y="1714488"/>
            <a:ext cx="2571768" cy="235745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Přesně ve středu.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14678" y="1714488"/>
            <a:ext cx="2571768" cy="235745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Ve spodní části.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071670" y="4286256"/>
            <a:ext cx="2571768" cy="235745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V horní části.</a:t>
            </a:r>
            <a:endParaRPr lang="cs-CZ" sz="2400" b="1" dirty="0">
              <a:solidFill>
                <a:srgbClr val="800000"/>
              </a:solidFill>
            </a:endParaRPr>
          </a:p>
        </p:txBody>
      </p:sp>
      <p:pic>
        <p:nvPicPr>
          <p:cNvPr id="7" name="Obrázek 6" descr="MP90042295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00760" y="2357430"/>
            <a:ext cx="2803436" cy="40719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FF"/>
                </a:solidFill>
                <a:effectLst/>
              </a:rPr>
              <a:t>Odhadněte, kde se nalézá těžiště PET lahve, která je PRÁZDNÁ, NAPLNĚNÁ DO ČTVRTINY, POLOVINY A TŘIČTVRTĚ vodou a která je PLNÁ.</a:t>
            </a:r>
            <a:endParaRPr lang="cs-CZ" sz="3200" dirty="0">
              <a:solidFill>
                <a:srgbClr val="0066FF"/>
              </a:solidFill>
              <a:effectLst/>
            </a:endParaRPr>
          </a:p>
        </p:txBody>
      </p:sp>
      <p:pic>
        <p:nvPicPr>
          <p:cNvPr id="4" name="Obrázek 3" descr="z_pet_lahve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7554" y="3143248"/>
            <a:ext cx="5104738" cy="33837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6043626" cy="264320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b="1" dirty="0" smtClean="0">
              <a:solidFill>
                <a:srgbClr val="660066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STÁLÁ (STABILNÍ)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VOLNÁ (INDIFERENTNÍ)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VRATKÁ (LABILNÍ)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Podle vzájemné polohy těžiště a závěsu tělesa rozeznáváme TŘI RŮZNÉ ROVNOVÁŽNÉ POLOHY: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20002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00"/>
                </a:solidFill>
              </a:rPr>
              <a:t>těžiště se nachází pod závěsem,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00"/>
                </a:solidFill>
              </a:rPr>
              <a:t>pokud tyč vychýlíme z této polohy, vždy se vrací zpět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STÁLÁ (STABILNÍ) POLOHA TĚLESA: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5" name="Obrázek 4" descr="image09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7620" y="3223806"/>
            <a:ext cx="4286280" cy="3146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24288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závěs je umístěn do těžiště,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pokud tyč vychýlíme z její původní polohy, tyč zůstává v jakémkoli náklonu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VOLNÁ (INDIFERENTNÍ) POLOHA TĚLESA: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pic>
        <p:nvPicPr>
          <p:cNvPr id="5" name="Obrázek 4" descr="image09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43372" y="3169427"/>
            <a:ext cx="3962417" cy="34209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230486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80"/>
                </a:solidFill>
              </a:rPr>
              <a:t>čep závěsu je pod těžištěm,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80"/>
                </a:solidFill>
              </a:rPr>
              <a:t>při nepatrném vychýlení z této polohy se tyč začne otáčet a přechází do polohy stálé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VRATKÁ (LABILNÍ) POLOHA TĚLESA: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pic>
        <p:nvPicPr>
          <p:cNvPr id="4" name="Obrázek 3" descr="image09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9058" y="3214686"/>
            <a:ext cx="4573882" cy="31718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etch.ph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728" y="1214422"/>
            <a:ext cx="5981700" cy="25908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71472" y="5000636"/>
            <a:ext cx="8358246" cy="7858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33399"/>
                </a:solidFill>
              </a:rPr>
              <a:t>II. a) stálá poloha  b) vratká poloha c) volná poloha</a:t>
            </a:r>
            <a:endParaRPr lang="cs-CZ" sz="2400" b="1" dirty="0">
              <a:solidFill>
                <a:srgbClr val="3333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357166"/>
            <a:ext cx="8358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66"/>
                </a:solidFill>
              </a:rPr>
              <a:t>Vyberte správné názvy pro polohy těles: 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1472" y="4071942"/>
            <a:ext cx="8358246" cy="7858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333399"/>
                </a:solidFill>
              </a:rPr>
              <a:t>I. a) stálá poloha  b) volná poloha c) vratká poloha</a:t>
            </a:r>
            <a:endParaRPr lang="cs-CZ" sz="2400" b="1" dirty="0">
              <a:solidFill>
                <a:srgbClr val="33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allAtOnce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1990" cy="53689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Odpovězte: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Proč se s břemenem na zádech nakláníme dopředu?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5" name="Obrázek 4" descr="00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43570" y="1643050"/>
            <a:ext cx="2600960" cy="39014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55832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Nakreslete jednoduchý obrázek gymnasty cvičícího na kruzích a rozhodněte, kde je jeho těžiště a kdy se nalézá v jednotlivých polohách: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obr1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071546"/>
            <a:ext cx="3915122" cy="4084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</a:t>
            </a:r>
            <a:r>
              <a:rPr lang="cs-CZ" sz="1200" b="1" dirty="0" smtClean="0">
                <a:solidFill>
                  <a:srgbClr val="00CC00"/>
                </a:solidFill>
              </a:rPr>
              <a:t>office www.</a:t>
            </a:r>
            <a:r>
              <a:rPr lang="cs-CZ" sz="1200" b="1" dirty="0" err="1" smtClean="0">
                <a:solidFill>
                  <a:srgbClr val="00CC00"/>
                </a:solidFill>
              </a:rPr>
              <a:t>officemicrosoft.com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http://fyzweb.cuni.cz/piskac/pokusy/deska_teziste/deska_teziste3.jpg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http://fyzika.jreichl.com/data/M_tuheteleso_soubory/image087.png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http://it.pedf.cuni.cz/~proch/gif/teziste.gif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http://www.techmania.cz/edutorium/data/fil_0933.gif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http://mujvozik.cz/wp-content/uploads/2012/06/24601_Verschweis_Rahmen_w.jpg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http://3.bp.blogspot.com/-5OqioDVzDI0/Tu88dsXhMTI/AAAAAAAAZQo/H4PVxKumkQQ/s1600/0022.JPG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http://ekolist.cz/fotobanka/albums/userpics/10020/z_pet_lahve.jpeg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http://kdf.mff.cuni.cz/vyuka/psp1/lib/exe/fetch.php?w=&amp;h=&amp;cache=cache&amp;media=3_18_abc.jpg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1"/>
              </a:rPr>
              <a:t>http://fyzika.jreichl.com/data/M_tuheteleso_soubory/image094.png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http://fyzika.jreichl.com/data/M_tuheteleso_soubory/image095.png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3"/>
              </a:rPr>
              <a:t>http://fyzika.jreichl.com/data/M_tuheteleso_soubory/image093.png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hlinkClick r:id="rId14"/>
              </a:rPr>
              <a:t>https://is.muni.cz/do/fsps/e-learning/33246712/Biomechanika/images/30/obr18.png</a:t>
            </a:r>
            <a:r>
              <a:rPr lang="cs-CZ" sz="1200" b="1" dirty="0" smtClean="0"/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:2012-09-19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5825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 marL="452628" indent="-342900"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Prezentace slouží k naučení nového učiva.</a:t>
            </a:r>
          </a:p>
          <a:p>
            <a:pPr marL="452628" indent="-342900"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Žák si zároveň procvičí vysvětlené učivo a reaguje na otázky.</a:t>
            </a:r>
          </a:p>
          <a:p>
            <a:pPr marL="452628" indent="-342900"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Vysvětlení pojmu těžiště.</a:t>
            </a:r>
          </a:p>
          <a:p>
            <a:pPr marL="452628" indent="-342900"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Určení polohy těžiště.</a:t>
            </a:r>
          </a:p>
          <a:p>
            <a:pPr marL="452628" indent="-342900"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Žák pochopí, kde se nachází těžiště u stejnorodých, nepravidelných a dutých těles.</a:t>
            </a:r>
          </a:p>
          <a:p>
            <a:pPr marL="452628" indent="-342900"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Žák odpovídá na otázky.</a:t>
            </a:r>
          </a:p>
          <a:p>
            <a:pPr marL="452628" indent="-342900"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Vysvětlení tří rovnovážných poloh, které se rozdělují podle vzájemné polohy těžiště a závěsu tělesa.</a:t>
            </a:r>
          </a:p>
          <a:p>
            <a:pPr marL="452628" indent="-342900"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Žák odpovídá na otázky, sám tvoří odpověď nebo správnou odpověď vybírá.</a:t>
            </a:r>
          </a:p>
          <a:p>
            <a:pPr marL="452628" indent="-342900">
              <a:buNone/>
            </a:pPr>
            <a:endParaRPr lang="cs-CZ" sz="1800" b="1" dirty="0" smtClean="0">
              <a:solidFill>
                <a:srgbClr val="002060"/>
              </a:solidFill>
            </a:endParaRPr>
          </a:p>
          <a:p>
            <a:pPr marL="452628" indent="-342900">
              <a:buAutoNum type="arabicPeriod"/>
            </a:pPr>
            <a:endParaRPr lang="cs-CZ" sz="18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00618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2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209</TotalTime>
  <Words>725</Words>
  <Application>Microsoft Office PowerPoint</Application>
  <PresentationFormat>Předvádění na obrazovce (4:3)</PresentationFormat>
  <Paragraphs>97</Paragraphs>
  <Slides>19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Snímek 1</vt:lpstr>
      <vt:lpstr>Těžiště:</vt:lpstr>
      <vt:lpstr>Snímek 3</vt:lpstr>
      <vt:lpstr>Těžiště stejnorodých těles:</vt:lpstr>
      <vt:lpstr>Těžiště u dutých těles:</vt:lpstr>
      <vt:lpstr>Úkol: Uchopte volně v různých místech trojúhelník na rýsování a zjistěte, kde má těžiště.</vt:lpstr>
      <vt:lpstr>Úkol: Odhadněte, kde se nachází těžiště učebnice fyziky.</vt:lpstr>
      <vt:lpstr>Odpovězte na otázky:</vt:lpstr>
      <vt:lpstr> Kde se nachází těžiště hrušky? Vyberte správnou odpověď: </vt:lpstr>
      <vt:lpstr>Odhadněte, kde se nalézá těžiště PET lahve, která je PRÁZDNÁ, NAPLNĚNÁ DO ČTVRTINY, POLOVINY A TŘIČTVRTĚ vodou a která je PLNÁ.</vt:lpstr>
      <vt:lpstr>Podle vzájemné polohy těžiště a závěsu tělesa rozeznáváme TŘI RŮZNÉ ROVNOVÁŽNÉ POLOHY:</vt:lpstr>
      <vt:lpstr>STÁLÁ (STABILNÍ) POLOHA TĚLESA:</vt:lpstr>
      <vt:lpstr>VOLNÁ (INDIFERENTNÍ) POLOHA TĚLESA:</vt:lpstr>
      <vt:lpstr>VRATKÁ (LABILNÍ) POLOHA TĚLESA:</vt:lpstr>
      <vt:lpstr>Snímek 15</vt:lpstr>
      <vt:lpstr>Odpovězte: Proč se s břemenem na zádech nakláníme dopředu?</vt:lpstr>
      <vt:lpstr>Nakreslete jednoduchý obrázek gymnasty cvičícího na kruzích a rozhodněte, kde je jeho těžiště a kdy se nalézá v jednotlivých polohách: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27</cp:revision>
  <dcterms:created xsi:type="dcterms:W3CDTF">2012-09-17T14:50:07Z</dcterms:created>
  <dcterms:modified xsi:type="dcterms:W3CDTF">2013-06-07T17:08:53Z</dcterms:modified>
</cp:coreProperties>
</file>