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57" r:id="rId13"/>
    <p:sldId id="258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660066"/>
    <a:srgbClr val="FFFFFF"/>
    <a:srgbClr val="0033CC"/>
    <a:srgbClr val="000066"/>
    <a:srgbClr val="800000"/>
    <a:srgbClr val="FF0000"/>
    <a:srgbClr val="FFCC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253B66C-AD0A-4D69-AC38-0266B7CFB48A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3B245770-1F3A-469B-9A5D-6EFE5590970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9C4757-A775-4BA4-9248-CB2F7B50419B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6909FC-2174-4226-A7EF-E0A1BF97168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7CB39C8-DE2D-42AE-AB88-9BA15F414D8F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7024EAE-CFD2-46EE-BDBC-F2BF00F22ED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DC2DFFD-5337-4777-9F7C-E12EE3F52A97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3381607-79DD-4D77-B1B5-24660D1853C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EFB7909-34BF-44E8-B351-046DF8339B65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9B980B8-D63A-4E40-9CFB-BB1B0548D2C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4453707-ED60-4CC3-A683-A0DAC5B742C7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078A085-0518-4887-B157-862E2FDB229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B7712C-C78B-42A7-B798-4FB0230F1C2E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CE03F-8ECB-4D4D-973D-A0505020C2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3542F6B-5071-4DC4-B2EF-6991E63E0A95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5D8F40D-294C-404E-8977-378624099F4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dirty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0C77B296-2F85-4138-8C13-31138A9721EA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F2C6E34A-2F16-4AD0-9D39-E574E91730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5C66F-E95F-4969-9888-112C98FCFB6F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95D3DC-9B3E-45C1-BE48-6F758CC60F0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DC2A7A-C474-4118-8E01-84B3D63C3BA2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37B95C-FB8F-49FB-A479-FDCDAA3F89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7F346275-97B1-469F-B263-217D2E72A02F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dirty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5AEB382E-4675-469F-939F-33FE4242856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fyzweb.cz/materialy/sily/paka/kolec1.gif" TargetMode="External"/><Relationship Id="rId13" Type="http://schemas.openxmlformats.org/officeDocument/2006/relationships/hyperlink" Target="http://fyzikavpraxi.g6.cz/_img/63/20110320_20_58_06_m.jpg" TargetMode="External"/><Relationship Id="rId3" Type="http://schemas.openxmlformats.org/officeDocument/2006/relationships/hyperlink" Target="http://www.navodarsekim.wz.cz/testy/fyzika/7/pictures/1_pohyb_a_sila/1_18/paka3.png" TargetMode="External"/><Relationship Id="rId7" Type="http://schemas.openxmlformats.org/officeDocument/2006/relationships/hyperlink" Target="http://www.gypri.cz/zde/fyzika/vyuka/stred_f/obr/kruh3.gif" TargetMode="External"/><Relationship Id="rId12" Type="http://schemas.openxmlformats.org/officeDocument/2006/relationships/hyperlink" Target="http://www.poradte.cz/picture/2012/740769.jpg" TargetMode="External"/><Relationship Id="rId2" Type="http://schemas.openxmlformats.org/officeDocument/2006/relationships/hyperlink" Target="http://www.helago-cz.cz/public/content-images/cz/product/2120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ypri.cz/zde/fyzika/vyuka/stred_f/obr/kruh4.gif" TargetMode="External"/><Relationship Id="rId11" Type="http://schemas.openxmlformats.org/officeDocument/2006/relationships/hyperlink" Target="http://www.modulweb.cz/download/fragmenty/jednoduche-stroje/HTML/9/Ob7.jpg" TargetMode="External"/><Relationship Id="rId5" Type="http://schemas.openxmlformats.org/officeDocument/2006/relationships/hyperlink" Target="http://www.jobiprofi.cz/data/catalogue/product/P17117P.jpg" TargetMode="External"/><Relationship Id="rId10" Type="http://schemas.openxmlformats.org/officeDocument/2006/relationships/hyperlink" Target="http://www.fyzika7.tym.sk/obrazky/ob33.jpg" TargetMode="External"/><Relationship Id="rId4" Type="http://schemas.openxmlformats.org/officeDocument/2006/relationships/hyperlink" Target="http://testyfyz.wz.cz/jednstro/jednst1.gif" TargetMode="External"/><Relationship Id="rId9" Type="http://schemas.openxmlformats.org/officeDocument/2006/relationships/hyperlink" Target="http://3zscheb.unas.cz/e-learning/fyzika%20web/paka/pakavy2.gif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Subtitle 1"/>
          <p:cNvSpPr txBox="1">
            <a:spLocks/>
          </p:cNvSpPr>
          <p:nvPr/>
        </p:nvSpPr>
        <p:spPr bwMode="auto">
          <a:xfrm>
            <a:off x="1331913" y="5229225"/>
            <a:ext cx="6624637" cy="703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</a:pPr>
            <a:r>
              <a:rPr lang="cs-CZ" sz="1600">
                <a:latin typeface="Lucida Sans Unicode" pitchFamily="34" charset="0"/>
              </a:rPr>
              <a:t>Anotace: </a:t>
            </a:r>
            <a:r>
              <a:rPr lang="cs-CZ" sz="1600" b="1">
                <a:solidFill>
                  <a:srgbClr val="00B0F0"/>
                </a:solidFill>
                <a:latin typeface="Lucida Sans Unicode" pitchFamily="34" charset="0"/>
              </a:rPr>
              <a:t>Materiál je určen pro žáky 7. ročníku. Slouží</a:t>
            </a:r>
            <a:r>
              <a:rPr lang="cs-CZ" sz="1600" b="1">
                <a:solidFill>
                  <a:srgbClr val="00B0F0"/>
                </a:solidFill>
              </a:rPr>
              <a:t>                      </a:t>
            </a:r>
            <a:r>
              <a:rPr lang="cs-CZ" sz="1600" b="1">
                <a:solidFill>
                  <a:srgbClr val="00B0F0"/>
                </a:solidFill>
                <a:latin typeface="Lucida Sans Unicode" pitchFamily="34" charset="0"/>
              </a:rPr>
              <a:t> k  naučení nového učiva.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331913" y="4365625"/>
            <a:ext cx="5786437" cy="611188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Otáčivé účinky síly-PÁKA</a:t>
            </a:r>
            <a:endParaRPr lang="cs-CZ" sz="3200" b="1" dirty="0"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3315" name="TextovéPole 5"/>
          <p:cNvSpPr txBox="1">
            <a:spLocks noChangeArrowheads="1"/>
          </p:cNvSpPr>
          <p:nvPr/>
        </p:nvSpPr>
        <p:spPr bwMode="auto">
          <a:xfrm>
            <a:off x="2268538" y="1557338"/>
            <a:ext cx="6389687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školy: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ZŠ Štětí, Ostrovní 300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Autor: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Francová Alena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Vzdělávací oblast: Člověk a příroda_Fyzika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Datum: 09/2012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materiálu: </a:t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VY_32_INOVACE_FY.7.A.05_Otacive_ucinky_sily_Paka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Číslo operačního programu: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CZ.1.07/1.4.00/21.1693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projektu: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PRIMA ŠKOLA</a:t>
            </a:r>
          </a:p>
        </p:txBody>
      </p:sp>
      <p:pic>
        <p:nvPicPr>
          <p:cNvPr id="13316" name="Picture 4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214313"/>
            <a:ext cx="1811337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67175" y="476250"/>
            <a:ext cx="4187825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2019300"/>
          </a:xfrm>
        </p:spPr>
        <p:txBody>
          <a:bodyPr/>
          <a:lstStyle/>
          <a:p>
            <a:pPr algn="just">
              <a:buFont typeface="Wingdings 3" pitchFamily="18" charset="2"/>
              <a:buNone/>
            </a:pPr>
            <a:r>
              <a:rPr lang="cs-CZ" sz="2800" b="1" smtClean="0">
                <a:solidFill>
                  <a:srgbClr val="CC0099"/>
                </a:solidFill>
              </a:rPr>
              <a:t>Rovnováha na páce nastane, právě když součin ramene síly a velikosti síly na levé straně se rovná součinu ramene síly </a:t>
            </a:r>
            <a:r>
              <a:rPr lang="cs-CZ" sz="2800" b="1" smtClean="0">
                <a:solidFill>
                  <a:srgbClr val="CC0099"/>
                </a:solidFill>
                <a:latin typeface="Arial" charset="0"/>
              </a:rPr>
              <a:t>                        </a:t>
            </a:r>
            <a:r>
              <a:rPr lang="cs-CZ" sz="2800" b="1" smtClean="0">
                <a:solidFill>
                  <a:srgbClr val="CC0099"/>
                </a:solidFill>
              </a:rPr>
              <a:t>a velikosti síly na pravé straně.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686304" cy="79690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800080"/>
                </a:solidFill>
                <a:effectLst/>
              </a:rPr>
              <a:t>Rovnováha na páce: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071688" y="3857625"/>
            <a:ext cx="5357812" cy="1571625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rgbClr val="660066"/>
                </a:solidFill>
                <a:latin typeface="Arial"/>
                <a:cs typeface="Arial"/>
              </a:rPr>
              <a:t>a</a:t>
            </a:r>
            <a:r>
              <a:rPr lang="cs-CZ" sz="4000" b="1" baseline="-25000" dirty="0">
                <a:solidFill>
                  <a:srgbClr val="660066"/>
                </a:solidFill>
                <a:latin typeface="Arial"/>
                <a:cs typeface="Arial"/>
              </a:rPr>
              <a:t>1</a:t>
            </a:r>
            <a:r>
              <a:rPr lang="cs-CZ" sz="4000" b="1" dirty="0">
                <a:solidFill>
                  <a:srgbClr val="660066"/>
                </a:solidFill>
                <a:latin typeface="Arial"/>
                <a:cs typeface="Arial"/>
              </a:rPr>
              <a:t> ∙ F</a:t>
            </a:r>
            <a:r>
              <a:rPr lang="cs-CZ" sz="4000" b="1" baseline="-25000" dirty="0">
                <a:solidFill>
                  <a:srgbClr val="660066"/>
                </a:solidFill>
                <a:latin typeface="Arial"/>
                <a:cs typeface="Arial"/>
              </a:rPr>
              <a:t>1</a:t>
            </a:r>
            <a:r>
              <a:rPr lang="cs-CZ" sz="4000" b="1" dirty="0">
                <a:solidFill>
                  <a:srgbClr val="660066"/>
                </a:solidFill>
                <a:latin typeface="Arial"/>
                <a:cs typeface="Arial"/>
              </a:rPr>
              <a:t> = a</a:t>
            </a:r>
            <a:r>
              <a:rPr lang="cs-CZ" sz="4000" b="1" baseline="-25000" dirty="0">
                <a:solidFill>
                  <a:srgbClr val="660066"/>
                </a:solidFill>
                <a:latin typeface="Arial"/>
                <a:cs typeface="Arial"/>
              </a:rPr>
              <a:t>2</a:t>
            </a:r>
            <a:r>
              <a:rPr lang="cs-CZ" sz="4000" b="1" dirty="0">
                <a:solidFill>
                  <a:srgbClr val="660066"/>
                </a:solidFill>
                <a:latin typeface="Arial"/>
                <a:cs typeface="Arial"/>
              </a:rPr>
              <a:t> ∙ F</a:t>
            </a:r>
            <a:r>
              <a:rPr lang="cs-CZ" sz="4000" b="1" baseline="-25000" dirty="0">
                <a:solidFill>
                  <a:srgbClr val="660066"/>
                </a:solidFill>
                <a:latin typeface="Arial"/>
                <a:cs typeface="Arial"/>
              </a:rPr>
              <a:t>2</a:t>
            </a:r>
            <a:r>
              <a:rPr lang="cs-CZ" sz="4000" b="1" dirty="0">
                <a:solidFill>
                  <a:srgbClr val="660066"/>
                </a:solidFill>
                <a:latin typeface="Arial"/>
                <a:cs typeface="Arial"/>
              </a:rPr>
              <a:t> </a:t>
            </a:r>
            <a:endParaRPr lang="cs-CZ" sz="40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21206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75" y="2071688"/>
            <a:ext cx="5929313" cy="4100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aoblený obdélník 4"/>
          <p:cNvSpPr/>
          <p:nvPr/>
        </p:nvSpPr>
        <p:spPr>
          <a:xfrm>
            <a:off x="214313" y="642938"/>
            <a:ext cx="8286750" cy="1071562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8000"/>
                </a:solidFill>
              </a:rPr>
              <a:t>sada vybavení k demonstraci zákonů působení páky</a:t>
            </a:r>
            <a:endParaRPr lang="cs-CZ" sz="28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0099"/>
                </a:solidFill>
              </a:rPr>
              <a:t>Kolik musíme zavěsit závaží, aby nastala rovnováha na páce?</a:t>
            </a:r>
            <a:r>
              <a:rPr lang="cs-CZ" sz="3200" dirty="0" smtClean="0">
                <a:solidFill>
                  <a:srgbClr val="000099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Vyberte správnou odpověď: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paka3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71750" y="2500313"/>
            <a:ext cx="5780088" cy="1543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Vývojový diagram: spojka 4"/>
          <p:cNvSpPr/>
          <p:nvPr/>
        </p:nvSpPr>
        <p:spPr>
          <a:xfrm>
            <a:off x="357188" y="2357438"/>
            <a:ext cx="1428750" cy="1357312"/>
          </a:xfrm>
          <a:prstGeom prst="flowChartConnector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99"/>
                </a:solidFill>
              </a:rPr>
              <a:t>8</a:t>
            </a:r>
          </a:p>
        </p:txBody>
      </p:sp>
      <p:sp>
        <p:nvSpPr>
          <p:cNvPr id="6" name="Vývojový diagram: spojka 5"/>
          <p:cNvSpPr/>
          <p:nvPr/>
        </p:nvSpPr>
        <p:spPr>
          <a:xfrm>
            <a:off x="357188" y="4143375"/>
            <a:ext cx="1428750" cy="1357313"/>
          </a:xfrm>
          <a:prstGeom prst="flowChartConnector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99"/>
                </a:solidFill>
              </a:rPr>
              <a:t>2</a:t>
            </a:r>
            <a:endParaRPr lang="cs-CZ" sz="3600" b="1" dirty="0">
              <a:solidFill>
                <a:srgbClr val="000099"/>
              </a:solidFill>
            </a:endParaRPr>
          </a:p>
        </p:txBody>
      </p:sp>
      <p:sp>
        <p:nvSpPr>
          <p:cNvPr id="7" name="Vývojový diagram: spojka 6"/>
          <p:cNvSpPr/>
          <p:nvPr/>
        </p:nvSpPr>
        <p:spPr>
          <a:xfrm>
            <a:off x="4786313" y="5214938"/>
            <a:ext cx="1428750" cy="1357312"/>
          </a:xfrm>
          <a:prstGeom prst="flowChartConnector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99"/>
                </a:solidFill>
              </a:rPr>
              <a:t>4</a:t>
            </a:r>
            <a:endParaRPr lang="cs-CZ" sz="3600" b="1" dirty="0">
              <a:solidFill>
                <a:srgbClr val="000099"/>
              </a:solidFill>
            </a:endParaRPr>
          </a:p>
        </p:txBody>
      </p:sp>
      <p:sp>
        <p:nvSpPr>
          <p:cNvPr id="8" name="Vývojový diagram: spojka 7"/>
          <p:cNvSpPr/>
          <p:nvPr/>
        </p:nvSpPr>
        <p:spPr>
          <a:xfrm>
            <a:off x="6858000" y="5143500"/>
            <a:ext cx="1428750" cy="1357313"/>
          </a:xfrm>
          <a:prstGeom prst="flowChartConnector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0099"/>
                </a:solidFill>
              </a:rPr>
              <a:t>1</a:t>
            </a:r>
            <a:endParaRPr lang="cs-CZ" sz="36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CC3399"/>
                </a:solidFill>
                <a:effectLst/>
              </a:rPr>
              <a:t>Vyřešte úlohu:</a:t>
            </a:r>
            <a:br>
              <a:rPr lang="cs-CZ" sz="3200" dirty="0" smtClean="0">
                <a:solidFill>
                  <a:srgbClr val="CC3399"/>
                </a:solidFill>
                <a:effectLst/>
              </a:rPr>
            </a:br>
            <a:r>
              <a:rPr lang="cs-CZ" sz="3200" dirty="0" smtClean="0">
                <a:solidFill>
                  <a:srgbClr val="CC3399"/>
                </a:solidFill>
                <a:effectLst/>
              </a:rPr>
              <a:t>Závaží o jaké hmotnosti musíme zavěsit do bodů A, B, C, D,E,  aby na páce nastala rovnováha?</a:t>
            </a:r>
            <a:endParaRPr lang="cs-CZ" sz="3200" dirty="0">
              <a:solidFill>
                <a:srgbClr val="CC3399"/>
              </a:solidFill>
              <a:effectLst/>
            </a:endParaRPr>
          </a:p>
        </p:txBody>
      </p:sp>
      <p:pic>
        <p:nvPicPr>
          <p:cNvPr id="4" name="Obrázek 3" descr="jednst1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71750" y="2214563"/>
            <a:ext cx="57626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aoblený obdélník 4"/>
          <p:cNvSpPr/>
          <p:nvPr/>
        </p:nvSpPr>
        <p:spPr>
          <a:xfrm>
            <a:off x="571500" y="4286250"/>
            <a:ext cx="8143875" cy="1428750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800080"/>
                </a:solidFill>
              </a:rPr>
              <a:t>Správné řešení: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800080"/>
                </a:solidFill>
              </a:rPr>
              <a:t>A=1,2kg, B=0,6kg, C=0,4kg, D=0,3kg, E=0,24kg </a:t>
            </a:r>
            <a:endParaRPr lang="cs-CZ" sz="24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3662362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33CC33"/>
                </a:solidFill>
              </a:rPr>
              <a:t>Páka se začne otáčet ve směru síly, jejíž součin s délkou ramene je větší.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33CC33"/>
                </a:solidFill>
              </a:rPr>
              <a:t>Součin ramene síly a velikosti síly nazýváme MOMENT SÍLY.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33CC33"/>
                </a:solidFill>
              </a:rPr>
              <a:t>Výpočet momentu síly: M=a </a:t>
            </a:r>
            <a:r>
              <a:rPr lang="cs-CZ" sz="2800" b="1" smtClean="0">
                <a:solidFill>
                  <a:srgbClr val="33CC33"/>
                </a:solidFill>
                <a:latin typeface="Arial" charset="0"/>
                <a:cs typeface="Arial" charset="0"/>
              </a:rPr>
              <a:t>∙ F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33CC33"/>
                </a:solidFill>
                <a:latin typeface="Arial" charset="0"/>
                <a:cs typeface="Arial" charset="0"/>
              </a:rPr>
              <a:t>Jednotka momentu síly: </a:t>
            </a:r>
            <a:r>
              <a:rPr lang="en-US" sz="2800" b="1" smtClean="0">
                <a:solidFill>
                  <a:srgbClr val="33CC33"/>
                </a:solidFill>
                <a:latin typeface="Arial" charset="0"/>
                <a:cs typeface="Arial" charset="0"/>
              </a:rPr>
              <a:t>[</a:t>
            </a:r>
            <a:r>
              <a:rPr lang="cs-CZ" sz="2800" b="1" smtClean="0">
                <a:solidFill>
                  <a:srgbClr val="33CC33"/>
                </a:solidFill>
                <a:latin typeface="Arial" charset="0"/>
                <a:cs typeface="Arial" charset="0"/>
              </a:rPr>
              <a:t>Nm</a:t>
            </a:r>
            <a:r>
              <a:rPr lang="en-US" sz="2800" b="1" smtClean="0">
                <a:solidFill>
                  <a:srgbClr val="33CC33"/>
                </a:solidFill>
                <a:latin typeface="Arial" charset="0"/>
                <a:cs typeface="Arial" charset="0"/>
              </a:rPr>
              <a:t>]</a:t>
            </a:r>
            <a:r>
              <a:rPr lang="cs-CZ" sz="2800" b="1" smtClean="0">
                <a:solidFill>
                  <a:srgbClr val="33CC33"/>
                </a:solidFill>
                <a:latin typeface="Arial" charset="0"/>
                <a:cs typeface="Arial" charset="0"/>
              </a:rPr>
              <a:t> (newtonmetr)</a:t>
            </a:r>
            <a:endParaRPr lang="cs-CZ" sz="2800" b="1" smtClean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8000"/>
                </a:solidFill>
                <a:effectLst/>
              </a:rPr>
              <a:t>V případě, že na páce nenastane rovnováha: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1090612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3333CC"/>
                </a:solidFill>
              </a:rPr>
              <a:t>Síly působí na obou stranách od bodu otáčení.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33CC"/>
                </a:solidFill>
                <a:effectLst/>
              </a:rPr>
              <a:t>Páka dvojzvratná:</a:t>
            </a:r>
            <a:endParaRPr lang="cs-CZ" sz="3200" dirty="0">
              <a:solidFill>
                <a:srgbClr val="0033CC"/>
              </a:solidFill>
              <a:effectLst/>
            </a:endParaRPr>
          </a:p>
        </p:txBody>
      </p:sp>
      <p:pic>
        <p:nvPicPr>
          <p:cNvPr id="5" name="Obrázek 4" descr="kruh3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38" y="3041650"/>
            <a:ext cx="6000750" cy="2414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1733550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CC0066"/>
                </a:solidFill>
              </a:rPr>
              <a:t>Takové zařízení, u kterého síly působí na stejné straně od osy otáčení, mají však opačný směr.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660033"/>
                </a:solidFill>
                <a:effectLst/>
              </a:rPr>
              <a:t>Páka jednozvratná:</a:t>
            </a:r>
            <a:endParaRPr lang="cs-CZ" sz="3200" dirty="0">
              <a:solidFill>
                <a:srgbClr val="660033"/>
              </a:solidFill>
              <a:effectLst/>
            </a:endParaRPr>
          </a:p>
        </p:txBody>
      </p:sp>
      <p:pic>
        <p:nvPicPr>
          <p:cNvPr id="4" name="Obrázek 3" descr="kruh4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25" y="3357563"/>
            <a:ext cx="4929188" cy="2465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57313"/>
            <a:ext cx="8229600" cy="4649787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FF0000"/>
                </a:solidFill>
              </a:rPr>
              <a:t>rybářská loďka s dvěma vesly,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FF0000"/>
                </a:solidFill>
              </a:rPr>
              <a:t>tenisová raketa, hokejka a další sportovní potřeby,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FF0000"/>
                </a:solidFill>
              </a:rPr>
              <a:t>nůžky, 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FF0000"/>
                </a:solidFill>
              </a:rPr>
              <a:t>řadící páka u automobilu, ovládací páka</a:t>
            </a:r>
            <a:r>
              <a:rPr lang="cs-CZ" sz="2800" b="1" smtClean="0">
                <a:solidFill>
                  <a:srgbClr val="FF0000"/>
                </a:solidFill>
                <a:latin typeface="Arial" charset="0"/>
              </a:rPr>
              <a:t>                 </a:t>
            </a:r>
            <a:r>
              <a:rPr lang="cs-CZ" sz="2800" b="1" smtClean="0">
                <a:solidFill>
                  <a:srgbClr val="FF0000"/>
                </a:solidFill>
              </a:rPr>
              <a:t> u letadla,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FF0000"/>
                </a:solidFill>
              </a:rPr>
              <a:t>lopata, páčidlo na otevírání beden nebo vytahování hřebíků, rameno jeřábu,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FF0000"/>
                </a:solidFill>
              </a:rPr>
              <a:t>otvírák na láhve, louskáček na ořechy, kleště na vytahování hřebíků atd.</a:t>
            </a:r>
          </a:p>
          <a:p>
            <a:pPr>
              <a:buFont typeface="Wingdings 3" pitchFamily="18" charset="2"/>
              <a:buNone/>
            </a:pPr>
            <a:endParaRPr lang="cs-CZ" sz="2800" b="1" smtClean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93978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800000"/>
                </a:solidFill>
                <a:effectLst/>
              </a:rPr>
              <a:t>Příklady užití páky:</a:t>
            </a:r>
            <a:endParaRPr lang="cs-CZ" sz="3200" dirty="0">
              <a:solidFill>
                <a:srgbClr val="8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740769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8" y="357188"/>
            <a:ext cx="2011362" cy="192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 descr="fil_4168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0313" y="214313"/>
            <a:ext cx="2786062" cy="1852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 descr="kolec1.gif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72188" y="3929063"/>
            <a:ext cx="2381250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Ob7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63" y="4071938"/>
            <a:ext cx="2857500" cy="1751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ob33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00438" y="2000250"/>
            <a:ext cx="3246437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pakavy2.gif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072188" y="285750"/>
            <a:ext cx="2643187" cy="191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P17117P.jpg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071688" y="2571750"/>
            <a:ext cx="142875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Elipsa 8"/>
          <p:cNvSpPr/>
          <p:nvPr/>
        </p:nvSpPr>
        <p:spPr>
          <a:xfrm>
            <a:off x="3643313" y="4643438"/>
            <a:ext cx="2214562" cy="2071687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0066"/>
                </a:solidFill>
              </a:rPr>
              <a:t>Užití páky</a:t>
            </a:r>
            <a:endParaRPr lang="cs-CZ" sz="28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33CC"/>
                </a:solidFill>
                <a:effectLst/>
              </a:rPr>
              <a:t>Doplňte tabulku tak, aby na páce nastala rovnováha.</a:t>
            </a:r>
            <a:endParaRPr lang="cs-CZ" sz="3200" dirty="0">
              <a:solidFill>
                <a:srgbClr val="0033CC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00166" y="2285992"/>
          <a:ext cx="6096000" cy="3779520"/>
        </p:xfrm>
        <a:graphic>
          <a:graphicData uri="http://schemas.openxmlformats.org/drawingml/2006/table">
            <a:tbl>
              <a:tblPr firstRow="1" bandRow="1">
                <a:solidFill>
                  <a:srgbClr val="66FFFF"/>
                </a:solidFill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rgbClr val="000099"/>
                          </a:solidFill>
                        </a:rPr>
                        <a:t>Vzdálenost závaží</a:t>
                      </a:r>
                      <a:r>
                        <a:rPr lang="cs-CZ" sz="1200" b="1" baseline="0" dirty="0" smtClean="0">
                          <a:solidFill>
                            <a:srgbClr val="000099"/>
                          </a:solidFill>
                        </a:rPr>
                        <a:t> od osy otáčení (počet dílků) </a:t>
                      </a:r>
                      <a:endParaRPr lang="cs-CZ" sz="12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rgbClr val="000099"/>
                          </a:solidFill>
                        </a:rPr>
                        <a:t>Počet závaží</a:t>
                      </a:r>
                      <a:endParaRPr lang="cs-CZ" sz="12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800" b="1" kern="1200" dirty="0" smtClean="0">
                          <a:solidFill>
                            <a:srgbClr val="000099"/>
                          </a:solidFill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800" b="1" kern="1200" baseline="-25000" dirty="0" smtClean="0">
                          <a:solidFill>
                            <a:srgbClr val="000099"/>
                          </a:solidFill>
                          <a:latin typeface="+mn-lt"/>
                          <a:ea typeface="+mn-ea"/>
                          <a:cs typeface="+mn-cs"/>
                        </a:rPr>
                        <a:t>1</a:t>
                      </a:r>
                      <a:endParaRPr kumimoji="0" lang="cs-CZ" sz="2800" b="1" kern="1200" dirty="0" smtClean="0">
                        <a:solidFill>
                          <a:srgbClr val="000099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rgbClr val="000099"/>
                          </a:solidFill>
                        </a:rPr>
                        <a:t>Vzdálenost</a:t>
                      </a:r>
                      <a:r>
                        <a:rPr lang="cs-CZ" sz="1200" b="1" baseline="0" dirty="0" smtClean="0">
                          <a:solidFill>
                            <a:srgbClr val="000099"/>
                          </a:solidFill>
                        </a:rPr>
                        <a:t> závaží od osy otáčení (počet dílků)</a:t>
                      </a:r>
                      <a:endParaRPr lang="cs-CZ" sz="12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b="1" dirty="0" smtClean="0">
                          <a:solidFill>
                            <a:srgbClr val="000099"/>
                          </a:solidFill>
                        </a:rPr>
                        <a:t>Počet</a:t>
                      </a:r>
                      <a:r>
                        <a:rPr lang="cs-CZ" sz="1200" b="1" baseline="0" dirty="0" smtClean="0">
                          <a:solidFill>
                            <a:srgbClr val="000099"/>
                          </a:solidFill>
                        </a:rPr>
                        <a:t> závaží</a:t>
                      </a:r>
                      <a:endParaRPr lang="cs-CZ" sz="12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800" b="1" kern="1200" dirty="0" smtClean="0">
                          <a:solidFill>
                            <a:srgbClr val="000099"/>
                          </a:solidFill>
                          <a:latin typeface="+mn-lt"/>
                          <a:ea typeface="+mn-ea"/>
                          <a:cs typeface="+mn-cs"/>
                        </a:rPr>
                        <a:t>M</a:t>
                      </a:r>
                      <a:r>
                        <a:rPr kumimoji="0" lang="cs-CZ" sz="2800" b="1" kern="1200" baseline="-25000" dirty="0" smtClean="0">
                          <a:solidFill>
                            <a:srgbClr val="000099"/>
                          </a:solidFill>
                          <a:latin typeface="+mn-lt"/>
                          <a:ea typeface="+mn-ea"/>
                          <a:cs typeface="+mn-cs"/>
                        </a:rPr>
                        <a:t>2</a:t>
                      </a:r>
                      <a:endParaRPr kumimoji="0" lang="cs-CZ" sz="2800" b="1" kern="1200" dirty="0" smtClean="0">
                        <a:solidFill>
                          <a:srgbClr val="000099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6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3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4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3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5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3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800" b="1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4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3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1428750" y="1785938"/>
            <a:ext cx="3143250" cy="357187"/>
          </a:xfrm>
          <a:prstGeom prst="rect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rgbClr val="660066"/>
                </a:solidFill>
              </a:rPr>
              <a:t>Levá část páky:</a:t>
            </a:r>
            <a:endParaRPr lang="cs-CZ" b="1" dirty="0">
              <a:solidFill>
                <a:srgbClr val="660066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43438" y="1785938"/>
            <a:ext cx="3143250" cy="357187"/>
          </a:xfrm>
          <a:prstGeom prst="rect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rgbClr val="660066"/>
                </a:solidFill>
              </a:rPr>
              <a:t>Pravá část páky:</a:t>
            </a:r>
            <a:endParaRPr lang="cs-CZ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63"/>
            <a:ext cx="8229600" cy="5054600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1100" b="1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Font typeface="Wingdings 3" pitchFamily="18" charset="2"/>
              <a:buNone/>
            </a:pPr>
            <a:r>
              <a:rPr lang="cs-CZ" sz="1100" b="1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Font typeface="Wingdings 3" pitchFamily="18" charset="2"/>
              <a:buNone/>
            </a:pPr>
            <a:r>
              <a:rPr lang="cs-CZ" sz="1100" b="1" smtClean="0">
                <a:solidFill>
                  <a:srgbClr val="00CC00"/>
                </a:solidFill>
              </a:rPr>
              <a:t>Tesař J., Jáchim F., Fyzika 2 pro ZŠ, Síla a její účinky-Pohyb těles, pedagogické nakladatelství, a.s., SPN 2008.</a:t>
            </a:r>
          </a:p>
          <a:p>
            <a:pPr>
              <a:buFont typeface="Wingdings 3" pitchFamily="18" charset="2"/>
              <a:buNone/>
            </a:pPr>
            <a:r>
              <a:rPr lang="cs-CZ" sz="1100" b="1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Font typeface="Wingdings 3" pitchFamily="18" charset="2"/>
              <a:buNone/>
            </a:pPr>
            <a:r>
              <a:rPr lang="cs-CZ" sz="1100" b="1" smtClean="0">
                <a:solidFill>
                  <a:srgbClr val="00CC00"/>
                </a:solidFill>
                <a:latin typeface="Arial" charset="0"/>
              </a:rPr>
              <a:t>www.office.microsoft.com</a:t>
            </a:r>
          </a:p>
          <a:p>
            <a:pPr>
              <a:buFont typeface="Wingdings 3" pitchFamily="18" charset="2"/>
              <a:buNone/>
            </a:pPr>
            <a:r>
              <a:rPr lang="en-US" sz="1100" b="1" smtClean="0">
                <a:solidFill>
                  <a:srgbClr val="00CC00"/>
                </a:solidFill>
                <a:hlinkClick r:id="rId2"/>
              </a:rPr>
              <a:t>http://www.helago-cz.cz/public/content-images/cz/product/21206.jpg</a:t>
            </a:r>
            <a:r>
              <a:rPr lang="cs-CZ" sz="1100" b="1" smtClean="0">
                <a:solidFill>
                  <a:srgbClr val="00CC00"/>
                </a:solidFill>
              </a:rPr>
              <a:t> </a:t>
            </a:r>
            <a:r>
              <a:rPr lang="en-US" sz="1100" b="1" smtClean="0">
                <a:solidFill>
                  <a:srgbClr val="00CC00"/>
                </a:solidFill>
              </a:rPr>
              <a:t>[cit</a:t>
            </a:r>
            <a:r>
              <a:rPr lang="cs-CZ" sz="1100" b="1" smtClean="0">
                <a:solidFill>
                  <a:srgbClr val="00CC00"/>
                </a:solidFill>
              </a:rPr>
              <a:t>:2012-09-21</a:t>
            </a:r>
            <a:r>
              <a:rPr lang="en-US" sz="1100" b="1" smtClean="0">
                <a:solidFill>
                  <a:srgbClr val="00CC00"/>
                </a:solidFill>
              </a:rPr>
              <a:t>]</a:t>
            </a:r>
            <a:endParaRPr lang="cs-CZ" sz="11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100" b="1" smtClean="0">
                <a:solidFill>
                  <a:srgbClr val="00CC00"/>
                </a:solidFill>
                <a:hlinkClick r:id="rId3"/>
              </a:rPr>
              <a:t>http://www.navodarsekim.wz.cz/testy/fyzika/7/pictures/1_pohyb_a_sila/1_18/paka3.png</a:t>
            </a:r>
            <a:r>
              <a:rPr lang="cs-CZ" sz="1100" b="1" smtClean="0">
                <a:solidFill>
                  <a:srgbClr val="00CC00"/>
                </a:solidFill>
              </a:rPr>
              <a:t> </a:t>
            </a:r>
            <a:r>
              <a:rPr lang="en-US" sz="1100" b="1" smtClean="0">
                <a:solidFill>
                  <a:srgbClr val="00CC00"/>
                </a:solidFill>
              </a:rPr>
              <a:t>[cit</a:t>
            </a:r>
            <a:r>
              <a:rPr lang="cs-CZ" sz="1100" b="1" smtClean="0">
                <a:solidFill>
                  <a:srgbClr val="00CC00"/>
                </a:solidFill>
              </a:rPr>
              <a:t>:2012-09-21</a:t>
            </a:r>
            <a:r>
              <a:rPr lang="en-US" sz="1100" b="1" smtClean="0">
                <a:solidFill>
                  <a:srgbClr val="00CC00"/>
                </a:solidFill>
              </a:rPr>
              <a:t>]</a:t>
            </a:r>
            <a:endParaRPr lang="cs-CZ" sz="11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100" b="1" smtClean="0">
                <a:solidFill>
                  <a:srgbClr val="00CC00"/>
                </a:solidFill>
                <a:hlinkClick r:id="rId4"/>
              </a:rPr>
              <a:t>http://testyfyz.wz.cz/jednstro/jednst1.gif</a:t>
            </a:r>
            <a:r>
              <a:rPr lang="cs-CZ" sz="1100" b="1" smtClean="0">
                <a:solidFill>
                  <a:srgbClr val="00CC00"/>
                </a:solidFill>
              </a:rPr>
              <a:t> </a:t>
            </a:r>
            <a:r>
              <a:rPr lang="en-US" sz="1100" b="1" smtClean="0">
                <a:solidFill>
                  <a:srgbClr val="00CC00"/>
                </a:solidFill>
              </a:rPr>
              <a:t>[cit</a:t>
            </a:r>
            <a:r>
              <a:rPr lang="cs-CZ" sz="1100" b="1" smtClean="0">
                <a:solidFill>
                  <a:srgbClr val="00CC00"/>
                </a:solidFill>
              </a:rPr>
              <a:t>:2012-09-21</a:t>
            </a:r>
            <a:r>
              <a:rPr lang="en-US" sz="1100" b="1" smtClean="0">
                <a:solidFill>
                  <a:srgbClr val="00CC00"/>
                </a:solidFill>
              </a:rPr>
              <a:t>]</a:t>
            </a:r>
            <a:endParaRPr lang="cs-CZ" sz="11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100" b="1" smtClean="0">
                <a:solidFill>
                  <a:srgbClr val="00CC00"/>
                </a:solidFill>
                <a:hlinkClick r:id="rId5"/>
              </a:rPr>
              <a:t>http://www.jobiprofi.cz/data/catalogue/product/P17117P.jpg</a:t>
            </a:r>
            <a:r>
              <a:rPr lang="cs-CZ" sz="1100" b="1" smtClean="0">
                <a:solidFill>
                  <a:srgbClr val="00CC00"/>
                </a:solidFill>
              </a:rPr>
              <a:t> </a:t>
            </a:r>
            <a:r>
              <a:rPr lang="en-US" sz="1100" b="1" smtClean="0">
                <a:solidFill>
                  <a:srgbClr val="00CC00"/>
                </a:solidFill>
              </a:rPr>
              <a:t>[cit</a:t>
            </a:r>
            <a:r>
              <a:rPr lang="cs-CZ" sz="1100" b="1" smtClean="0">
                <a:solidFill>
                  <a:srgbClr val="00CC00"/>
                </a:solidFill>
              </a:rPr>
              <a:t>:2012-09-21</a:t>
            </a:r>
            <a:r>
              <a:rPr lang="en-US" sz="1100" b="1" smtClean="0">
                <a:solidFill>
                  <a:srgbClr val="00CC00"/>
                </a:solidFill>
              </a:rPr>
              <a:t>]</a:t>
            </a:r>
            <a:endParaRPr lang="cs-CZ" sz="11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100" b="1" smtClean="0">
                <a:solidFill>
                  <a:srgbClr val="00CC00"/>
                </a:solidFill>
              </a:rPr>
              <a:t>[cit</a:t>
            </a:r>
            <a:r>
              <a:rPr lang="cs-CZ" sz="1100" b="1" smtClean="0">
                <a:solidFill>
                  <a:srgbClr val="00CC00"/>
                </a:solidFill>
              </a:rPr>
              <a:t>:2012-09-21</a:t>
            </a:r>
            <a:r>
              <a:rPr lang="en-US" sz="1100" b="1" smtClean="0">
                <a:solidFill>
                  <a:srgbClr val="00CC00"/>
                </a:solidFill>
              </a:rPr>
              <a:t>]</a:t>
            </a:r>
            <a:endParaRPr lang="cs-CZ" sz="11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100" b="1" smtClean="0">
                <a:solidFill>
                  <a:srgbClr val="00CC00"/>
                </a:solidFill>
                <a:hlinkClick r:id="rId6"/>
              </a:rPr>
              <a:t>http://www.gypri.cz/zde/fyzika/vyuka/stred_f/obr/kruh4.gif</a:t>
            </a:r>
            <a:r>
              <a:rPr lang="cs-CZ" sz="1100" b="1" smtClean="0">
                <a:solidFill>
                  <a:srgbClr val="00CC00"/>
                </a:solidFill>
              </a:rPr>
              <a:t> </a:t>
            </a:r>
            <a:r>
              <a:rPr lang="en-US" sz="1100" b="1" smtClean="0">
                <a:solidFill>
                  <a:srgbClr val="00CC00"/>
                </a:solidFill>
              </a:rPr>
              <a:t>[cit</a:t>
            </a:r>
            <a:r>
              <a:rPr lang="cs-CZ" sz="1100" b="1" smtClean="0">
                <a:solidFill>
                  <a:srgbClr val="00CC00"/>
                </a:solidFill>
              </a:rPr>
              <a:t>:2012-09-21</a:t>
            </a:r>
            <a:r>
              <a:rPr lang="en-US" sz="1100" b="1" smtClean="0">
                <a:solidFill>
                  <a:srgbClr val="00CC00"/>
                </a:solidFill>
              </a:rPr>
              <a:t>]</a:t>
            </a:r>
            <a:endParaRPr lang="cs-CZ" sz="11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100" b="1" smtClean="0">
                <a:solidFill>
                  <a:srgbClr val="00CC00"/>
                </a:solidFill>
                <a:hlinkClick r:id="rId7"/>
              </a:rPr>
              <a:t>http://www.gypri.cz/zde/fyzika/vyuka/stred_f/obr/kruh3.gif</a:t>
            </a:r>
            <a:r>
              <a:rPr lang="cs-CZ" sz="1100" b="1" smtClean="0">
                <a:solidFill>
                  <a:srgbClr val="00CC00"/>
                </a:solidFill>
              </a:rPr>
              <a:t> </a:t>
            </a:r>
            <a:r>
              <a:rPr lang="en-US" sz="1100" b="1" smtClean="0">
                <a:solidFill>
                  <a:srgbClr val="00CC00"/>
                </a:solidFill>
              </a:rPr>
              <a:t>[cit</a:t>
            </a:r>
            <a:r>
              <a:rPr lang="cs-CZ" sz="1100" b="1" smtClean="0">
                <a:solidFill>
                  <a:srgbClr val="00CC00"/>
                </a:solidFill>
              </a:rPr>
              <a:t>:2012-09-21</a:t>
            </a:r>
            <a:r>
              <a:rPr lang="en-US" sz="1100" b="1" smtClean="0">
                <a:solidFill>
                  <a:srgbClr val="00CC00"/>
                </a:solidFill>
              </a:rPr>
              <a:t>]</a:t>
            </a:r>
            <a:endParaRPr lang="cs-CZ" sz="11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100" b="1" smtClean="0">
                <a:solidFill>
                  <a:srgbClr val="00CC00"/>
                </a:solidFill>
                <a:hlinkClick r:id="rId8"/>
              </a:rPr>
              <a:t>http://fyzweb.cz/materialy/sily/paka/kolec1.gif</a:t>
            </a:r>
            <a:r>
              <a:rPr lang="cs-CZ" sz="1100" b="1" smtClean="0">
                <a:solidFill>
                  <a:srgbClr val="00CC00"/>
                </a:solidFill>
              </a:rPr>
              <a:t> </a:t>
            </a:r>
            <a:r>
              <a:rPr lang="en-US" sz="1100" b="1" smtClean="0">
                <a:solidFill>
                  <a:srgbClr val="00CC00"/>
                </a:solidFill>
              </a:rPr>
              <a:t>[cit</a:t>
            </a:r>
            <a:r>
              <a:rPr lang="cs-CZ" sz="1100" b="1" smtClean="0">
                <a:solidFill>
                  <a:srgbClr val="00CC00"/>
                </a:solidFill>
              </a:rPr>
              <a:t>:2012-09-21</a:t>
            </a:r>
            <a:r>
              <a:rPr lang="en-US" sz="1100" b="1" smtClean="0">
                <a:solidFill>
                  <a:srgbClr val="00CC00"/>
                </a:solidFill>
              </a:rPr>
              <a:t>]</a:t>
            </a:r>
            <a:endParaRPr lang="cs-CZ" sz="11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100" b="1" smtClean="0">
                <a:solidFill>
                  <a:srgbClr val="00CC00"/>
                </a:solidFill>
                <a:hlinkClick r:id="rId9"/>
              </a:rPr>
              <a:t>http://3zscheb.unas.cz/e-learning/fyzika%20web/paka/pakavy2.gif</a:t>
            </a:r>
            <a:r>
              <a:rPr lang="cs-CZ" sz="1100" b="1" smtClean="0">
                <a:solidFill>
                  <a:srgbClr val="00CC00"/>
                </a:solidFill>
              </a:rPr>
              <a:t> </a:t>
            </a:r>
            <a:r>
              <a:rPr lang="en-US" sz="1100" b="1" smtClean="0">
                <a:solidFill>
                  <a:srgbClr val="00CC00"/>
                </a:solidFill>
              </a:rPr>
              <a:t>[cit</a:t>
            </a:r>
            <a:r>
              <a:rPr lang="cs-CZ" sz="1100" b="1" smtClean="0">
                <a:solidFill>
                  <a:srgbClr val="00CC00"/>
                </a:solidFill>
              </a:rPr>
              <a:t>:2012-09-21</a:t>
            </a:r>
            <a:r>
              <a:rPr lang="en-US" sz="1100" b="1" smtClean="0">
                <a:solidFill>
                  <a:srgbClr val="00CC00"/>
                </a:solidFill>
              </a:rPr>
              <a:t>]</a:t>
            </a:r>
            <a:endParaRPr lang="cs-CZ" sz="11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100" b="1" smtClean="0">
                <a:solidFill>
                  <a:srgbClr val="00CC00"/>
                </a:solidFill>
                <a:hlinkClick r:id="rId10"/>
              </a:rPr>
              <a:t>http://www.fyzika7.tym.sk/obrazky/ob33.jpg</a:t>
            </a:r>
            <a:r>
              <a:rPr lang="cs-CZ" sz="1100" b="1" smtClean="0">
                <a:solidFill>
                  <a:srgbClr val="00CC00"/>
                </a:solidFill>
              </a:rPr>
              <a:t> </a:t>
            </a:r>
            <a:r>
              <a:rPr lang="en-US" sz="1100" b="1" smtClean="0">
                <a:solidFill>
                  <a:srgbClr val="00CC00"/>
                </a:solidFill>
              </a:rPr>
              <a:t>[cit</a:t>
            </a:r>
            <a:r>
              <a:rPr lang="cs-CZ" sz="1100" b="1" smtClean="0">
                <a:solidFill>
                  <a:srgbClr val="00CC00"/>
                </a:solidFill>
              </a:rPr>
              <a:t>:2012-09-21</a:t>
            </a:r>
            <a:r>
              <a:rPr lang="en-US" sz="1100" b="1" smtClean="0">
                <a:solidFill>
                  <a:srgbClr val="00CC00"/>
                </a:solidFill>
              </a:rPr>
              <a:t>]</a:t>
            </a:r>
            <a:endParaRPr lang="cs-CZ" sz="11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100" b="1" smtClean="0">
                <a:solidFill>
                  <a:srgbClr val="00CC00"/>
                </a:solidFill>
                <a:hlinkClick r:id="rId11"/>
              </a:rPr>
              <a:t>http://www.modulweb.cz/download/fragmenty/jednoduche-stroje/HTML/9/Ob7.jpg</a:t>
            </a:r>
            <a:r>
              <a:rPr lang="cs-CZ" sz="1100" b="1" smtClean="0">
                <a:solidFill>
                  <a:srgbClr val="00CC00"/>
                </a:solidFill>
              </a:rPr>
              <a:t> </a:t>
            </a:r>
            <a:r>
              <a:rPr lang="en-US" sz="1100" b="1" smtClean="0">
                <a:solidFill>
                  <a:srgbClr val="00CC00"/>
                </a:solidFill>
              </a:rPr>
              <a:t>[cit</a:t>
            </a:r>
            <a:r>
              <a:rPr lang="cs-CZ" sz="1100" b="1" smtClean="0">
                <a:solidFill>
                  <a:srgbClr val="00CC00"/>
                </a:solidFill>
              </a:rPr>
              <a:t>:2012-09-21</a:t>
            </a:r>
            <a:r>
              <a:rPr lang="en-US" sz="1100" b="1" smtClean="0">
                <a:solidFill>
                  <a:srgbClr val="00CC00"/>
                </a:solidFill>
              </a:rPr>
              <a:t>]</a:t>
            </a:r>
            <a:endParaRPr lang="cs-CZ" sz="11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100" b="1" smtClean="0">
                <a:solidFill>
                  <a:srgbClr val="00CC00"/>
                </a:solidFill>
                <a:hlinkClick r:id="rId12"/>
              </a:rPr>
              <a:t>http://www.poradte.cz/picture/2012/740769.jpg</a:t>
            </a:r>
            <a:r>
              <a:rPr lang="cs-CZ" sz="1100" b="1" smtClean="0">
                <a:solidFill>
                  <a:srgbClr val="00CC00"/>
                </a:solidFill>
              </a:rPr>
              <a:t> </a:t>
            </a:r>
            <a:r>
              <a:rPr lang="en-US" sz="1100" b="1" smtClean="0">
                <a:solidFill>
                  <a:srgbClr val="00CC00"/>
                </a:solidFill>
              </a:rPr>
              <a:t>[cit</a:t>
            </a:r>
            <a:r>
              <a:rPr lang="cs-CZ" sz="1100" b="1" smtClean="0">
                <a:solidFill>
                  <a:srgbClr val="00CC00"/>
                </a:solidFill>
              </a:rPr>
              <a:t>:2012-09-21</a:t>
            </a:r>
            <a:r>
              <a:rPr lang="en-US" sz="1100" b="1" smtClean="0">
                <a:solidFill>
                  <a:srgbClr val="00CC00"/>
                </a:solidFill>
              </a:rPr>
              <a:t>]</a:t>
            </a:r>
            <a:endParaRPr lang="cs-CZ" sz="11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100" b="1" smtClean="0">
                <a:solidFill>
                  <a:srgbClr val="00CC00"/>
                </a:solidFill>
                <a:hlinkClick r:id="rId13"/>
              </a:rPr>
              <a:t>http://fyzikavpraxi.g6.cz/_img/63/20110320_20_58_06_m.jpg</a:t>
            </a:r>
            <a:r>
              <a:rPr lang="cs-CZ" sz="1100" b="1" smtClean="0">
                <a:solidFill>
                  <a:srgbClr val="00CC00"/>
                </a:solidFill>
              </a:rPr>
              <a:t> </a:t>
            </a:r>
            <a:r>
              <a:rPr lang="en-US" sz="1100" b="1" smtClean="0">
                <a:solidFill>
                  <a:srgbClr val="00CC00"/>
                </a:solidFill>
              </a:rPr>
              <a:t>[cit</a:t>
            </a:r>
            <a:r>
              <a:rPr lang="cs-CZ" sz="1100" b="1" smtClean="0">
                <a:solidFill>
                  <a:srgbClr val="00CC00"/>
                </a:solidFill>
              </a:rPr>
              <a:t>:2012-09-21</a:t>
            </a:r>
            <a:r>
              <a:rPr lang="en-US" sz="1100" b="1" smtClean="0">
                <a:solidFill>
                  <a:srgbClr val="00CC00"/>
                </a:solidFill>
              </a:rPr>
              <a:t>]</a:t>
            </a:r>
            <a:endParaRPr lang="cs-CZ" sz="1100" b="1" smtClean="0">
              <a:solidFill>
                <a:srgbClr val="00CC00"/>
              </a:solidFill>
            </a:endParaRPr>
          </a:p>
          <a:p>
            <a:pPr>
              <a:buFont typeface="Wingdings 3" pitchFamily="18" charset="2"/>
              <a:buNone/>
            </a:pPr>
            <a:endParaRPr lang="cs-CZ" sz="1100" b="1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4143404" cy="79690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B050"/>
                </a:solidFill>
              </a:rPr>
              <a:t>Použité zdroje:</a:t>
            </a:r>
            <a:endParaRPr lang="cs-CZ" sz="32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63"/>
            <a:ext cx="8229600" cy="5054600"/>
          </a:xfrm>
        </p:spPr>
        <p:txBody>
          <a:bodyPr>
            <a:normAutofit lnSpcReduction="10000"/>
          </a:bodyPr>
          <a:lstStyle/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Prezentace slouží k naučení nového učiva.</a:t>
            </a:r>
          </a:p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Vysvětlení, kdy nastane na páce rovnováha.</a:t>
            </a:r>
          </a:p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pochopí otáčivý účinek síly, situace, kdy na páce není rovnováha.</a:t>
            </a:r>
          </a:p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zná pojem „moment síly“.</a:t>
            </a:r>
          </a:p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Rozdělení páky na jednozvratnou a dvojzvratnou.</a:t>
            </a:r>
          </a:p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umí odpovědět na jednoduché otázky a řešit příklady na rovnováhu na páce.</a:t>
            </a:r>
          </a:p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pozná příklady použití páky.</a:t>
            </a:r>
          </a:p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v praxi rozliší, zda jde o jednozvratnou nebo dvojzvratnou páku.</a:t>
            </a:r>
          </a:p>
          <a:p>
            <a:pPr marL="566928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doplní tabulku tak, aby na páce nastala rovnováha.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86834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70C0"/>
                </a:solidFill>
              </a:rPr>
              <a:t>Metodika prezentace: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151</TotalTime>
  <Words>393</Words>
  <Application>Microsoft Office PowerPoint</Application>
  <PresentationFormat>On-screen Show (4:3)</PresentationFormat>
  <Paragraphs>58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13</vt:i4>
      </vt:variant>
    </vt:vector>
  </HeadingPairs>
  <TitlesOfParts>
    <vt:vector size="28" baseType="lpstr">
      <vt:lpstr>Lucida Sans Unicode</vt:lpstr>
      <vt:lpstr>Arial</vt:lpstr>
      <vt:lpstr>Wingdings 3</vt:lpstr>
      <vt:lpstr>Verdana</vt:lpstr>
      <vt:lpstr>Wingdings 2</vt:lpstr>
      <vt:lpstr>Calibri</vt:lpstr>
      <vt:lpstr>Wingdings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18</cp:revision>
  <dcterms:created xsi:type="dcterms:W3CDTF">2012-09-18T17:57:18Z</dcterms:created>
  <dcterms:modified xsi:type="dcterms:W3CDTF">2013-06-07T17:11:28Z</dcterms:modified>
</cp:coreProperties>
</file>