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4" r:id="rId6"/>
    <p:sldId id="265" r:id="rId7"/>
    <p:sldId id="266" r:id="rId8"/>
    <p:sldId id="267" r:id="rId9"/>
    <p:sldId id="268" r:id="rId10"/>
    <p:sldId id="271" r:id="rId11"/>
    <p:sldId id="270" r:id="rId12"/>
    <p:sldId id="269" r:id="rId13"/>
    <p:sldId id="272" r:id="rId14"/>
    <p:sldId id="262" r:id="rId15"/>
    <p:sldId id="263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99FF"/>
    <a:srgbClr val="6600CC"/>
    <a:srgbClr val="464646"/>
    <a:srgbClr val="003300"/>
    <a:srgbClr val="99FF99"/>
    <a:srgbClr val="00800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2E9629B-29DE-4025-8EC7-6858E5393D4B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9EE1842-5F0B-4B26-B93B-B0E6D8FC7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11A9F-8083-4D22-A0F3-8DFCADE8E075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7D2C-D25C-4420-9FA9-69BCC5B55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19EC4E-4801-40E0-AF26-4C5E3DD3D37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5FA9F9-1F2F-43DE-8760-144A3AEC4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5A74E6-F820-4B1B-9D9C-010A43DFE17C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1FED90-4267-4B28-8439-48F22EF838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B40DDC-C941-4657-A0D8-B7F36879DB98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1019AF-9BA1-42EB-BE12-91CAA6DC3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F9F331-C3D0-4E83-9285-62E2824129D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25B4D25-1BC3-4A2B-A1E9-71F10221B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BC509-9D0F-434B-BE12-DB785B8DD189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614BB-4381-4C45-8EAA-05618176D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E458EB-FB7C-4FD3-A276-8CB10DE3F453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C6163B-B212-4A42-BBA0-7A3573825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457EDE9-A7BF-429B-BF3E-30495AA65B33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75BF301-A623-447D-9663-F6F246159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12309-DBBC-4FC2-A91D-305F3989485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A2F20-2608-4E3C-B1E3-FBA2020F9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73519-4BB0-4713-87B9-81639EB1C16F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2F1B1-9B43-4E9E-92B4-A4B8BCF010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FE94051-D043-4D6D-BE25-2338BCB3F06F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018D897-D65A-4F40-B14B-BC89E119D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chranne-prostredky.cz/data/images/1918_0.jpg" TargetMode="External"/><Relationship Id="rId13" Type="http://schemas.openxmlformats.org/officeDocument/2006/relationships/hyperlink" Target="http://pepinator.tym.cz/images/stroje/kladka-volna.png" TargetMode="External"/><Relationship Id="rId18" Type="http://schemas.openxmlformats.org/officeDocument/2006/relationships/hyperlink" Target="http://vyuka.ic.cz/sily/obr/kladka-draty.jpg" TargetMode="External"/><Relationship Id="rId3" Type="http://schemas.openxmlformats.org/officeDocument/2006/relationships/hyperlink" Target="http://www.gypri.cz/zde/fyzika/vyuka/stred_f/obr/kruh5.gif" TargetMode="External"/><Relationship Id="rId7" Type="http://schemas.openxmlformats.org/officeDocument/2006/relationships/hyperlink" Target="http://www.stavospol.cz/underwood/download/images/kladka-zednick-z-500-d.jpg" TargetMode="External"/><Relationship Id="rId12" Type="http://schemas.openxmlformats.org/officeDocument/2006/relationships/hyperlink" Target="http://www.bucovice711.cz/wwwfyzika/vyuka/e-learning/pracevykl_files/pevkladka.JPG" TargetMode="External"/><Relationship Id="rId17" Type="http://schemas.openxmlformats.org/officeDocument/2006/relationships/hyperlink" Target="http://media0.717.cz/images/media0:4b5c2437a3704.jpg/Polea-simple-movil2.jpg" TargetMode="External"/><Relationship Id="rId2" Type="http://schemas.openxmlformats.org/officeDocument/2006/relationships/hyperlink" Target="http://www.fyzika7.tym.sk/obrazky/kladka11.jpg" TargetMode="External"/><Relationship Id="rId16" Type="http://schemas.openxmlformats.org/officeDocument/2006/relationships/hyperlink" Target="http://www.vyukovematerialy.cz/fyzika/obr7/kladka.jpg" TargetMode="External"/><Relationship Id="rId20" Type="http://schemas.openxmlformats.org/officeDocument/2006/relationships/hyperlink" Target="http://www.zeleznicni-modelarstvi.cz/data/products/big/1669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tombike.cz/images/kladka1.jpg" TargetMode="External"/><Relationship Id="rId11" Type="http://schemas.openxmlformats.org/officeDocument/2006/relationships/hyperlink" Target="http://www.scholaludus.sk/OFV/2/A1/A1-22.jpg" TargetMode="External"/><Relationship Id="rId5" Type="http://schemas.openxmlformats.org/officeDocument/2006/relationships/hyperlink" Target="http://www.domafit.cz/photo/s0-1826/kladka-zada-siroka-grunsport-c0114.jpg" TargetMode="External"/><Relationship Id="rId15" Type="http://schemas.openxmlformats.org/officeDocument/2006/relationships/hyperlink" Target="http://www.techmania.cz/edutorium/data/fil_0889.gif" TargetMode="External"/><Relationship Id="rId10" Type="http://schemas.openxmlformats.org/officeDocument/2006/relationships/hyperlink" Target="http://vytahy-stavebni.cz/fotografie/alulift.jpg" TargetMode="External"/><Relationship Id="rId19" Type="http://schemas.openxmlformats.org/officeDocument/2006/relationships/hyperlink" Target="http://vyuka.ic.cz/sily/obr/kladka-jerabV3S.jpg" TargetMode="External"/><Relationship Id="rId4" Type="http://schemas.openxmlformats.org/officeDocument/2006/relationships/hyperlink" Target="http://wiki.rvp.cz/@api/deki/files/18585/=kladka.JPG" TargetMode="External"/><Relationship Id="rId9" Type="http://schemas.openxmlformats.org/officeDocument/2006/relationships/hyperlink" Target="http://www.hriste-piccolino.cz/fotocache/bigorig/kladka-duoswing-3.jpg" TargetMode="External"/><Relationship Id="rId14" Type="http://schemas.openxmlformats.org/officeDocument/2006/relationships/hyperlink" Target="http://fyzweb.cz/materialy/sily/paka/f0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1258888" y="5084763"/>
            <a:ext cx="6626225" cy="70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7. ročníku. Slouží</a:t>
            </a:r>
            <a:r>
              <a:rPr lang="cs-CZ" sz="1600" b="1">
                <a:solidFill>
                  <a:srgbClr val="00B0F0"/>
                </a:solidFill>
              </a:rPr>
              <a:t>                        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 k  naučení nového učiva.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258888" y="4005263"/>
            <a:ext cx="5786437" cy="611187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Kladka pevná a volná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195513" y="1557338"/>
            <a:ext cx="63912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10/2012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VY_32_INOVACE_FY.7.A.07_Kladka_pevna_a_volna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1431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404813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27146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CC"/>
                </a:solidFill>
              </a:rPr>
              <a:t>Volně otočné kolo se zářezem, po kterém se pohybuje lano.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CC"/>
                </a:solidFill>
              </a:rPr>
              <a:t>Může jí být také ozubené kolo se řetězem.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CC"/>
                </a:solidFill>
              </a:rPr>
              <a:t>Kladka pevná je pevně upevněná na čepu a oba konce lana volně visí dolů.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Kladka pevná: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" name="Obrázek 4" descr="kladka1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0" y="3433763"/>
            <a:ext cx="1928813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519362"/>
          </a:xfrm>
        </p:spPr>
        <p:txBody>
          <a:bodyPr/>
          <a:lstStyle/>
          <a:p>
            <a:pPr algn="ctr">
              <a:buFont typeface="Wingdings 3" pitchFamily="18" charset="2"/>
              <a:buNone/>
            </a:pPr>
            <a:r>
              <a:rPr lang="cs-CZ" sz="2800" b="1" u="sng" smtClean="0">
                <a:solidFill>
                  <a:srgbClr val="009900"/>
                </a:solidFill>
              </a:rPr>
              <a:t>Zapamatujte si:</a:t>
            </a:r>
          </a:p>
          <a:p>
            <a:pPr algn="ctr">
              <a:buFont typeface="Wingdings 3" pitchFamily="18" charset="2"/>
              <a:buNone/>
            </a:pPr>
            <a:r>
              <a:rPr lang="cs-CZ" sz="2800" b="1" smtClean="0">
                <a:solidFill>
                  <a:srgbClr val="009900"/>
                </a:solidFill>
              </a:rPr>
              <a:t>Rovnováha sil na kladce pevné nastane tehdy, jestliže na obou koncích lana působí stejně velké síly, platí tedy:</a:t>
            </a:r>
          </a:p>
          <a:p>
            <a:pPr algn="ctr">
              <a:buFont typeface="Wingdings 3" pitchFamily="18" charset="2"/>
              <a:buNone/>
            </a:pPr>
            <a:r>
              <a:rPr lang="cs-CZ" sz="2800" b="1" smtClean="0">
                <a:solidFill>
                  <a:srgbClr val="009900"/>
                </a:solidFill>
              </a:rPr>
              <a:t>F</a:t>
            </a:r>
            <a:r>
              <a:rPr lang="cs-CZ" sz="2800" b="1" baseline="-25000" smtClean="0">
                <a:solidFill>
                  <a:srgbClr val="009900"/>
                </a:solidFill>
              </a:rPr>
              <a:t>1</a:t>
            </a:r>
            <a:r>
              <a:rPr lang="cs-CZ" sz="2800" b="1" smtClean="0">
                <a:solidFill>
                  <a:srgbClr val="009900"/>
                </a:solidFill>
              </a:rPr>
              <a:t>=F</a:t>
            </a:r>
            <a:r>
              <a:rPr lang="cs-CZ" sz="2800" b="1" baseline="-25000" smtClean="0">
                <a:solidFill>
                  <a:srgbClr val="009900"/>
                </a:solidFill>
              </a:rPr>
              <a:t>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6600"/>
                </a:solidFill>
                <a:effectLst/>
              </a:rPr>
              <a:t>Rovnováha na kladce pevné: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kruh5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3857625"/>
            <a:ext cx="1357312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lad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938213"/>
            <a:ext cx="6429375" cy="5091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85750" y="714375"/>
            <a:ext cx="235743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CC0000"/>
                </a:solidFill>
                <a:latin typeface="Lucida Sans Unicode" pitchFamily="34" charset="0"/>
              </a:rPr>
              <a:t>Výpočet velikosti síly.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32861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Příklad: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Jakou tahovou sílu musí vyvinout elektromotor nákladního výtahu, jestliže zdvihá dva pytle cementu přes kladku pevnou, každý po 50 kg a hmotnost samotné plošiny výtahu je 30 kg.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alulift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3500438"/>
            <a:ext cx="3071813" cy="274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prava 4"/>
          <p:cNvSpPr/>
          <p:nvPr/>
        </p:nvSpPr>
        <p:spPr>
          <a:xfrm>
            <a:off x="5429250" y="4000500"/>
            <a:ext cx="3214688" cy="2143125"/>
          </a:xfrm>
          <a:prstGeom prst="rightArrow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3300"/>
                </a:solidFill>
              </a:rPr>
              <a:t>Rozbor a řešení</a:t>
            </a:r>
            <a:endParaRPr lang="cs-CZ" sz="20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75"/>
            <a:ext cx="6543675" cy="3578225"/>
          </a:xfrm>
        </p:spPr>
        <p:txBody>
          <a:bodyPr>
            <a:normAutofit fontScale="85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99"/>
                </a:solidFill>
              </a:rPr>
              <a:t>Řešení: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99"/>
                </a:solidFill>
              </a:rPr>
              <a:t>m=m</a:t>
            </a:r>
            <a:r>
              <a:rPr lang="cs-CZ" b="1" baseline="-25000" dirty="0" smtClean="0">
                <a:solidFill>
                  <a:srgbClr val="000099"/>
                </a:solidFill>
              </a:rPr>
              <a:t>1</a:t>
            </a: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+m</a:t>
            </a:r>
            <a:r>
              <a:rPr lang="cs-CZ" b="1" baseline="-25000" dirty="0" smtClean="0">
                <a:solidFill>
                  <a:srgbClr val="000099"/>
                </a:solidFill>
                <a:latin typeface="Arial"/>
                <a:cs typeface="Arial"/>
              </a:rPr>
              <a:t>2</a:t>
            </a: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+m</a:t>
            </a:r>
            <a:r>
              <a:rPr lang="cs-CZ" b="1" baseline="-25000" dirty="0" smtClean="0">
                <a:solidFill>
                  <a:srgbClr val="000099"/>
                </a:solidFill>
                <a:latin typeface="Arial"/>
                <a:cs typeface="Arial"/>
              </a:rPr>
              <a:t>3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m=50+50+30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m=130 kg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G=m∙g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G=130 ∙10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G=1 300 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F=G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F=1 300 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Motor musí vyvinout tahovou sílu 1 300 N.</a:t>
            </a:r>
            <a:endParaRPr lang="cs-CZ" b="1" u="sng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Rozbor:</a:t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Jedná se o kladku pevnou – rovnováha nastane, jestliže na obou stranách kladky působí stejně veliké síly.</a:t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Síla působící na straně břemene je rovna tíze plošiny s nákladem. </a:t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Tahová síla motoru musí mít stejnou velikost.</a:t>
            </a:r>
            <a:r>
              <a:rPr lang="cs-CZ" sz="28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endParaRPr lang="cs-CZ" sz="28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9900CC"/>
                </a:solidFill>
                <a:effectLst/>
              </a:rPr>
              <a:t>Úloha: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Jakou největší tíhu může mít těleso, které by mohl zvednout pomocí kladky pevné žák o hmotnosti 60 kg?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313" y="2928938"/>
            <a:ext cx="2428875" cy="1143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6</a:t>
            </a:r>
            <a:r>
              <a:rPr lang="cs-CZ" sz="3600" b="1" dirty="0">
                <a:solidFill>
                  <a:srgbClr val="660066"/>
                </a:solidFill>
              </a:rPr>
              <a:t>0 N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00375" y="3357563"/>
            <a:ext cx="2428875" cy="1143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6</a:t>
            </a:r>
            <a:r>
              <a:rPr lang="cs-CZ" sz="3600" b="1" dirty="0">
                <a:solidFill>
                  <a:srgbClr val="660066"/>
                </a:solidFill>
              </a:rPr>
              <a:t>00 N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313" y="4357688"/>
            <a:ext cx="2428875" cy="1143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660066"/>
                </a:solidFill>
              </a:rPr>
              <a:t>6</a:t>
            </a:r>
            <a:r>
              <a:rPr lang="cs-CZ" sz="3600" b="1" dirty="0">
                <a:solidFill>
                  <a:srgbClr val="660066"/>
                </a:solidFill>
              </a:rPr>
              <a:t> 000 N</a:t>
            </a:r>
            <a:endParaRPr lang="cs-CZ" sz="36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A1-2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5" y="4286250"/>
            <a:ext cx="310515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9900"/>
                </a:solidFill>
              </a:rPr>
              <a:t>Úloha: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Lano pevné kladky se přetrhne působením síly 5 000 N. 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Jakou největší hmotnost může mít těleso zvedané pomocí pevné kladky?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Vyber správnou odpověď:</a:t>
            </a:r>
            <a:endParaRPr lang="cs-CZ" sz="3200" dirty="0">
              <a:solidFill>
                <a:srgbClr val="0099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625" y="3929063"/>
            <a:ext cx="1714500" cy="142875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3300"/>
                </a:solidFill>
              </a:rPr>
              <a:t>100 kg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643188" y="5072063"/>
            <a:ext cx="1714500" cy="142875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3300"/>
                </a:solidFill>
              </a:rPr>
              <a:t>250 kg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71750" y="3429000"/>
            <a:ext cx="1714500" cy="142875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3300"/>
                </a:solidFill>
              </a:rPr>
              <a:t>500 kg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pevklad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50" y="3571875"/>
            <a:ext cx="2071688" cy="308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94786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0099"/>
                </a:solidFill>
              </a:rPr>
              <a:t>obrácené uspořádání lan a provazu,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0099"/>
                </a:solidFill>
              </a:rPr>
              <a:t>volně otočné kolo se zářezem,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0099"/>
                </a:solidFill>
              </a:rPr>
              <a:t>je zavěšena na lanu, tj. není upevněna </a:t>
            </a:r>
            <a:r>
              <a:rPr lang="cs-CZ" sz="2800" b="1" smtClean="0">
                <a:solidFill>
                  <a:srgbClr val="000099"/>
                </a:solidFill>
                <a:latin typeface="Arial" charset="0"/>
              </a:rPr>
              <a:t>                     </a:t>
            </a:r>
            <a:r>
              <a:rPr lang="cs-CZ" sz="2800" b="1" smtClean="0">
                <a:solidFill>
                  <a:srgbClr val="000099"/>
                </a:solidFill>
              </a:rPr>
              <a:t>k nosníku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>Kladka volná: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kladka-volna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3273425"/>
            <a:ext cx="4314825" cy="343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63"/>
            <a:ext cx="3686175" cy="5072062"/>
          </a:xfrm>
          <a:ln w="3175">
            <a:solidFill>
              <a:schemeClr val="tx1"/>
            </a:solidFill>
          </a:ln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Na obou koncích lana na kladce volné působí síly, které jsou poloviční, než je součet tíhy kladky volné a závaží na ní zavěšeného.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Platí vztah:</a:t>
            </a:r>
          </a:p>
          <a:p>
            <a:pPr>
              <a:buFont typeface="Wingdings 3" pitchFamily="18" charset="2"/>
              <a:buNone/>
            </a:pPr>
            <a:r>
              <a:rPr lang="cs-CZ" sz="2800" b="1" u="sng" smtClean="0">
                <a:solidFill>
                  <a:srgbClr val="FF0000"/>
                </a:solidFill>
              </a:rPr>
              <a:t>F</a:t>
            </a:r>
            <a:r>
              <a:rPr lang="cs-CZ" sz="2800" b="1" u="sng" baseline="-25000" smtClean="0">
                <a:solidFill>
                  <a:srgbClr val="FF0000"/>
                </a:solidFill>
              </a:rPr>
              <a:t>1</a:t>
            </a:r>
            <a:r>
              <a:rPr lang="cs-CZ" sz="2800" b="1" u="sng" smtClean="0">
                <a:solidFill>
                  <a:srgbClr val="FF0000"/>
                </a:solidFill>
              </a:rPr>
              <a:t>=F</a:t>
            </a:r>
            <a:r>
              <a:rPr lang="cs-CZ" sz="2800" b="1" u="sng" baseline="-25000" smtClean="0">
                <a:solidFill>
                  <a:srgbClr val="FF0000"/>
                </a:solidFill>
              </a:rPr>
              <a:t>2</a:t>
            </a:r>
            <a:r>
              <a:rPr lang="cs-CZ" sz="2800" b="1" u="sng" smtClean="0">
                <a:solidFill>
                  <a:srgbClr val="FF0000"/>
                </a:solidFill>
              </a:rPr>
              <a:t>=G/2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800000"/>
                </a:solidFill>
                <a:effectLst/>
              </a:rPr>
              <a:t>K zapamatování: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Polea-simple-movil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571500"/>
            <a:ext cx="3219450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01122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990099"/>
                </a:solidFill>
                <a:effectLst/>
              </a:rPr>
              <a:t>Schematický rozdíl mezi kladkou pevnou a volnou: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4" name="Obrázek 3" descr="fil_0889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1643063"/>
            <a:ext cx="5129213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3186113" cy="1590675"/>
          </a:xfrm>
        </p:spPr>
        <p:txBody>
          <a:bodyPr/>
          <a:lstStyle/>
          <a:p>
            <a:pPr algn="ctr"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9900"/>
                </a:solidFill>
              </a:rPr>
              <a:t>Složen z jedné pevné a jedné volné kladky.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72188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Nejjednodušší kladkostroj: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f0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0" y="1357313"/>
            <a:ext cx="3606800" cy="48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867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800080"/>
                </a:solidFill>
                <a:effectLst/>
              </a:rPr>
              <a:t>KLADKOSTROJ: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Síla, kterou působíme na konec lana, je rovna polovině tíhy břemene: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Platí vztah: F=G/2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klad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2571750"/>
            <a:ext cx="6286500" cy="340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14985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003399"/>
                </a:solidFill>
              </a:rPr>
              <a:t>V technické praxi se kladky používají </a:t>
            </a:r>
            <a:r>
              <a:rPr lang="cs-CZ" sz="2400" b="1" smtClean="0">
                <a:solidFill>
                  <a:srgbClr val="003399"/>
                </a:solidFill>
                <a:latin typeface="Arial" charset="0"/>
              </a:rPr>
              <a:t>                                    </a:t>
            </a:r>
            <a:r>
              <a:rPr lang="cs-CZ" sz="2400" b="1" smtClean="0">
                <a:solidFill>
                  <a:srgbClr val="003399"/>
                </a:solidFill>
              </a:rPr>
              <a:t>u nejrůznějších mechanismů, od zavěšení hodinového závaží až po velká zdvihadla, stavební, důlní a těžební stroje, dále pro napínání drátů elektrického vedení, vypínání plachtoví na jachtách, při stavbách drátěných ohrad či plotů apod.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003399"/>
                </a:solidFill>
              </a:rPr>
              <a:t>Nejčastěji u různých strojů na stavbách,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003399"/>
                </a:solidFill>
              </a:rPr>
              <a:t>Kladkostroje jsou na téměř všech jeřábech </a:t>
            </a:r>
            <a:r>
              <a:rPr lang="cs-CZ" sz="2400" b="1" smtClean="0">
                <a:solidFill>
                  <a:srgbClr val="003399"/>
                </a:solidFill>
                <a:latin typeface="Arial" charset="0"/>
              </a:rPr>
              <a:t>                               </a:t>
            </a:r>
            <a:r>
              <a:rPr lang="cs-CZ" sz="2400" b="1" smtClean="0">
                <a:solidFill>
                  <a:srgbClr val="003399"/>
                </a:solidFill>
              </a:rPr>
              <a:t>a vyprošťovacích zařízeních,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003399"/>
                </a:solidFill>
              </a:rPr>
              <a:t>V autodílnách, např. k zdvihání motoru,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smtClean="0">
                <a:solidFill>
                  <a:srgbClr val="003399"/>
                </a:solidFill>
              </a:rPr>
              <a:t>Velkými kladkami jsou vybaveny těžní věže, kterými se do dolů spouštějí horníci a vyváží se uhlí atd.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4900618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>Použití kladky: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ladka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57150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kladka-zada-siroka-grunsport-c0114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3857625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kladka-duoswing-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5" y="1071563"/>
            <a:ext cx="2262188" cy="226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kladka-zednick-z-500-d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" y="3929063"/>
            <a:ext cx="2214563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1918_0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3" y="285750"/>
            <a:ext cx="928687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000125" y="357188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Lucida Sans Unicode" pitchFamily="34" charset="0"/>
              </a:rPr>
              <a:t>KLADKY</a:t>
            </a:r>
          </a:p>
        </p:txBody>
      </p:sp>
      <p:pic>
        <p:nvPicPr>
          <p:cNvPr id="10" name="Obrázek 9" descr="kladka-draty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8" y="3286125"/>
            <a:ext cx="2840037" cy="328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Úloha: Jakou sílu musí vyvinout motor jeřábu, jestliže zdvihá panel o hmotnosti 300 kg pomocí kladky volné o hmotnosti 10 kg: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Vyřeš úlohu a vyber správné řešení: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3500438"/>
            <a:ext cx="2071688" cy="85725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1 550 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500" y="4357688"/>
            <a:ext cx="2071688" cy="85725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3 100 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50" y="4929188"/>
            <a:ext cx="2071688" cy="85725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6 200 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kladka-jerabV3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78500" y="3571875"/>
            <a:ext cx="3176588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42852"/>
            <a:ext cx="8229600" cy="208279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6600CC"/>
                </a:solidFill>
                <a:effectLst/>
              </a:rPr>
              <a:t>Úloha:</a:t>
            </a:r>
            <a:br>
              <a:rPr lang="cs-CZ" sz="2800" dirty="0" smtClean="0">
                <a:solidFill>
                  <a:srgbClr val="6600CC"/>
                </a:solidFill>
                <a:effectLst/>
              </a:rPr>
            </a:br>
            <a:r>
              <a:rPr lang="cs-CZ" sz="2800" dirty="0" smtClean="0">
                <a:solidFill>
                  <a:srgbClr val="6600CC"/>
                </a:solidFill>
                <a:effectLst/>
              </a:rPr>
              <a:t>Jakou silou je napínáno lano troleje u železniční tratě, jestliže hmotnost závaží je 150 kg?</a:t>
            </a:r>
            <a:br>
              <a:rPr lang="cs-CZ" sz="2800" dirty="0" smtClean="0">
                <a:solidFill>
                  <a:srgbClr val="6600CC"/>
                </a:solidFill>
                <a:effectLst/>
              </a:rPr>
            </a:br>
            <a:r>
              <a:rPr lang="cs-CZ" sz="2800" dirty="0" smtClean="0">
                <a:solidFill>
                  <a:srgbClr val="6600CC"/>
                </a:solidFill>
                <a:effectLst/>
              </a:rPr>
              <a:t>Úlohu vyřeš a vyber správné řešení:</a:t>
            </a:r>
            <a:endParaRPr lang="cs-CZ" sz="2800" dirty="0">
              <a:solidFill>
                <a:srgbClr val="66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313" y="2071688"/>
            <a:ext cx="2500312" cy="1500187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1 500 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88" y="5357813"/>
            <a:ext cx="2500312" cy="1500187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3 000 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85750" y="3714750"/>
            <a:ext cx="2500313" cy="150018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660066"/>
                </a:solidFill>
              </a:rPr>
              <a:t>4 500 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1669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13" y="2428875"/>
            <a:ext cx="5911850" cy="376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</a:rPr>
              <a:t>galerie office</a:t>
            </a: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2"/>
              </a:rPr>
              <a:t>http://www.fyzika7.tym.sk/obrazky/kladka11.jpg</a:t>
            </a:r>
            <a:r>
              <a:rPr lang="cs-CZ" sz="1000" b="1" smtClean="0">
                <a:solidFill>
                  <a:srgbClr val="00CC00"/>
                </a:solidFill>
              </a:rPr>
              <a:t> 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3"/>
              </a:rPr>
              <a:t>http://www.gypri.cz/zde/fyzika/vyuka/stred_f/obr/kruh5.gif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4"/>
              </a:rPr>
              <a:t>http://wiki.rvp.cz/@api/deki/files/18585/=kladka.JPG</a:t>
            </a:r>
            <a:r>
              <a:rPr lang="cs-CZ" sz="1000" b="1" smtClean="0">
                <a:solidFill>
                  <a:srgbClr val="00CC00"/>
                </a:solidFill>
              </a:rPr>
              <a:t> 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5"/>
              </a:rPr>
              <a:t>http://www.domafit.cz/photo/s0-1826/kladka-zada-siroka-grunsport-c0114.jpg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6"/>
              </a:rPr>
              <a:t>http://atombike.cz/images/kladka1.jpg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cs-CZ" sz="1000" b="1" smtClean="0">
                <a:solidFill>
                  <a:srgbClr val="00CC00"/>
                </a:solidFill>
                <a:hlinkClick r:id="rId7"/>
              </a:rPr>
              <a:t>http://www.stavospol.cz/underwood/download/images/kladka-zednick-z-500-d.jpg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8"/>
              </a:rPr>
              <a:t>http://www.ochranne-prostredky.cz/data/images/1918_0.jpg</a:t>
            </a:r>
            <a:r>
              <a:rPr lang="cs-CZ" sz="1000" b="1" smtClean="0">
                <a:solidFill>
                  <a:srgbClr val="00CC00"/>
                </a:solidFill>
              </a:rPr>
              <a:t> 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9"/>
              </a:rPr>
              <a:t>http://www.hriste-piccolino.cz/fotocache/bigorig/kladka-duoswing-3.jpg</a:t>
            </a:r>
            <a:r>
              <a:rPr lang="cs-CZ" sz="1000" b="1" smtClean="0">
                <a:solidFill>
                  <a:srgbClr val="00CC00"/>
                </a:solidFill>
              </a:rPr>
              <a:t> 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000" b="1" smtClean="0">
                <a:solidFill>
                  <a:srgbClr val="00CC00"/>
                </a:solidFill>
                <a:hlinkClick r:id="rId10"/>
              </a:rPr>
              <a:t>http://vytahy-stavebni.cz/fotografie/alulift.jpg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1"/>
              </a:rPr>
              <a:t>http://www.scholaludus.sk/OFV/2/A1/A1-22.jpg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2"/>
              </a:rPr>
              <a:t>http://www.bucovice711.cz/wwwfyzika/vyuka/e-learning/pracevykl_files/pevkladka.JPG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3"/>
              </a:rPr>
              <a:t>http://pepinator.tym.cz/images/stroje/kladka-volna.png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4"/>
              </a:rPr>
              <a:t>http://fyzweb.cz/materialy/sily/paka/f01.jpg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5"/>
              </a:rPr>
              <a:t>http://www.techmania.cz/edutorium/data/fil_0889.gif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6"/>
              </a:rPr>
              <a:t>http://www.vyukovematerialy.cz/fyzika/obr7/kladka.jpg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7"/>
              </a:rPr>
              <a:t>http://media0.717.cz/images/media0:4b5c2437a3704.jpg/Polea-simple-movil2.jpg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/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8"/>
              </a:rPr>
              <a:t>http://vyuka.ic.cz/sily/obr/kladka-draty.jpg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/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19"/>
              </a:rPr>
              <a:t>http://vyuka.ic.cz/sily/obr/kladka-jerabV3S.jpg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/>
          </a:p>
          <a:p>
            <a:pPr>
              <a:buFont typeface="Wingdings 3" pitchFamily="18" charset="2"/>
              <a:buNone/>
            </a:pPr>
            <a:r>
              <a:rPr lang="en-US" sz="1000" b="1" smtClean="0">
                <a:solidFill>
                  <a:srgbClr val="00CC00"/>
                </a:solidFill>
                <a:hlinkClick r:id="rId20"/>
              </a:rPr>
              <a:t>http://www.zeleznicni-modelarstvi.cz/data/products/big/16693.jpg</a:t>
            </a:r>
            <a:r>
              <a:rPr lang="cs-CZ" sz="1000" b="1" smtClean="0">
                <a:solidFill>
                  <a:srgbClr val="00CC00"/>
                </a:solidFill>
              </a:rPr>
              <a:t> </a:t>
            </a:r>
            <a:r>
              <a:rPr lang="en-US" sz="1000" b="1" smtClean="0">
                <a:solidFill>
                  <a:srgbClr val="00CC00"/>
                </a:solidFill>
              </a:rPr>
              <a:t>[cit</a:t>
            </a:r>
            <a:r>
              <a:rPr lang="cs-CZ" sz="1000" b="1" smtClean="0">
                <a:solidFill>
                  <a:srgbClr val="00CC00"/>
                </a:solidFill>
              </a:rPr>
              <a:t>:2012-10-03</a:t>
            </a:r>
            <a:r>
              <a:rPr lang="en-US" sz="1000" b="1" smtClean="0">
                <a:solidFill>
                  <a:srgbClr val="00CC00"/>
                </a:solidFill>
              </a:rPr>
              <a:t>]</a:t>
            </a:r>
            <a:endParaRPr lang="cs-CZ" sz="1000" b="1" smtClean="0"/>
          </a:p>
          <a:p>
            <a:pPr>
              <a:buFont typeface="Wingdings 3" pitchFamily="18" charset="2"/>
              <a:buNone/>
            </a:pPr>
            <a:endParaRPr lang="cs-CZ" sz="1000" b="1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540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Vysvětlení principu kladky pevné.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pochopí, kdy na kladce pevné nastane rovnováha.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řeší úlohy na rovnováhu na kladce pevné.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Vysvětlení rozdílu mezi kladkou pevnou a volnou. 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Rovnováha na kladce volné.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umí sestavit kladku pevnou a volnou.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pochopí, jak vznikne kladkostroj a sestaví nejjednodušší kladkostroj složený z jedné kladky pevné a z jedné kladky volné.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řeší úlohy, využije poznatky o rovnováze na kladce.</a:t>
            </a:r>
          </a:p>
          <a:p>
            <a:pPr marL="457200" indent="-45720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vyjmenuje příklady užití kladek.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215</TotalTime>
  <Words>517</Words>
  <Application>Microsoft Office PowerPoint</Application>
  <PresentationFormat>On-screen Show (4:3)</PresentationFormat>
  <Paragraphs>84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19</vt:i4>
      </vt:variant>
    </vt:vector>
  </HeadingPairs>
  <TitlesOfParts>
    <vt:vector size="34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23</cp:revision>
  <dcterms:created xsi:type="dcterms:W3CDTF">2012-09-26T15:52:18Z</dcterms:created>
  <dcterms:modified xsi:type="dcterms:W3CDTF">2013-06-07T17:14:18Z</dcterms:modified>
</cp:coreProperties>
</file>