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000066"/>
    <a:srgbClr val="CCECFF"/>
    <a:srgbClr val="000099"/>
    <a:srgbClr val="003300"/>
    <a:srgbClr val="000000"/>
    <a:srgbClr val="CCFFCC"/>
    <a:srgbClr val="99FF99"/>
    <a:srgbClr val="009900"/>
    <a:srgbClr val="FF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4A534-9746-4A7A-9FD0-52EA8B557CFF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262417-352B-4D43-88DE-F0F72BAD16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262417-352B-4D43-88DE-F0F72BAD1621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51A4E41-ABF7-4A2F-974A-F6B0505A0CE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2/Solar_sys.jpg/550px-Solar_sys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5445224"/>
            <a:ext cx="6624736" cy="7035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483768" y="4365104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Pohyb tělesa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1916832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VY_32_INOVACE_FY.7.A.08_Pohyb_telesa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69269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214314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3399"/>
                </a:solidFill>
              </a:rPr>
              <a:t>pohyb je typický pro živočichy,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3399"/>
                </a:solidFill>
              </a:rPr>
              <a:t>pohybují se i rostliny, mraky ve vzduchu nebo molekuly vody v řece,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3399"/>
                </a:solidFill>
              </a:rPr>
              <a:t>vesmírná tělesa se pohybují, atd.</a:t>
            </a:r>
          </a:p>
          <a:p>
            <a:pPr>
              <a:buNone/>
            </a:pPr>
            <a:endParaRPr lang="cs-CZ" b="1" dirty="0" smtClean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761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Co je pohyb?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P900309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4071942"/>
            <a:ext cx="2428892" cy="1619261"/>
          </a:xfrm>
          <a:prstGeom prst="rect">
            <a:avLst/>
          </a:prstGeom>
        </p:spPr>
      </p:pic>
      <p:pic>
        <p:nvPicPr>
          <p:cNvPr id="5" name="Obrázek 4" descr="MP9003993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868" y="4786322"/>
            <a:ext cx="2628101" cy="1751383"/>
          </a:xfrm>
          <a:prstGeom prst="rect">
            <a:avLst/>
          </a:prstGeom>
        </p:spPr>
      </p:pic>
      <p:pic>
        <p:nvPicPr>
          <p:cNvPr id="6" name="Obrázek 5" descr="MC900435835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72198" y="3071810"/>
            <a:ext cx="2286016" cy="15280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292895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Jedno těleso mění svoji polohu vzhledem k jinému tělesu (nebo tělesům):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Pohybuje se automobil vzhledem k silnici,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Moucha vzhledem k místnosti,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Pstruh vzhledem k břehům potoka,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Země vzhledem ke Slunci atd.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Pohyb těles: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550px-Solar_sy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4810" y="3929066"/>
            <a:ext cx="4403593" cy="27622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33CC"/>
                </a:solidFill>
              </a:rPr>
              <a:t>Jestliže se poloha tělesa vzhledem k jinému tělesu nemění, je těleso V KLIDU: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Řidič vzhledem k automobilu,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Kaktus vzhledem ke květináči,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Semafor vzhledem k silnici,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Dům vzhledem k zemi atd.</a:t>
            </a: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7676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>Těleso v klidu:</a:t>
            </a:r>
            <a:endParaRPr lang="cs-CZ" sz="3200" dirty="0">
              <a:solidFill>
                <a:srgbClr val="0066FF"/>
              </a:solidFill>
              <a:effectLst/>
            </a:endParaRPr>
          </a:p>
        </p:txBody>
      </p:sp>
      <p:pic>
        <p:nvPicPr>
          <p:cNvPr id="4" name="Obrázek 3" descr="MP90042367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43636" y="2857496"/>
            <a:ext cx="2525359" cy="3786190"/>
          </a:xfrm>
          <a:prstGeom prst="rect">
            <a:avLst/>
          </a:prstGeom>
        </p:spPr>
      </p:pic>
      <p:pic>
        <p:nvPicPr>
          <p:cNvPr id="5" name="Obrázek 4" descr="MP90040314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00232" y="4001014"/>
            <a:ext cx="3345370" cy="22382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29289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FF"/>
                </a:solidFill>
              </a:rPr>
              <a:t>Určité těleso může být současně v pohybu vzhledem k jednomu tělesu a v klidu vzhledem k tělesu jinému.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FF"/>
                </a:solidFill>
              </a:rPr>
              <a:t>Dokonce i když je těleso v klidu, pohybují se v něm neustále atomy i částice uvnitř atomů.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Pohyb je RELATIVNÍ: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MC90028713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86446" y="3571876"/>
            <a:ext cx="2643206" cy="29274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16430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9933"/>
                </a:solidFill>
              </a:rPr>
              <a:t>Těleso, vůči kterému posuzujeme, zda je jiné těleso v klidu, či zda se pohybuje.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9933"/>
                </a:solidFill>
              </a:rPr>
              <a:t>Nejčastěji je spojena s povrchem Země.</a:t>
            </a:r>
            <a:endParaRPr lang="cs-CZ" sz="2800" b="1" dirty="0">
              <a:solidFill>
                <a:srgbClr val="3399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Vztažná soustava: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  <p:pic>
        <p:nvPicPr>
          <p:cNvPr id="4" name="Obrázek 3" descr="MP9001490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3127800"/>
            <a:ext cx="4000528" cy="2680354"/>
          </a:xfrm>
          <a:prstGeom prst="rect">
            <a:avLst/>
          </a:prstGeom>
        </p:spPr>
      </p:pic>
      <p:pic>
        <p:nvPicPr>
          <p:cNvPr id="5" name="Obrázek 4" descr="MP90040049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29190" y="3357562"/>
            <a:ext cx="3901440" cy="3121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4000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Stopa,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Souhrn všech poloh, ve kterých se hmotný bod nachází: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stopa lyžaře,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stopa hlemýždě,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čáry za letadlem,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stopy v trávě atd.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Délka trajektorie = DRÁHA</a:t>
            </a:r>
          </a:p>
          <a:p>
            <a:pPr>
              <a:buNone/>
            </a:pPr>
            <a:endParaRPr lang="cs-CZ" sz="2800" b="1" dirty="0" smtClean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Trajektorie: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MP90040258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2428868"/>
            <a:ext cx="2525359" cy="3786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posuvný</a:t>
            </a:r>
            <a:r>
              <a:rPr lang="cs-CZ" sz="2400" b="1" dirty="0" smtClean="0">
                <a:solidFill>
                  <a:srgbClr val="800000"/>
                </a:solidFill>
              </a:rPr>
              <a:t>-všechny body tělesa se pohybují po stejné trajektorii a za stejný čas urazí stejnou dráhu.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otáčivý</a:t>
            </a:r>
            <a:r>
              <a:rPr lang="cs-CZ" sz="2400" b="1" dirty="0" smtClean="0">
                <a:solidFill>
                  <a:srgbClr val="800000"/>
                </a:solidFill>
              </a:rPr>
              <a:t>-každý bod tělesa opisuje kružnici nebo její část, všechny tyto body mají stejný střed (osu) otáčení.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Rovnoměrný pohyb</a:t>
            </a:r>
            <a:r>
              <a:rPr lang="cs-CZ" sz="2400" b="1" dirty="0" smtClean="0">
                <a:solidFill>
                  <a:srgbClr val="800000"/>
                </a:solidFill>
              </a:rPr>
              <a:t>-těleso urazí za stejné, libovolně malé doby vždy stejné dráhy.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Nerovnoměrný pohyb</a:t>
            </a:r>
            <a:r>
              <a:rPr lang="cs-CZ" sz="2400" b="1" dirty="0" smtClean="0">
                <a:solidFill>
                  <a:srgbClr val="800000"/>
                </a:solidFill>
              </a:rPr>
              <a:t>-těleso urazí za stejné, libovolně malé doby různé dráhy.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přímočarý</a:t>
            </a:r>
            <a:r>
              <a:rPr lang="cs-CZ" sz="2400" b="1" dirty="0" smtClean="0">
                <a:solidFill>
                  <a:srgbClr val="800000"/>
                </a:solidFill>
              </a:rPr>
              <a:t>-trajektorií je přímka.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křivočarý</a:t>
            </a:r>
            <a:r>
              <a:rPr lang="cs-CZ" sz="2400" b="1" dirty="0" smtClean="0">
                <a:solidFill>
                  <a:srgbClr val="800000"/>
                </a:solidFill>
              </a:rPr>
              <a:t>-trajektorií je křivka.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Rozdělení pohybů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>Otázka: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Jak se nazývá stopa, kterou za sebou ve sněhu zanechává pohybující se lyžař?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endParaRPr lang="cs-CZ" sz="3200" dirty="0">
              <a:solidFill>
                <a:srgbClr val="0066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000240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traktorie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3357562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trajektorie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596" y="4714884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trasorie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MP90042525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1857364"/>
            <a:ext cx="3140187" cy="47148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660033"/>
                </a:solidFill>
                <a:effectLst/>
              </a:rPr>
              <a:t>Otázka:</a:t>
            </a:r>
            <a:br>
              <a:rPr lang="cs-CZ" sz="2400" dirty="0" smtClean="0">
                <a:solidFill>
                  <a:srgbClr val="660033"/>
                </a:solidFill>
                <a:effectLst/>
              </a:rPr>
            </a:br>
            <a:r>
              <a:rPr lang="cs-CZ" sz="2400" dirty="0" smtClean="0">
                <a:solidFill>
                  <a:srgbClr val="660033"/>
                </a:solidFill>
                <a:effectLst/>
              </a:rPr>
              <a:t>Jaký pohyb vykonává autíčko na pouťovém autodromu?</a:t>
            </a:r>
            <a:br>
              <a:rPr lang="cs-CZ" sz="2400" dirty="0" smtClean="0">
                <a:solidFill>
                  <a:srgbClr val="660033"/>
                </a:solidFill>
                <a:effectLst/>
              </a:rPr>
            </a:br>
            <a:r>
              <a:rPr lang="cs-CZ" sz="2400" dirty="0" smtClean="0">
                <a:solidFill>
                  <a:srgbClr val="660033"/>
                </a:solidFill>
                <a:effectLst/>
              </a:rPr>
              <a:t>Vyber správnou odpověď:</a:t>
            </a:r>
            <a:br>
              <a:rPr lang="cs-CZ" sz="2400" dirty="0" smtClean="0">
                <a:solidFill>
                  <a:srgbClr val="660033"/>
                </a:solidFill>
                <a:effectLst/>
              </a:rPr>
            </a:br>
            <a:r>
              <a:rPr lang="cs-CZ" sz="2400" dirty="0" smtClean="0">
                <a:solidFill>
                  <a:srgbClr val="660033"/>
                </a:solidFill>
                <a:effectLst/>
              </a:rPr>
              <a:t>(správně může být i více odpovědí)</a:t>
            </a:r>
            <a:endParaRPr lang="cs-CZ" sz="2400" dirty="0">
              <a:solidFill>
                <a:srgbClr val="660033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2428868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28992" y="4857760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otáčivý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57554" y="2428868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57554" y="3643314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přímočarý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20" y="4857760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posuvný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20" y="3643314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křivočarý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10" name="Obrázek 9" descr="MC90014975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388" y="3429000"/>
            <a:ext cx="2354833" cy="17623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V následující tabulce rozdělte pohyby na rovnoměrné a nerovnoměrné: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1571612"/>
          <a:ext cx="8334411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8137"/>
                <a:gridCol w="2778137"/>
                <a:gridCol w="27781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Pohyb: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rovnoměrný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nerovnoměrný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Písek na  pásovém dopravníku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Cyklista</a:t>
                      </a:r>
                      <a:r>
                        <a:rPr lang="cs-CZ" sz="2000" b="1" baseline="0" dirty="0" smtClean="0">
                          <a:solidFill>
                            <a:srgbClr val="000000"/>
                          </a:solidFill>
                        </a:rPr>
                        <a:t> jedoucí po městě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Kabina lanovky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Eskalátor v obchodním domě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Chůze člověka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Lyžař ve svahu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5" name="Šipka doprava 4"/>
          <p:cNvSpPr/>
          <p:nvPr/>
        </p:nvSpPr>
        <p:spPr>
          <a:xfrm>
            <a:off x="4286248" y="5643578"/>
            <a:ext cx="3071834" cy="1000132"/>
          </a:xfrm>
          <a:prstGeom prst="rightArrow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Řešení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34" y="285728"/>
          <a:ext cx="8334411" cy="563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8137"/>
                <a:gridCol w="2778137"/>
                <a:gridCol w="27781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Pohyb: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rovnoměrný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nerovnoměrný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Písek na  pásovém dopravníku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Cyklista</a:t>
                      </a:r>
                      <a:r>
                        <a:rPr lang="cs-CZ" sz="2400" b="1" baseline="0" dirty="0" smtClean="0">
                          <a:solidFill>
                            <a:srgbClr val="000000"/>
                          </a:solidFill>
                        </a:rPr>
                        <a:t> jedoucí po městě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00"/>
                          </a:solidFill>
                        </a:rPr>
                        <a:t>Kabina lanovky</a:t>
                      </a:r>
                      <a:endParaRPr lang="cs-CZ" sz="28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Eskalátor v obchodním domě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00"/>
                          </a:solidFill>
                        </a:rPr>
                        <a:t>Chůze člověka</a:t>
                      </a:r>
                      <a:endParaRPr lang="cs-CZ" sz="28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00"/>
                          </a:solidFill>
                        </a:rPr>
                        <a:t>Lyžař ve svahu</a:t>
                      </a:r>
                      <a:endParaRPr lang="cs-CZ" sz="28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3" name="Pěticípá hvězda 2"/>
          <p:cNvSpPr/>
          <p:nvPr/>
        </p:nvSpPr>
        <p:spPr>
          <a:xfrm>
            <a:off x="4286248" y="1071546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4357686" y="3000372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4429124" y="4000504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ěticípá hvězda 5"/>
          <p:cNvSpPr/>
          <p:nvPr/>
        </p:nvSpPr>
        <p:spPr>
          <a:xfrm>
            <a:off x="7143768" y="2143116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Pěticípá hvězda 6"/>
          <p:cNvSpPr/>
          <p:nvPr/>
        </p:nvSpPr>
        <p:spPr>
          <a:xfrm>
            <a:off x="7000892" y="4857760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Pěticípá hvězda 7"/>
          <p:cNvSpPr/>
          <p:nvPr/>
        </p:nvSpPr>
        <p:spPr>
          <a:xfrm>
            <a:off x="7000892" y="5429264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Popiš tvar trajektorie a rozhodni, zda jde o pohyb přímočarý, nebo křivočarý: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1" y="1857364"/>
          <a:ext cx="8596329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5443"/>
                <a:gridCol w="2865443"/>
                <a:gridCol w="286544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Pohyb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přímočarý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Křivočarý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kulička padající k Zemi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míč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 vržený svisle vzhůru</a:t>
                      </a: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kriketový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 míček při hodu na cíl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koncový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 bod ručičky hodin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4143372" y="2571744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4143372" y="3357562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7143768" y="4143380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7215206" y="5000636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Otázka: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Které části jízdního kola konají pohyb přímočarý a které části konají pohyb křivočarý vzhledem ke stojícímu pozorovateli, jede-li jízdní kolo po přímé dráze?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P9004308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868" y="3357562"/>
            <a:ext cx="4429124" cy="32491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galerie </a:t>
            </a:r>
            <a:r>
              <a:rPr lang="cs-CZ" sz="11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100" b="1" smtClean="0">
                <a:solidFill>
                  <a:srgbClr val="00CC00"/>
                </a:solidFill>
              </a:rPr>
              <a:t>microsoft.com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cs-CZ" sz="1100" b="1" dirty="0" smtClean="0">
                <a:solidFill>
                  <a:srgbClr val="00CC00"/>
                </a:solidFill>
                <a:hlinkClick r:id="rId3"/>
              </a:rPr>
              <a:t>http://upload.wikimedia.org/wikipedia/commons/thumb/c/c2/Solar_sys.jpg/550px-Solar_sys.jpg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:2012-10-05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1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7676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pozná, že pohyb či klid tělesa je relativní a závisí na volbě soustavy souřadnic.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Naučí se podle tvaru trajektorie rozlišovat  přímočarý a křivočarý pohyb.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Rozliší pohyb rovnoměrný a nerovnoměrný.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zná rozdíl mezi pohybem posuvným a otáčivým.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si pochopení učiva procvičí na otázkách a úkolech.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sám tvoří odpovědi nebo správnou odpověď vybírá.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dokáže vyplnit tabulky rozdělení pohybů těles.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148</TotalTime>
  <Words>634</Words>
  <Application>Microsoft Office PowerPoint</Application>
  <PresentationFormat>Předvádění na obrazovce (4:3)</PresentationFormat>
  <Paragraphs>115</Paragraphs>
  <Slides>16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Co je pohyb?</vt:lpstr>
      <vt:lpstr>Pohyb těles:</vt:lpstr>
      <vt:lpstr>Těleso v klidu:</vt:lpstr>
      <vt:lpstr>Pohyb je RELATIVNÍ:</vt:lpstr>
      <vt:lpstr>Vztažná soustava:</vt:lpstr>
      <vt:lpstr>Trajektorie:</vt:lpstr>
      <vt:lpstr>Rozdělení pohybů</vt:lpstr>
      <vt:lpstr>Otázka:  Jak se nazývá stopa, kterou za sebou ve sněhu zanechává pohybující se lyžař? Vyber správnou odpověď: </vt:lpstr>
      <vt:lpstr>Otázka: Jaký pohyb vykonává autíčko na pouťovém autodromu? Vyber správnou odpověď: (správně může být i více odpovědí)</vt:lpstr>
      <vt:lpstr>V následující tabulce rozdělte pohyby na rovnoměrné a nerovnoměrné:</vt:lpstr>
      <vt:lpstr>Snímek 12</vt:lpstr>
      <vt:lpstr>Popiš tvar trajektorie a rozhodni, zda jde o pohyb přímočarý, nebo křivočarý:</vt:lpstr>
      <vt:lpstr>Otázka: Které části jízdního kola konají pohyb přímočarý a které části konají pohyb křivočarý vzhledem ke stojícímu pozorovateli, jede-li jízdní kolo po přímé dráze?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18</cp:revision>
  <dcterms:created xsi:type="dcterms:W3CDTF">2012-09-16T15:42:29Z</dcterms:created>
  <dcterms:modified xsi:type="dcterms:W3CDTF">2013-06-07T17:13:04Z</dcterms:modified>
</cp:coreProperties>
</file>