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9" r:id="rId3"/>
    <p:sldId id="260" r:id="rId4"/>
    <p:sldId id="262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7" r:id="rId14"/>
    <p:sldId id="25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CCECFF"/>
    <a:srgbClr val="333399"/>
    <a:srgbClr val="660066"/>
    <a:srgbClr val="FFCCFF"/>
    <a:srgbClr val="800080"/>
    <a:srgbClr val="003300"/>
    <a:srgbClr val="CCFFCC"/>
    <a:srgbClr val="008000"/>
    <a:srgbClr val="00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0F763F-B994-4D31-B681-A7EC43A0509F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17265C-626E-4A16-8A50-0A4931658F1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17265C-626E-4A16-8A50-0A4931658F13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17265C-626E-4A16-8A50-0A4931658F13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17265C-626E-4A16-8A50-0A4931658F13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17265C-626E-4A16-8A50-0A4931658F13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17265C-626E-4A16-8A50-0A4931658F13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17265C-626E-4A16-8A50-0A4931658F13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17265C-626E-4A16-8A50-0A4931658F13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17265C-626E-4A16-8A50-0A4931658F13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17265C-626E-4A16-8A50-0A4931658F13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17265C-626E-4A16-8A50-0A4931658F13}" type="slidenum">
              <a:rPr lang="cs-CZ" smtClean="0"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17265C-626E-4A16-8A50-0A4931658F13}" type="slidenum">
              <a:rPr lang="cs-CZ" smtClean="0"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17265C-626E-4A16-8A50-0A4931658F13}" type="slidenum">
              <a:rPr lang="cs-CZ" smtClean="0"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17265C-626E-4A16-8A50-0A4931658F13}" type="slidenum">
              <a:rPr lang="cs-CZ" smtClean="0"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ED616A0-BBCC-471A-8D74-602F574E7CB3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44CAF0A-DD43-4AC6-B3B9-131446D7F4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D616A0-BBCC-471A-8D74-602F574E7CB3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4CAF0A-DD43-4AC6-B3B9-131446D7F44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D616A0-BBCC-471A-8D74-602F574E7CB3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4CAF0A-DD43-4AC6-B3B9-131446D7F44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D616A0-BBCC-471A-8D74-602F574E7CB3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4CAF0A-DD43-4AC6-B3B9-131446D7F44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D616A0-BBCC-471A-8D74-602F574E7CB3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4CAF0A-DD43-4AC6-B3B9-131446D7F4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D616A0-BBCC-471A-8D74-602F574E7CB3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4CAF0A-DD43-4AC6-B3B9-131446D7F44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D616A0-BBCC-471A-8D74-602F574E7CB3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4CAF0A-DD43-4AC6-B3B9-131446D7F4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ED616A0-BBCC-471A-8D74-602F574E7CB3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4CAF0A-DD43-4AC6-B3B9-131446D7F4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ED616A0-BBCC-471A-8D74-602F574E7CB3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44CAF0A-DD43-4AC6-B3B9-131446D7F44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D616A0-BBCC-471A-8D74-602F574E7CB3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4CAF0A-DD43-4AC6-B3B9-131446D7F4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D616A0-BBCC-471A-8D74-602F574E7CB3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4CAF0A-DD43-4AC6-B3B9-131446D7F4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ED616A0-BBCC-471A-8D74-602F574E7CB3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44CAF0A-DD43-4AC6-B3B9-131446D7F4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besip.cz/zdroj.aspx?typ=5&amp;id=377&amp;sh=407641729" TargetMode="External"/><Relationship Id="rId7" Type="http://schemas.openxmlformats.org/officeDocument/2006/relationships/hyperlink" Target="http://www.nasever.cz/images/pepa_chodec.png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c/c9/Tachometer_service_oil.jpg/220px-Tachometer_service_oil.jpg" TargetMode="External"/><Relationship Id="rId5" Type="http://schemas.openxmlformats.org/officeDocument/2006/relationships/hyperlink" Target="http://www.treking.cz/testy/multifunkcni-cyklocomputer.jpg" TargetMode="External"/><Relationship Id="rId4" Type="http://schemas.openxmlformats.org/officeDocument/2006/relationships/hyperlink" Target="http://nehodovelokality.bezpecnenasilnicich.cz/lokality/SMNL1/SMNL1_obr4.JPG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1259632" y="5229200"/>
            <a:ext cx="6624736" cy="70355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</a:t>
            </a:r>
            <a:r>
              <a:rPr lang="cs-CZ" sz="1600" b="1" dirty="0" smtClean="0">
                <a:solidFill>
                  <a:srgbClr val="00B0F0"/>
                </a:solidFill>
              </a:rPr>
              <a:t>7. ročníku. Slouží k  naučení nového učiva. 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2483768" y="4077072"/>
            <a:ext cx="3384946" cy="611629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Rychlost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267744" y="1484784"/>
            <a:ext cx="63910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10/2012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VY_32_INOVACE_FY.7.A.09_Rychlost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290"/>
            <a:ext cx="1811936" cy="1728192"/>
          </a:xfrm>
          <a:prstGeom prst="rect">
            <a:avLst/>
          </a:prstGeom>
          <a:noFill/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32656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321471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800080"/>
                </a:solidFill>
                <a:effectLst/>
              </a:rPr>
              <a:t>Po silnici se pohybuje plně naložený nákladní automobil, ve vedlejším pruhu ho předjíždí motocyklista.</a:t>
            </a:r>
            <a:br>
              <a:rPr lang="cs-CZ" sz="3200" dirty="0" smtClean="0">
                <a:solidFill>
                  <a:srgbClr val="800080"/>
                </a:solidFill>
                <a:effectLst/>
              </a:rPr>
            </a:br>
            <a:r>
              <a:rPr lang="cs-CZ" sz="3200" dirty="0" smtClean="0">
                <a:solidFill>
                  <a:srgbClr val="800080"/>
                </a:solidFill>
                <a:effectLst/>
              </a:rPr>
              <a:t>Co můžeme říci o těchto pohybujících se tělesech?</a:t>
            </a:r>
            <a:br>
              <a:rPr lang="cs-CZ" sz="3200" dirty="0" smtClean="0">
                <a:solidFill>
                  <a:srgbClr val="800080"/>
                </a:solidFill>
                <a:effectLst/>
              </a:rPr>
            </a:br>
            <a:endParaRPr lang="cs-CZ" sz="3200" dirty="0">
              <a:solidFill>
                <a:srgbClr val="800080"/>
              </a:solidFill>
              <a:effectLst/>
            </a:endParaRPr>
          </a:p>
        </p:txBody>
      </p:sp>
      <p:pic>
        <p:nvPicPr>
          <p:cNvPr id="4" name="Obrázek 3" descr="MC90043483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6380" y="3714740"/>
            <a:ext cx="2643206" cy="2643206"/>
          </a:xfrm>
          <a:prstGeom prst="rect">
            <a:avLst/>
          </a:prstGeom>
        </p:spPr>
      </p:pic>
      <p:pic>
        <p:nvPicPr>
          <p:cNvPr id="5" name="Obrázek 4" descr="MC900056699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4612" y="4214818"/>
            <a:ext cx="1805026" cy="16322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71472" y="1357298"/>
            <a:ext cx="2543164" cy="50006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>
                <a:solidFill>
                  <a:srgbClr val="0000FF"/>
                </a:solidFill>
              </a:rPr>
              <a:t>Značka: v</a:t>
            </a:r>
          </a:p>
          <a:p>
            <a:pPr>
              <a:buNone/>
            </a:pP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72188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CC"/>
                </a:solidFill>
                <a:effectLst/>
              </a:rPr>
              <a:t>Rychlost – fyzikální veličina</a:t>
            </a:r>
            <a:endParaRPr lang="cs-CZ" sz="3200" dirty="0">
              <a:solidFill>
                <a:srgbClr val="0000CC"/>
              </a:solidFill>
              <a:effectLst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8596" y="2000240"/>
            <a:ext cx="821537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3333FF"/>
                </a:solidFill>
              </a:rPr>
              <a:t>Příklady, které znáte: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33FF"/>
                </a:solidFill>
              </a:rPr>
              <a:t>Rychlost chůze člověka, plavce a atd.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33FF"/>
                </a:solidFill>
              </a:rPr>
              <a:t>Rychlost běžce (při hodině tělocviku běh na 100 m, 800 m, 1 500 m atd).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33FF"/>
                </a:solidFill>
              </a:rPr>
              <a:t>Rychlost jízdy na kole.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33FF"/>
                </a:solidFill>
              </a:rPr>
              <a:t>Rychlost motocyklu, automobilu, autobusu, vlaku, letadla atd.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33FF"/>
                </a:solidFill>
              </a:rPr>
              <a:t>Rychlost letu motýla, ptáka atd.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33FF"/>
                </a:solidFill>
              </a:rPr>
              <a:t>Rychlost běhu závodního koně na dráze atd.</a:t>
            </a:r>
          </a:p>
          <a:p>
            <a:endParaRPr lang="cs-CZ" sz="2800" b="1" dirty="0" smtClean="0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C900446552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1714488"/>
            <a:ext cx="2010397" cy="1934300"/>
          </a:xfrm>
          <a:prstGeom prst="rect">
            <a:avLst/>
          </a:prstGeom>
        </p:spPr>
      </p:pic>
      <p:pic>
        <p:nvPicPr>
          <p:cNvPr id="6" name="Obrázek 5" descr="MP9004385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2198" y="4429132"/>
            <a:ext cx="2136647" cy="1747981"/>
          </a:xfrm>
          <a:prstGeom prst="rect">
            <a:avLst/>
          </a:prstGeom>
        </p:spPr>
      </p:pic>
      <p:pic>
        <p:nvPicPr>
          <p:cNvPr id="7" name="Obrázek 6" descr="MP9004424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596" y="4000504"/>
            <a:ext cx="2750331" cy="1833554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285984" y="500042"/>
            <a:ext cx="4429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800000"/>
                </a:solidFill>
              </a:rPr>
              <a:t>Rychlost v animaci:</a:t>
            </a:r>
            <a:endParaRPr lang="cs-CZ" sz="3200" b="1" dirty="0">
              <a:solidFill>
                <a:srgbClr val="800000"/>
              </a:solidFill>
            </a:endParaRPr>
          </a:p>
        </p:txBody>
      </p:sp>
      <p:pic>
        <p:nvPicPr>
          <p:cNvPr id="11" name="Obrázek 10" descr="MC900446500.WM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28926" y="1643050"/>
            <a:ext cx="2165204" cy="2053402"/>
          </a:xfrm>
          <a:prstGeom prst="rect">
            <a:avLst/>
          </a:prstGeom>
        </p:spPr>
      </p:pic>
      <p:pic>
        <p:nvPicPr>
          <p:cNvPr id="12" name="Obrázek 11" descr="MC900290884.WM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71868" y="3714752"/>
            <a:ext cx="2287509" cy="1824273"/>
          </a:xfrm>
          <a:prstGeom prst="rect">
            <a:avLst/>
          </a:prstGeom>
        </p:spPr>
      </p:pic>
      <p:pic>
        <p:nvPicPr>
          <p:cNvPr id="13" name="Obrázek 12" descr="MC900407880.WM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43636" y="2000240"/>
            <a:ext cx="1841500" cy="1571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85720" y="1643050"/>
            <a:ext cx="8229600" cy="350046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b="1" dirty="0" smtClean="0">
                <a:solidFill>
                  <a:srgbClr val="33CC33"/>
                </a:solidFill>
              </a:rPr>
              <a:t>K ZAPAMATOVÁNÍ:</a:t>
            </a:r>
          </a:p>
          <a:p>
            <a:pPr>
              <a:buNone/>
            </a:pPr>
            <a:r>
              <a:rPr lang="cs-CZ" sz="3600" b="1" dirty="0" smtClean="0">
                <a:solidFill>
                  <a:srgbClr val="33CC33"/>
                </a:solidFill>
              </a:rPr>
              <a:t>Průměrnou rychlost pohybu tělesa určíme, jestliže celkovou dráhu dělíme celkovým časem:</a:t>
            </a:r>
          </a:p>
          <a:p>
            <a:pPr>
              <a:buNone/>
            </a:pPr>
            <a:r>
              <a:rPr lang="cs-CZ" sz="3600" b="1" dirty="0" smtClean="0">
                <a:solidFill>
                  <a:srgbClr val="33CC33"/>
                </a:solidFill>
              </a:rPr>
              <a:t>v=s/t</a:t>
            </a:r>
            <a:endParaRPr lang="cs-CZ" sz="3600" b="1" dirty="0">
              <a:solidFill>
                <a:srgbClr val="33CC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8000"/>
                </a:solidFill>
                <a:effectLst/>
              </a:rPr>
              <a:t>Průměrná rychlost pohybu tělesa:</a:t>
            </a:r>
            <a:endParaRPr lang="cs-CZ" sz="3200" dirty="0">
              <a:solidFill>
                <a:srgbClr val="008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662052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3333CC"/>
                </a:solidFill>
              </a:rPr>
              <a:t>Je to rychlost, kterou se těleso pohybuje v daném okamžiku.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3333CC"/>
                </a:solidFill>
              </a:rPr>
              <a:t>Můžeme ji sledovat např. na komputeru na bicyklu nebo ji ukazuje ručička „tachometru“ v automobilu.</a:t>
            </a:r>
            <a:endParaRPr lang="cs-CZ" b="1" dirty="0">
              <a:solidFill>
                <a:srgbClr val="3333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99"/>
                </a:solidFill>
                <a:effectLst/>
              </a:rPr>
              <a:t>Okamžitá rychlost:</a:t>
            </a:r>
            <a:endParaRPr lang="cs-CZ" sz="3200" dirty="0">
              <a:solidFill>
                <a:srgbClr val="000099"/>
              </a:solidFill>
              <a:effectLst/>
            </a:endParaRPr>
          </a:p>
        </p:txBody>
      </p:sp>
      <p:pic>
        <p:nvPicPr>
          <p:cNvPr id="5" name="Obrázek 4" descr="multifunkcni-cyklocomput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3857628"/>
            <a:ext cx="2857500" cy="2143125"/>
          </a:xfrm>
          <a:prstGeom prst="rect">
            <a:avLst/>
          </a:prstGeom>
        </p:spPr>
      </p:pic>
      <p:pic>
        <p:nvPicPr>
          <p:cNvPr id="6" name="Obrázek 5" descr="220px-Tachometer_service_oi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628" y="3714752"/>
            <a:ext cx="3286148" cy="27932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86172" cy="544037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99"/>
                </a:solidFill>
                <a:effectLst/>
              </a:rPr>
              <a:t>Odpověz na otázku:</a:t>
            </a:r>
            <a:br>
              <a:rPr lang="cs-CZ" sz="3200" dirty="0" smtClean="0">
                <a:solidFill>
                  <a:srgbClr val="CC0099"/>
                </a:solidFill>
                <a:effectLst/>
              </a:rPr>
            </a:br>
            <a:r>
              <a:rPr lang="cs-CZ" sz="3200" dirty="0" smtClean="0">
                <a:solidFill>
                  <a:srgbClr val="CC0099"/>
                </a:solidFill>
                <a:effectLst/>
              </a:rPr>
              <a:t>Jak se nazývá rychlostní dopravní značka na obrázku?</a:t>
            </a:r>
            <a:br>
              <a:rPr lang="cs-CZ" sz="3200" dirty="0" smtClean="0">
                <a:solidFill>
                  <a:srgbClr val="CC0099"/>
                </a:solidFill>
                <a:effectLst/>
              </a:rPr>
            </a:br>
            <a:endParaRPr lang="cs-CZ" sz="3200" dirty="0">
              <a:solidFill>
                <a:srgbClr val="CC0099"/>
              </a:solidFill>
              <a:effectLst/>
            </a:endParaRPr>
          </a:p>
        </p:txBody>
      </p:sp>
      <p:pic>
        <p:nvPicPr>
          <p:cNvPr id="4" name="Obrázek 3" descr="zdroj.asp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81897" y="1357298"/>
            <a:ext cx="2359485" cy="38867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CC0000"/>
                </a:solidFill>
                <a:effectLst/>
              </a:rPr>
              <a:t>Odpověz na otázku:</a:t>
            </a:r>
            <a:br>
              <a:rPr lang="cs-CZ" sz="3200" dirty="0" smtClean="0">
                <a:solidFill>
                  <a:srgbClr val="CC0000"/>
                </a:solidFill>
                <a:effectLst/>
              </a:rPr>
            </a:br>
            <a:r>
              <a:rPr lang="cs-CZ" sz="3200" dirty="0" smtClean="0">
                <a:solidFill>
                  <a:srgbClr val="CC0000"/>
                </a:solidFill>
                <a:effectLst/>
              </a:rPr>
              <a:t>Jak se nazývá dopravní značka na obrázku?</a:t>
            </a:r>
            <a:endParaRPr lang="cs-CZ" sz="3200" dirty="0">
              <a:solidFill>
                <a:srgbClr val="CC0000"/>
              </a:solidFill>
              <a:effectLst/>
            </a:endParaRPr>
          </a:p>
        </p:txBody>
      </p:sp>
      <p:pic>
        <p:nvPicPr>
          <p:cNvPr id="4" name="Obrázek 3" descr="SMNL1_obr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7422" y="1571612"/>
            <a:ext cx="6357982" cy="47684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1071546"/>
            <a:ext cx="4114800" cy="5715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>
                <a:solidFill>
                  <a:srgbClr val="0000FF"/>
                </a:solidFill>
              </a:rPr>
              <a:t>SPRÁVNÁ ODPOVĚĎ:</a:t>
            </a:r>
            <a:endParaRPr lang="cs-CZ" sz="2400" b="1" dirty="0">
              <a:solidFill>
                <a:srgbClr val="0000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cs-CZ" sz="2400" dirty="0" smtClean="0">
                <a:solidFill>
                  <a:srgbClr val="0033CC"/>
                </a:solidFill>
                <a:effectLst/>
              </a:rPr>
              <a:t>Vyjmenujte jednotky délky a uveďte jejich vzájemné převody:</a:t>
            </a:r>
            <a:endParaRPr lang="cs-CZ" sz="2400" dirty="0">
              <a:solidFill>
                <a:srgbClr val="0033CC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85720" y="1571612"/>
            <a:ext cx="3786214" cy="9286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0066"/>
                </a:solidFill>
              </a:rPr>
              <a:t>km, m, dm, cm, mm</a:t>
            </a:r>
            <a:endParaRPr lang="cs-CZ" sz="2400" b="1" dirty="0">
              <a:solidFill>
                <a:srgbClr val="000066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643438" y="3000372"/>
            <a:ext cx="3786214" cy="9286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0066"/>
                </a:solidFill>
              </a:rPr>
              <a:t>1 cm = 0,1 dm</a:t>
            </a:r>
            <a:endParaRPr lang="cs-CZ" sz="2400" b="1" dirty="0">
              <a:solidFill>
                <a:srgbClr val="00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643438" y="4214818"/>
            <a:ext cx="3786214" cy="9286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0066"/>
                </a:solidFill>
              </a:rPr>
              <a:t>1 dm = 0,1 m</a:t>
            </a:r>
            <a:endParaRPr lang="cs-CZ" sz="2400" b="1" dirty="0">
              <a:solidFill>
                <a:srgbClr val="000066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285720" y="2643182"/>
            <a:ext cx="3786214" cy="9286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0066"/>
                </a:solidFill>
              </a:rPr>
              <a:t>1 km = 1 000 m</a:t>
            </a:r>
            <a:endParaRPr lang="cs-CZ" sz="2400" b="1" dirty="0">
              <a:solidFill>
                <a:srgbClr val="000066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285720" y="3714752"/>
            <a:ext cx="3786214" cy="9286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0066"/>
                </a:solidFill>
              </a:rPr>
              <a:t>1 m = 10 dm</a:t>
            </a:r>
            <a:endParaRPr lang="cs-CZ" sz="2400" b="1" dirty="0">
              <a:solidFill>
                <a:srgbClr val="000066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85720" y="4857760"/>
            <a:ext cx="3786214" cy="9286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0066"/>
                </a:solidFill>
              </a:rPr>
              <a:t>1 dm = 10 cm</a:t>
            </a:r>
            <a:endParaRPr lang="cs-CZ" sz="2400" b="1" dirty="0">
              <a:solidFill>
                <a:srgbClr val="000066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285720" y="5929306"/>
            <a:ext cx="3786214" cy="9286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0066"/>
                </a:solidFill>
              </a:rPr>
              <a:t>1 cm = 10 mm</a:t>
            </a:r>
            <a:endParaRPr lang="cs-CZ" sz="2400" b="1" dirty="0">
              <a:solidFill>
                <a:srgbClr val="000066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4643438" y="5429264"/>
            <a:ext cx="3786214" cy="9286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0066"/>
                </a:solidFill>
              </a:rPr>
              <a:t>1 m = 0,001 km</a:t>
            </a:r>
            <a:endParaRPr lang="cs-CZ" sz="2400" b="1" dirty="0">
              <a:solidFill>
                <a:srgbClr val="000066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4572000" y="1785926"/>
            <a:ext cx="3786214" cy="9286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0066"/>
                </a:solidFill>
              </a:rPr>
              <a:t>1 mm = 0,1 cm</a:t>
            </a:r>
            <a:endParaRPr lang="cs-CZ" sz="24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4114800" cy="6617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8000"/>
                </a:solidFill>
              </a:rPr>
              <a:t>SPRÁVNÁ ODPOVĚĎ:</a:t>
            </a:r>
            <a:endParaRPr lang="cs-CZ" sz="2800" b="1" dirty="0">
              <a:solidFill>
                <a:srgbClr val="008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009900"/>
                </a:solidFill>
                <a:effectLst/>
              </a:rPr>
              <a:t>Vyjmenujte jednotky času a uveďte jejich vzájemné převody:</a:t>
            </a:r>
            <a:endParaRPr lang="cs-CZ" sz="2400" dirty="0">
              <a:solidFill>
                <a:srgbClr val="009900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500166" y="4357694"/>
            <a:ext cx="3500462" cy="928694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1 min = 60 s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500166" y="2071678"/>
            <a:ext cx="3500462" cy="928694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h, min, s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500166" y="3214686"/>
            <a:ext cx="3500462" cy="928694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1 h = 60 min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357818" y="2428868"/>
            <a:ext cx="3500462" cy="928694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1 s = 1/60 min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357818" y="3500438"/>
            <a:ext cx="3500462" cy="928694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1 min = 1/60 h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357818" y="4572008"/>
            <a:ext cx="3500462" cy="928694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1 s = 1/3 600 h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357818" y="5715016"/>
            <a:ext cx="3500462" cy="928694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1 den = 24 h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1500166" y="5500702"/>
            <a:ext cx="3500462" cy="928694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1 h = 3 600 s</a:t>
            </a:r>
            <a:endParaRPr lang="cs-CZ" sz="2800" b="1" dirty="0">
              <a:solidFill>
                <a:srgbClr val="00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800080"/>
                </a:solidFill>
                <a:effectLst/>
              </a:rPr>
              <a:t>Jak rozumíte výroku: „Chodec se pohybuje průměrnou rychlostí 5 km/h.</a:t>
            </a:r>
            <a:br>
              <a:rPr lang="cs-CZ" sz="3200" dirty="0" smtClean="0">
                <a:solidFill>
                  <a:srgbClr val="800080"/>
                </a:solidFill>
                <a:effectLst/>
              </a:rPr>
            </a:br>
            <a:r>
              <a:rPr lang="cs-CZ" sz="3200" dirty="0" smtClean="0">
                <a:solidFill>
                  <a:srgbClr val="800080"/>
                </a:solidFill>
                <a:effectLst/>
              </a:rPr>
              <a:t>Vyber správnou odpověď:</a:t>
            </a:r>
            <a:endParaRPr lang="cs-CZ" sz="3200" dirty="0">
              <a:solidFill>
                <a:srgbClr val="800080"/>
              </a:solidFill>
              <a:effectLst/>
            </a:endParaRPr>
          </a:p>
        </p:txBody>
      </p:sp>
      <p:sp>
        <p:nvSpPr>
          <p:cNvPr id="4" name="Elipsa 3"/>
          <p:cNvSpPr/>
          <p:nvPr/>
        </p:nvSpPr>
        <p:spPr>
          <a:xfrm>
            <a:off x="214282" y="2071678"/>
            <a:ext cx="4714908" cy="1571636"/>
          </a:xfrm>
          <a:prstGeom prst="ellipse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660066"/>
                </a:solidFill>
              </a:rPr>
              <a:t>Chodec ujde 5 kilometrů za 5 hodin.</a:t>
            </a:r>
            <a:endParaRPr lang="cs-CZ" sz="2400" b="1" dirty="0">
              <a:solidFill>
                <a:srgbClr val="660066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2357422" y="3571876"/>
            <a:ext cx="4714908" cy="1571636"/>
          </a:xfrm>
          <a:prstGeom prst="ellipse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660066"/>
                </a:solidFill>
              </a:rPr>
              <a:t>Chodec ujde průměrně 5 kilometrů za 1 hodinu.</a:t>
            </a:r>
            <a:endParaRPr lang="cs-CZ" sz="2400" b="1" dirty="0">
              <a:solidFill>
                <a:srgbClr val="660066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4000496" y="5143512"/>
            <a:ext cx="4714908" cy="1571636"/>
          </a:xfrm>
          <a:prstGeom prst="ellipse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660066"/>
                </a:solidFill>
              </a:rPr>
              <a:t>Chodec ujde za 1 hodin 5 kilometrů.</a:t>
            </a:r>
            <a:endParaRPr lang="cs-CZ" sz="2400" b="1" dirty="0">
              <a:solidFill>
                <a:srgbClr val="660066"/>
              </a:solidFill>
            </a:endParaRPr>
          </a:p>
        </p:txBody>
      </p:sp>
      <p:pic>
        <p:nvPicPr>
          <p:cNvPr id="7" name="Obrázek 6" descr="pepa_chod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29454" y="1928802"/>
            <a:ext cx="1428750" cy="1924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857388"/>
          </a:xfrm>
        </p:spPr>
        <p:txBody>
          <a:bodyPr>
            <a:normAutofit/>
          </a:bodyPr>
          <a:lstStyle/>
          <a:p>
            <a:r>
              <a:rPr lang="cs-CZ" sz="2800" u="sng" dirty="0" smtClean="0">
                <a:solidFill>
                  <a:srgbClr val="333399"/>
                </a:solidFill>
                <a:effectLst/>
              </a:rPr>
              <a:t>Úkol na doma:</a:t>
            </a:r>
            <a:r>
              <a:rPr lang="cs-CZ" sz="2800" dirty="0" smtClean="0">
                <a:solidFill>
                  <a:srgbClr val="333399"/>
                </a:solidFill>
                <a:effectLst/>
              </a:rPr>
              <a:t/>
            </a:r>
            <a:br>
              <a:rPr lang="cs-CZ" sz="2800" dirty="0" smtClean="0">
                <a:solidFill>
                  <a:srgbClr val="333399"/>
                </a:solidFill>
                <a:effectLst/>
              </a:rPr>
            </a:br>
            <a:r>
              <a:rPr lang="cs-CZ" sz="2800" dirty="0" smtClean="0">
                <a:solidFill>
                  <a:srgbClr val="333399"/>
                </a:solidFill>
                <a:effectLst/>
              </a:rPr>
              <a:t>V následující tabulce seřaďte pohyby od nejrychlejšího k nejpomalejšímu. Rychlosti vyhledejte.</a:t>
            </a:r>
            <a:endParaRPr lang="cs-CZ" sz="2800" dirty="0">
              <a:solidFill>
                <a:srgbClr val="333399"/>
              </a:solidFill>
              <a:effectLst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57158" y="2285992"/>
          <a:ext cx="8143932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86347"/>
                <a:gridCol w="1714512"/>
                <a:gridCol w="1643073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0099"/>
                          </a:solidFill>
                        </a:rPr>
                        <a:t>Druh pohybu:</a:t>
                      </a:r>
                      <a:endParaRPr lang="cs-CZ" sz="2400" b="1" dirty="0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0099"/>
                          </a:solidFill>
                        </a:rPr>
                        <a:t>Pořadí:</a:t>
                      </a:r>
                      <a:endParaRPr lang="cs-CZ" sz="2400" b="1" dirty="0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0099"/>
                          </a:solidFill>
                        </a:rPr>
                        <a:t>Rychlost:</a:t>
                      </a:r>
                      <a:endParaRPr lang="cs-CZ" sz="2400" b="1" dirty="0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0099"/>
                          </a:solidFill>
                        </a:rPr>
                        <a:t>Hlemýžď</a:t>
                      </a:r>
                      <a:r>
                        <a:rPr lang="cs-CZ" sz="2400" b="1" baseline="0" dirty="0" smtClean="0">
                          <a:solidFill>
                            <a:srgbClr val="000099"/>
                          </a:solidFill>
                        </a:rPr>
                        <a:t> po zahradě</a:t>
                      </a:r>
                      <a:endParaRPr lang="cs-CZ" sz="2400" b="1" dirty="0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0099"/>
                          </a:solidFill>
                        </a:rPr>
                        <a:t>Cyklista po vyhrazené stezce</a:t>
                      </a:r>
                      <a:endParaRPr lang="cs-CZ" sz="2400" b="1" dirty="0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0099"/>
                          </a:solidFill>
                        </a:rPr>
                        <a:t>Raketa dostávající</a:t>
                      </a:r>
                      <a:r>
                        <a:rPr lang="cs-CZ" sz="2400" b="1" baseline="0" dirty="0" smtClean="0">
                          <a:solidFill>
                            <a:srgbClr val="000099"/>
                          </a:solidFill>
                        </a:rPr>
                        <a:t> se na oběžnou dráhu Země</a:t>
                      </a:r>
                      <a:endParaRPr lang="cs-CZ" sz="2400" b="1" dirty="0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0099"/>
                          </a:solidFill>
                        </a:rPr>
                        <a:t>Dopravní</a:t>
                      </a:r>
                      <a:r>
                        <a:rPr lang="cs-CZ" sz="2400" b="1" baseline="0" dirty="0" smtClean="0">
                          <a:solidFill>
                            <a:srgbClr val="000099"/>
                          </a:solidFill>
                        </a:rPr>
                        <a:t> letadlo</a:t>
                      </a:r>
                      <a:endParaRPr lang="cs-CZ" sz="2400" b="1" dirty="0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0099"/>
                          </a:solidFill>
                        </a:rPr>
                        <a:t>Závodní</a:t>
                      </a:r>
                      <a:r>
                        <a:rPr lang="cs-CZ" sz="2400" b="1" baseline="0" dirty="0" smtClean="0">
                          <a:solidFill>
                            <a:srgbClr val="000099"/>
                          </a:solidFill>
                        </a:rPr>
                        <a:t> kůň na dráze</a:t>
                      </a:r>
                      <a:endParaRPr lang="cs-CZ" sz="2400" b="1" dirty="0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0099"/>
                          </a:solidFill>
                        </a:rPr>
                        <a:t>Osobní automobil na dálnici</a:t>
                      </a:r>
                      <a:endParaRPr lang="cs-CZ" sz="2400" b="1" dirty="0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000099"/>
                        </a:solidFill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100" b="1" dirty="0" smtClean="0">
                <a:solidFill>
                  <a:srgbClr val="00CC00"/>
                </a:solidFill>
              </a:rPr>
              <a:t>doc. RNDr. Růžena  Kolářová, CSc., PaedDr. Jiří Bohuněk, Fyzika pro 7. ročník základní školy, nakladatelství Prometheus, 2004, ISBN 80-7196-265-1.</a:t>
            </a:r>
          </a:p>
          <a:p>
            <a:pPr>
              <a:buNone/>
            </a:pPr>
            <a:r>
              <a:rPr lang="cs-CZ" sz="1100" b="1" dirty="0" smtClean="0">
                <a:solidFill>
                  <a:srgbClr val="00CC00"/>
                </a:solidFill>
              </a:rPr>
              <a:t>Tesař J., Jáchim F., Fyzika 1 pro ZŠ, Fyzikální veličiny a jejich měření, pedagogické nakladatelství, a.s., SPN 2007.</a:t>
            </a:r>
          </a:p>
          <a:p>
            <a:pPr>
              <a:buNone/>
            </a:pPr>
            <a:r>
              <a:rPr lang="cs-CZ" sz="1100" b="1" dirty="0" smtClean="0">
                <a:solidFill>
                  <a:srgbClr val="00CC00"/>
                </a:solidFill>
              </a:rPr>
              <a:t>Tesař J., Jáchim F., Fyzika 2 pro ZŠ, Síla a její účinky-Pohyb těles, pedagogické nakladatelství, a.s., SPN 2008.</a:t>
            </a:r>
          </a:p>
          <a:p>
            <a:pPr>
              <a:buNone/>
            </a:pPr>
            <a:r>
              <a:rPr lang="cs-CZ" sz="1100" b="1" dirty="0" smtClean="0">
                <a:solidFill>
                  <a:srgbClr val="00CC00"/>
                </a:solidFill>
              </a:rPr>
              <a:t>Rauner K., Havel V., a kol., Fyzika 7 pro ZŠ a víceletá gymnázia, Nakladatelství Fraus 2005</a:t>
            </a:r>
          </a:p>
          <a:p>
            <a:pPr>
              <a:buNone/>
            </a:pPr>
            <a:r>
              <a:rPr lang="cs-CZ" sz="1100" b="1" dirty="0" smtClean="0">
                <a:solidFill>
                  <a:srgbClr val="00CC00"/>
                </a:solidFill>
              </a:rPr>
              <a:t>galerie </a:t>
            </a:r>
            <a:r>
              <a:rPr lang="cs-CZ" sz="1100" b="1" dirty="0" smtClean="0">
                <a:solidFill>
                  <a:srgbClr val="00CC00"/>
                </a:solidFill>
              </a:rPr>
              <a:t>office www.office.</a:t>
            </a:r>
            <a:r>
              <a:rPr lang="cs-CZ" sz="1100" b="1" smtClean="0">
                <a:solidFill>
                  <a:srgbClr val="00CC00"/>
                </a:solidFill>
              </a:rPr>
              <a:t>microsoft.com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3"/>
              </a:rPr>
              <a:t>http://www.ibesip.cz/zdroj.aspx?typ=5&amp;id=377&amp;sh=407641729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:2012-10-10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4"/>
              </a:rPr>
              <a:t>http://nehodovelokality.bezpecnenasilnicich.cz/lokality/SMNL1/SMNL1_obr4.JPG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:2012-10-10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5"/>
              </a:rPr>
              <a:t>http://www.treking.cz/testy/multifunkcni-cyklocomputer.jpg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:2012-10-10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6"/>
              </a:rPr>
              <a:t>http://upload.wikimedia.org/wikipedia/commons/thumb/c/c9/Tachometer_service_oil.jpg/220px-Tachometer_service_oil.jpg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:2012-10-10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7"/>
              </a:rPr>
              <a:t>http://www.nasever.cz/images/pepa_chodec.png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:2012-10-10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endParaRPr lang="cs-CZ" sz="1100" b="1" dirty="0" smtClean="0">
              <a:solidFill>
                <a:srgbClr val="00CC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114300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Použité zdroje: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00B0F0"/>
                </a:solidFill>
              </a:rPr>
              <a:t>Prezentace slouží k naučení nového učiva.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00B0F0"/>
                </a:solidFill>
              </a:rPr>
              <a:t>K popisu různých pohybů a jejich porovnání musí žák znát, jak velkou dráhu urazí těleso za jednotku času.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00B0F0"/>
                </a:solidFill>
              </a:rPr>
              <a:t>Zavedení fyzikální veličiny „rychlost“.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00B0F0"/>
                </a:solidFill>
              </a:rPr>
              <a:t>Žák uvede příklady z praxe, kdy se setkal s touto fyzikální veličinou.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00B0F0"/>
                </a:solidFill>
              </a:rPr>
              <a:t>Určení průměrné rychlosti tělesa.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00B0F0"/>
                </a:solidFill>
              </a:rPr>
              <a:t>Žák umí pracovat s cyklocomputerem.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00B0F0"/>
                </a:solidFill>
              </a:rPr>
              <a:t>Žák zná rychlostní dopravní značky.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00B0F0"/>
                </a:solidFill>
              </a:rPr>
              <a:t>Žák vyjmenuje jednotky délky a uvede jejich vzájemné převody.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00B0F0"/>
                </a:solidFill>
              </a:rPr>
              <a:t>Žák vyjmenuje jednotky času a uvede jejich vzájemné převody.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00B0F0"/>
                </a:solidFill>
              </a:rPr>
              <a:t>Žák odpovídá na otázky, řeší úlohy, vybírá správné odpovědi.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796908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Metodika prezentace:</a:t>
            </a:r>
            <a:endParaRPr lang="cs-CZ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117</TotalTime>
  <Words>623</Words>
  <Application>Microsoft Office PowerPoint</Application>
  <PresentationFormat>Předvádění na obrazovce (4:3)</PresentationFormat>
  <Paragraphs>97</Paragraphs>
  <Slides>14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Shluk</vt:lpstr>
      <vt:lpstr>Snímek 1</vt:lpstr>
      <vt:lpstr>Po silnici se pohybuje plně naložený nákladní automobil, ve vedlejším pruhu ho předjíždí motocyklista. Co můžeme říci o těchto pohybujících se tělesech? </vt:lpstr>
      <vt:lpstr>Rychlost – fyzikální veličina</vt:lpstr>
      <vt:lpstr>Snímek 4</vt:lpstr>
      <vt:lpstr>Průměrná rychlost pohybu tělesa:</vt:lpstr>
      <vt:lpstr>Okamžitá rychlost:</vt:lpstr>
      <vt:lpstr>Odpověz na otázku: Jak se nazývá rychlostní dopravní značka na obrázku? </vt:lpstr>
      <vt:lpstr>Odpověz na otázku: Jak se nazývá dopravní značka na obrázku?</vt:lpstr>
      <vt:lpstr>Vyjmenujte jednotky délky a uveďte jejich vzájemné převody:</vt:lpstr>
      <vt:lpstr>Vyjmenujte jednotky času a uveďte jejich vzájemné převody:</vt:lpstr>
      <vt:lpstr>Jak rozumíte výroku: „Chodec se pohybuje průměrnou rychlostí 5 km/h. Vyber správnou odpověď:</vt:lpstr>
      <vt:lpstr>Úkol na doma: V následující tabulce seřaďte pohyby od nejrychlejšího k nejpomalejšímu. Rychlosti vyhledejte.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šárka</cp:lastModifiedBy>
  <cp:revision>16</cp:revision>
  <dcterms:created xsi:type="dcterms:W3CDTF">2012-10-06T16:56:01Z</dcterms:created>
  <dcterms:modified xsi:type="dcterms:W3CDTF">2013-06-07T17:29:33Z</dcterms:modified>
</cp:coreProperties>
</file>