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57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00"/>
    <a:srgbClr val="CCFFCC"/>
    <a:srgbClr val="009900"/>
    <a:srgbClr val="000066"/>
    <a:srgbClr val="3333FF"/>
    <a:srgbClr val="660066"/>
    <a:srgbClr val="800080"/>
    <a:srgbClr val="800000"/>
    <a:srgbClr val="FF0000"/>
    <a:srgbClr val="008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00246-2B9D-4F4D-AE1D-8E38958858EA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E93B47-D926-44C9-BAB8-DF7050DA18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0E93B47-D926-44C9-BAB8-DF7050DA18A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EC0A944-1AA8-4404-8CDC-CDF6BE1F66A2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DC23754-A846-4772-8803-F431954E770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lesk.kx.cz/images/blesk1b.jpg" TargetMode="External"/><Relationship Id="rId3" Type="http://schemas.openxmlformats.org/officeDocument/2006/relationships/hyperlink" Target="http://www.navodarsekim.wz.cz/testy/fyzika/7/pictures/1_pohyb_a_sila/1_1/klid_a_pohyb.jpg" TargetMode="External"/><Relationship Id="rId7" Type="http://schemas.openxmlformats.org/officeDocument/2006/relationships/hyperlink" Target="http://www.slantour.cz/foto/full/840-formule-05-.jp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7/75/Odakyu_Conductor.jpg/250px-Odakyu_Conductor.jpg" TargetMode="External"/><Relationship Id="rId5" Type="http://schemas.openxmlformats.org/officeDocument/2006/relationships/hyperlink" Target="http://www.eikongraphia.com/wordpress/wp-content/de_ice_t2_lichtenfels01_xxl.jpg" TargetMode="External"/><Relationship Id="rId4" Type="http://schemas.openxmlformats.org/officeDocument/2006/relationships/hyperlink" Target="http://brnosim.wz.cz/foto/971012a.jpg" TargetMode="External"/><Relationship Id="rId9" Type="http://schemas.openxmlformats.org/officeDocument/2006/relationships/hyperlink" Target="http://4.bp.blogspot.com/_xHYEdUroQc8/TEfwuyRXXTI/AAAAAAAABQA/j8X7LxrtW4A/s1600/BLOG+LETADLO3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827584" y="4797152"/>
            <a:ext cx="7776864" cy="127505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 naučení nového učiva. Žák odpovídá na otázky řešící pohyb tělesa. Žák zná vzorec pro výpočet rychlosti. Vysvětlení odvození výpočtu dráhy ze vzorce pro rychlost.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339752" y="3861048"/>
            <a:ext cx="371477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Výpočet dráhy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141277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10/2012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VY_32_INOVACE_FY.7.A.11_vypocet_drahy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476672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1148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660066"/>
                </a:solidFill>
                <a:effectLst/>
              </a:rPr>
              <a:t>Odpovězte na otázku: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Jakými třemi základními veličinami popisujeme pohyb těles?</a:t>
            </a:r>
            <a:br>
              <a:rPr lang="cs-CZ" sz="3200" dirty="0" smtClean="0">
                <a:solidFill>
                  <a:srgbClr val="660066"/>
                </a:solidFill>
                <a:effectLst/>
              </a:rPr>
            </a:br>
            <a:r>
              <a:rPr lang="cs-CZ" sz="3200" dirty="0" smtClean="0">
                <a:solidFill>
                  <a:srgbClr val="660066"/>
                </a:solidFill>
                <a:effectLst/>
              </a:rPr>
              <a:t>Vyberte správné odpovědi:</a:t>
            </a:r>
            <a:endParaRPr lang="cs-CZ" sz="3200" dirty="0">
              <a:solidFill>
                <a:srgbClr val="660066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14282" y="4071942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hmotností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71802" y="3500438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dráhou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071802" y="4929198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obsahem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72198" y="4214818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časem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072198" y="5429264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rychlostí</a:t>
            </a:r>
            <a:endParaRPr lang="cs-CZ" sz="2400" b="1" dirty="0">
              <a:solidFill>
                <a:srgbClr val="80008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72198" y="3000372"/>
            <a:ext cx="2571768" cy="1000132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800080"/>
                </a:solidFill>
              </a:rPr>
              <a:t>hustotou</a:t>
            </a:r>
            <a:endParaRPr lang="cs-CZ" sz="2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CC"/>
                </a:solidFill>
                <a:effectLst/>
              </a:rPr>
              <a:t>Podle jakého vzorce umíte vypočítat rychlost pohybu?</a:t>
            </a:r>
            <a:br>
              <a:rPr lang="cs-CZ" sz="3200" dirty="0" smtClean="0">
                <a:solidFill>
                  <a:srgbClr val="0000CC"/>
                </a:solidFill>
                <a:effectLst/>
              </a:rPr>
            </a:br>
            <a:r>
              <a:rPr lang="cs-CZ" sz="3200" dirty="0" smtClean="0">
                <a:solidFill>
                  <a:srgbClr val="0000CC"/>
                </a:solidFill>
                <a:effectLst/>
              </a:rPr>
              <a:t>Vyberte správnou odpověď:</a:t>
            </a:r>
            <a:endParaRPr lang="cs-CZ" sz="3200" dirty="0">
              <a:solidFill>
                <a:srgbClr val="0000CC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428868"/>
            <a:ext cx="2143140" cy="192882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v=m</a:t>
            </a:r>
            <a:r>
              <a:rPr lang="cs-CZ" sz="3200" b="1" dirty="0" smtClean="0">
                <a:solidFill>
                  <a:srgbClr val="000099"/>
                </a:solidFill>
                <a:latin typeface="Arial"/>
                <a:cs typeface="Arial"/>
              </a:rPr>
              <a:t>∙t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643042" y="4429132"/>
            <a:ext cx="2143140" cy="192882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v=h/F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6500826" y="1714488"/>
            <a:ext cx="2143140" cy="1928826"/>
          </a:xfrm>
          <a:prstGeom prst="ellipse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99"/>
                </a:solidFill>
              </a:rPr>
              <a:t>v=s/t</a:t>
            </a:r>
            <a:endParaRPr lang="cs-CZ" sz="3200" b="1" dirty="0">
              <a:solidFill>
                <a:srgbClr val="000099"/>
              </a:solidFill>
            </a:endParaRPr>
          </a:p>
        </p:txBody>
      </p:sp>
      <p:pic>
        <p:nvPicPr>
          <p:cNvPr id="8" name="Obrázek 7" descr="klid_a_pohy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143372" y="3857628"/>
            <a:ext cx="4448175" cy="26384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Nejčastěji používané jednotky při řešení úloh o pohybu těles: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071539" y="2071676"/>
          <a:ext cx="7000923" cy="35004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3641"/>
                <a:gridCol w="2333641"/>
                <a:gridCol w="2333641"/>
              </a:tblGrid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dráha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rychlost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čas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m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m/s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km/h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h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  <a:tr h="875116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km/s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rgbClr val="008000"/>
                          </a:solidFill>
                        </a:rPr>
                        <a:t>s</a:t>
                      </a:r>
                      <a:endParaRPr lang="cs-CZ" sz="32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CC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273349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Zapamatujte si: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Dráhu rovnoměrného pohybu vypočítáme, jestliže rychlost násobíme časem: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s=v</a:t>
            </a:r>
            <a:r>
              <a:rPr lang="cs-CZ" sz="3200" b="1" dirty="0" smtClean="0">
                <a:solidFill>
                  <a:srgbClr val="660066"/>
                </a:solidFill>
                <a:latin typeface="Arial"/>
                <a:cs typeface="Arial"/>
              </a:rPr>
              <a:t>∙t</a:t>
            </a: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99"/>
                </a:solidFill>
                <a:effectLst/>
              </a:rPr>
              <a:t>Výpočet dráhy: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fire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3703464"/>
            <a:ext cx="4000528" cy="29576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329642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0000CC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</a:rPr>
              <a:t>v=40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</a:rPr>
              <a:t>t=3 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CC"/>
                </a:solidFill>
              </a:rPr>
              <a:t>s=? </a:t>
            </a:r>
            <a:r>
              <a:rPr lang="en-US" sz="2800" b="1" u="sng" dirty="0" smtClean="0">
                <a:solidFill>
                  <a:srgbClr val="0000CC"/>
                </a:solidFill>
              </a:rPr>
              <a:t>[km]</a:t>
            </a:r>
            <a:endParaRPr lang="cs-CZ" sz="2800" b="1" u="sng" dirty="0" smtClean="0">
              <a:solidFill>
                <a:srgbClr val="0000CC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</a:rPr>
              <a:t>s=v</a:t>
            </a:r>
            <a:r>
              <a:rPr lang="cs-CZ" sz="2800" b="1" dirty="0" smtClean="0">
                <a:solidFill>
                  <a:srgbClr val="0000CC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  <a:latin typeface="Arial"/>
                <a:cs typeface="Arial"/>
              </a:rPr>
              <a:t>s=40∙3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00CC"/>
                </a:solidFill>
                <a:latin typeface="Arial"/>
                <a:cs typeface="Arial"/>
              </a:rPr>
              <a:t>s=120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CC"/>
                </a:solidFill>
                <a:latin typeface="Arial"/>
                <a:cs typeface="Arial"/>
              </a:rPr>
              <a:t>Za 3 hodiny urazí nákladní vlak dráhu 120 km.</a:t>
            </a:r>
            <a:endParaRPr lang="cs-CZ" sz="2800" b="1" dirty="0" smtClean="0">
              <a:solidFill>
                <a:srgbClr val="0000CC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Osobní vlak se na určitém úseku dráhy pohybuje rovnoměrně rychlostí v=40 km/h. Jak dlouhý je daný úsek, jestliže ho projel za čas t= 3 hodiny?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971012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428868"/>
            <a:ext cx="3571868" cy="267890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14488"/>
            <a:ext cx="8229600" cy="42928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800000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v=65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t=2 h 30 min=2,5 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800000"/>
                </a:solidFill>
              </a:rPr>
              <a:t>s=? </a:t>
            </a:r>
            <a:r>
              <a:rPr lang="en-US" sz="2800" b="1" u="sng" dirty="0" smtClean="0">
                <a:solidFill>
                  <a:srgbClr val="800000"/>
                </a:solidFill>
              </a:rPr>
              <a:t>[km]</a:t>
            </a:r>
            <a:endParaRPr lang="cs-CZ" sz="2800" b="1" u="sng" dirty="0" smtClean="0">
              <a:solidFill>
                <a:srgbClr val="8000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</a:rPr>
              <a:t>s=v</a:t>
            </a: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s=65∙2,5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800000"/>
                </a:solidFill>
                <a:latin typeface="Arial"/>
                <a:cs typeface="Arial"/>
              </a:rPr>
              <a:t>s=162,5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00"/>
                </a:solidFill>
                <a:latin typeface="Arial"/>
                <a:cs typeface="Arial"/>
              </a:rPr>
              <a:t>Rychlík urazí za 2 h a 30 min dráhu 162,5 km</a:t>
            </a:r>
          </a:p>
          <a:p>
            <a:pPr>
              <a:buNone/>
            </a:pPr>
            <a:endParaRPr lang="cs-CZ" sz="2800" b="1" dirty="0">
              <a:solidFill>
                <a:srgbClr val="8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FF0000"/>
                </a:solidFill>
                <a:effectLst/>
              </a:rPr>
            </a:br>
            <a:r>
              <a:rPr lang="cs-CZ" sz="2800" dirty="0" smtClean="0">
                <a:solidFill>
                  <a:srgbClr val="FF0000"/>
                </a:solidFill>
                <a:effectLst/>
              </a:rPr>
              <a:t>Jakou dráhu urazí rychlík jedoucí rychlostí 65km/h za 2 h a 30 min?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pic>
        <p:nvPicPr>
          <p:cNvPr id="4" name="Obrázek 3" descr="de_ice_t2_lichtenfels01_xx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7818" y="2143116"/>
            <a:ext cx="2697468" cy="26401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4"/>
            <a:ext cx="8229600" cy="3792737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v=54 km/h=15 m/s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t=4 s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3300"/>
                </a:solidFill>
              </a:rPr>
              <a:t>s=? </a:t>
            </a:r>
            <a:r>
              <a:rPr lang="en-US" sz="2800" b="1" u="sng" dirty="0" smtClean="0">
                <a:solidFill>
                  <a:srgbClr val="003300"/>
                </a:solidFill>
              </a:rPr>
              <a:t>[m]</a:t>
            </a:r>
            <a:endParaRPr lang="cs-CZ" sz="2800" b="1" u="sng" dirty="0" smtClean="0">
              <a:solidFill>
                <a:srgbClr val="003300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</a:rPr>
              <a:t>s=v</a:t>
            </a: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s=15 ∙4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003300"/>
                </a:solidFill>
                <a:latin typeface="Arial"/>
                <a:cs typeface="Arial"/>
              </a:rPr>
              <a:t>s=60 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3300"/>
                </a:solidFill>
                <a:latin typeface="Arial"/>
                <a:cs typeface="Arial"/>
              </a:rPr>
              <a:t>Rychlíkový vlak je dlouhý 60 metrů.</a:t>
            </a:r>
          </a:p>
          <a:p>
            <a:pPr>
              <a:buNone/>
            </a:pPr>
            <a:endParaRPr lang="cs-CZ" sz="2800" b="1" dirty="0" smtClean="0">
              <a:solidFill>
                <a:srgbClr val="003300"/>
              </a:solidFill>
            </a:endParaRPr>
          </a:p>
          <a:p>
            <a:pPr>
              <a:buNone/>
            </a:pPr>
            <a:endParaRPr lang="cs-CZ" sz="2800" b="1" u="sng" dirty="0">
              <a:solidFill>
                <a:srgbClr val="00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Vyřešte úlohu: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Jak dlouhý je rychlíkový vlak, jestliže projíždí stanicí kolem výpravčího rychlostí 54 km/h po dobu 4 sekund?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4" name="Obrázek 3" descr="250px-Odakyu_Conductor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4876" y="2254987"/>
            <a:ext cx="3786214" cy="284723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71678"/>
            <a:ext cx="8229600" cy="435771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v=160 km/h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t=2 h 15 min=2,25 h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</a:rPr>
              <a:t>s=? </a:t>
            </a:r>
            <a:r>
              <a:rPr lang="en-US" sz="2800" b="1" u="sng" dirty="0" smtClean="0">
                <a:solidFill>
                  <a:srgbClr val="660066"/>
                </a:solidFill>
              </a:rPr>
              <a:t>[</a:t>
            </a:r>
            <a:r>
              <a:rPr lang="cs-CZ" sz="2800" b="1" u="sng" dirty="0" smtClean="0">
                <a:solidFill>
                  <a:srgbClr val="660066"/>
                </a:solidFill>
              </a:rPr>
              <a:t>km</a:t>
            </a:r>
            <a:r>
              <a:rPr lang="en-US" sz="2800" b="1" u="sng" dirty="0" smtClean="0">
                <a:solidFill>
                  <a:srgbClr val="660066"/>
                </a:solidFill>
              </a:rPr>
              <a:t>]</a:t>
            </a:r>
            <a:endParaRPr lang="cs-CZ" sz="2800" b="1" u="sng" dirty="0" smtClean="0">
              <a:solidFill>
                <a:srgbClr val="660066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s=v</a:t>
            </a: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∙t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s=160∙2,25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660066"/>
                </a:solidFill>
                <a:latin typeface="Arial"/>
                <a:cs typeface="Arial"/>
              </a:rPr>
              <a:t>s=360 km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  <a:latin typeface="Arial"/>
                <a:cs typeface="Arial"/>
              </a:rPr>
              <a:t>Vůz Formule 1 ujede za 2 hodiny a 15 minut 360 km.</a:t>
            </a:r>
            <a:endParaRPr lang="cs-CZ" sz="2800" b="1" dirty="0" smtClean="0">
              <a:solidFill>
                <a:srgbClr val="660066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800080"/>
                </a:solidFill>
                <a:effectLst/>
              </a:rPr>
              <a:t>Vyřešte úlohu:</a:t>
            </a:r>
            <a:br>
              <a:rPr lang="cs-CZ" sz="2400" dirty="0" smtClean="0">
                <a:solidFill>
                  <a:srgbClr val="800080"/>
                </a:solidFill>
                <a:effectLst/>
              </a:rPr>
            </a:br>
            <a:r>
              <a:rPr lang="cs-CZ" sz="2400" dirty="0" smtClean="0">
                <a:solidFill>
                  <a:srgbClr val="800080"/>
                </a:solidFill>
                <a:effectLst/>
              </a:rPr>
              <a:t>Kolik km ujede během závodu vůz Formule 1, jestliže se pohybuje průměrnou rychlostí 160 km/h a krouží po okruhu 2 hodiny 15 minut.</a:t>
            </a:r>
            <a:endParaRPr lang="cs-CZ" sz="24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Obrázek 3" descr="840-formule-05-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3438" y="2285992"/>
            <a:ext cx="4002221" cy="30016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6867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3333FF"/>
                </a:solidFill>
                <a:effectLst/>
              </a:rPr>
              <a:t>V jaké vzdálenosti udeřil blesk, jestliže Jirka u okna od záblesku až do uslyšení hromu naměřil čas 15 sekund? </a:t>
            </a:r>
            <a:br>
              <a:rPr lang="cs-CZ" sz="2800" dirty="0" smtClean="0">
                <a:solidFill>
                  <a:srgbClr val="3333FF"/>
                </a:solidFill>
                <a:effectLst/>
              </a:rPr>
            </a:br>
            <a:r>
              <a:rPr lang="cs-CZ" sz="2800" dirty="0" smtClean="0">
                <a:solidFill>
                  <a:srgbClr val="3333FF"/>
                </a:solidFill>
                <a:effectLst/>
              </a:rPr>
              <a:t>Uvažujeme, že záblesk vidíme okamžitě a zvuk se šíří rychlostí 340 m/s.</a:t>
            </a:r>
            <a:br>
              <a:rPr lang="cs-CZ" sz="2800" dirty="0" smtClean="0">
                <a:solidFill>
                  <a:srgbClr val="3333FF"/>
                </a:solidFill>
                <a:effectLst/>
              </a:rPr>
            </a:br>
            <a:r>
              <a:rPr lang="cs-CZ" sz="2800" dirty="0" smtClean="0">
                <a:solidFill>
                  <a:srgbClr val="3333FF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3333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42844" y="3500438"/>
            <a:ext cx="2214578" cy="142876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0066"/>
                </a:solidFill>
              </a:rPr>
              <a:t>5,1 km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2786050" y="3357562"/>
            <a:ext cx="2214578" cy="142876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66"/>
                </a:solidFill>
              </a:rPr>
              <a:t>6</a:t>
            </a:r>
            <a:r>
              <a:rPr lang="cs-CZ" sz="3200" b="1" dirty="0" smtClean="0">
                <a:solidFill>
                  <a:srgbClr val="000066"/>
                </a:solidFill>
              </a:rPr>
              <a:t>,1 km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1500166" y="4929198"/>
            <a:ext cx="2214578" cy="142876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rgbClr val="000066"/>
                </a:solidFill>
              </a:rPr>
              <a:t>7</a:t>
            </a:r>
            <a:r>
              <a:rPr lang="cs-CZ" sz="3200" b="1" dirty="0" smtClean="0">
                <a:solidFill>
                  <a:srgbClr val="000066"/>
                </a:solidFill>
              </a:rPr>
              <a:t>,1 km</a:t>
            </a:r>
            <a:endParaRPr lang="cs-CZ" sz="3200" b="1" dirty="0">
              <a:solidFill>
                <a:srgbClr val="000066"/>
              </a:solidFill>
            </a:endParaRPr>
          </a:p>
        </p:txBody>
      </p:sp>
      <p:pic>
        <p:nvPicPr>
          <p:cNvPr id="7" name="Obrázek 6" descr="blesk1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86380" y="3286124"/>
            <a:ext cx="3729731" cy="331946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6542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Letadlo práškovalo pole po dobu 20 min při průměrné rychlosti 252 km/h. 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Kolik km při tom nalétalo?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Úlohu vyřešte a vyberte správnou odpověď: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2643182"/>
            <a:ext cx="2286016" cy="1000132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42 km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5720" y="5000636"/>
            <a:ext cx="2286016" cy="1000132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116 km</a:t>
            </a:r>
            <a:endParaRPr lang="cs-CZ" sz="3200" b="1" dirty="0">
              <a:solidFill>
                <a:srgbClr val="0033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85720" y="3786190"/>
            <a:ext cx="2286016" cy="1000132"/>
          </a:xfrm>
          <a:prstGeom prst="roundRect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3300"/>
                </a:solidFill>
              </a:rPr>
              <a:t>84 km</a:t>
            </a:r>
            <a:endParaRPr lang="cs-CZ" sz="3200" b="1" dirty="0">
              <a:solidFill>
                <a:srgbClr val="003300"/>
              </a:solidFill>
            </a:endParaRPr>
          </a:p>
        </p:txBody>
      </p:sp>
      <p:pic>
        <p:nvPicPr>
          <p:cNvPr id="8" name="Obrázek 7" descr="BLOG LETADLO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428992" y="2786058"/>
            <a:ext cx="5024446" cy="33412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galerie </a:t>
            </a:r>
            <a:r>
              <a:rPr lang="cs-CZ" sz="11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100" b="1" smtClean="0">
                <a:solidFill>
                  <a:srgbClr val="00CC00"/>
                </a:solidFill>
              </a:rPr>
              <a:t>microsoft.com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3"/>
              </a:rPr>
              <a:t>http://www.navodarsekim.wz.cz/testy/fyzika/7/pictures/1_pohyb_a_sila/1_1/klid_a_pohyb.jpg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</a:rPr>
              <a:t>http://blog.horskadraha.cz/wp-content/fire2.jpg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</a:p>
          <a:p>
            <a:pPr>
              <a:buNone/>
            </a:pPr>
            <a:r>
              <a:rPr lang="en-US" sz="1100" b="1" dirty="0" smtClean="0">
                <a:solidFill>
                  <a:srgbClr val="00CC00"/>
                </a:solidFill>
                <a:hlinkClick r:id="rId4"/>
              </a:rPr>
              <a:t>http://brnosim.wz.cz/foto/971012a.jpg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5"/>
              </a:rPr>
              <a:t>http://www.</a:t>
            </a:r>
            <a:r>
              <a:rPr lang="cs-CZ" sz="1100" b="1" dirty="0" err="1" smtClean="0">
                <a:solidFill>
                  <a:srgbClr val="00CC00"/>
                </a:solidFill>
                <a:hlinkClick r:id="rId5"/>
              </a:rPr>
              <a:t>eikongraphia.com</a:t>
            </a:r>
            <a:r>
              <a:rPr lang="cs-CZ" sz="1100" b="1" dirty="0" smtClean="0">
                <a:solidFill>
                  <a:srgbClr val="00CC00"/>
                </a:solidFill>
                <a:hlinkClick r:id="rId5"/>
              </a:rPr>
              <a:t>/</a:t>
            </a:r>
            <a:r>
              <a:rPr lang="cs-CZ" sz="1100" b="1" dirty="0" err="1" smtClean="0">
                <a:solidFill>
                  <a:srgbClr val="00CC00"/>
                </a:solidFill>
                <a:hlinkClick r:id="rId5"/>
              </a:rPr>
              <a:t>wordpress</a:t>
            </a:r>
            <a:r>
              <a:rPr lang="cs-CZ" sz="1100" b="1" dirty="0" smtClean="0">
                <a:solidFill>
                  <a:srgbClr val="00CC00"/>
                </a:solidFill>
                <a:hlinkClick r:id="rId5"/>
              </a:rPr>
              <a:t>/wp-content/de_</a:t>
            </a:r>
            <a:r>
              <a:rPr lang="cs-CZ" sz="1100" b="1" dirty="0" err="1" smtClean="0">
                <a:solidFill>
                  <a:srgbClr val="00CC00"/>
                </a:solidFill>
                <a:hlinkClick r:id="rId5"/>
              </a:rPr>
              <a:t>ice</a:t>
            </a:r>
            <a:r>
              <a:rPr lang="cs-CZ" sz="1100" b="1" dirty="0" smtClean="0">
                <a:solidFill>
                  <a:srgbClr val="00CC00"/>
                </a:solidFill>
                <a:hlinkClick r:id="rId5"/>
              </a:rPr>
              <a:t>_t2_lichtenfels01_</a:t>
            </a:r>
            <a:r>
              <a:rPr lang="cs-CZ" sz="1100" b="1" dirty="0" err="1" smtClean="0">
                <a:solidFill>
                  <a:srgbClr val="00CC00"/>
                </a:solidFill>
                <a:hlinkClick r:id="rId5"/>
              </a:rPr>
              <a:t>xxl.jpg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6"/>
              </a:rPr>
              <a:t>http://upload.wikimedia.org/wikipedia/commons/thumb/7/75/Odakyu_Conductor.jpg/250px-Odakyu_Conductor.jpg</a:t>
            </a:r>
            <a:r>
              <a:rPr lang="cs-CZ" sz="1100" b="1" dirty="0" smtClean="0">
                <a:solidFill>
                  <a:srgbClr val="00CC00"/>
                </a:solidFill>
              </a:rPr>
              <a:t>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7"/>
              </a:rPr>
              <a:t>http://www.</a:t>
            </a:r>
            <a:r>
              <a:rPr lang="cs-CZ" sz="1100" b="1" dirty="0" err="1" smtClean="0">
                <a:solidFill>
                  <a:srgbClr val="00CC00"/>
                </a:solidFill>
                <a:hlinkClick r:id="rId7"/>
              </a:rPr>
              <a:t>slantour.cz</a:t>
            </a:r>
            <a:r>
              <a:rPr lang="cs-CZ" sz="1100" b="1" dirty="0" smtClean="0">
                <a:solidFill>
                  <a:srgbClr val="00CC00"/>
                </a:solidFill>
                <a:hlinkClick r:id="rId7"/>
              </a:rPr>
              <a:t>/foto/full/840-formule-05-.jpg</a:t>
            </a:r>
            <a:r>
              <a:rPr lang="cs-CZ" sz="1100" b="1" dirty="0" smtClean="0">
                <a:solidFill>
                  <a:srgbClr val="00CC00"/>
                </a:solidFill>
              </a:rPr>
              <a:t>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8"/>
              </a:rPr>
              <a:t>http://www.blesk.kx.cz/images/blesk1b.jpg</a:t>
            </a:r>
            <a:r>
              <a:rPr lang="cs-CZ" sz="1100" b="1" dirty="0" smtClean="0">
                <a:solidFill>
                  <a:srgbClr val="00CC00"/>
                </a:solidFill>
              </a:rPr>
              <a:t> 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endParaRPr lang="cs-CZ" sz="11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100" b="1" dirty="0" smtClean="0">
                <a:solidFill>
                  <a:srgbClr val="00CC00"/>
                </a:solidFill>
                <a:hlinkClick r:id="rId9"/>
              </a:rPr>
              <a:t>http://4.bp.blogspot.com/_xHYEdUroQc8/</a:t>
            </a:r>
            <a:r>
              <a:rPr lang="cs-CZ" sz="1100" b="1" dirty="0" err="1" smtClean="0">
                <a:solidFill>
                  <a:srgbClr val="00CC00"/>
                </a:solidFill>
                <a:hlinkClick r:id="rId9"/>
              </a:rPr>
              <a:t>TEfwuyRXXTI</a:t>
            </a:r>
            <a:r>
              <a:rPr lang="cs-CZ" sz="1100" b="1" dirty="0" smtClean="0">
                <a:solidFill>
                  <a:srgbClr val="00CC00"/>
                </a:solidFill>
                <a:hlinkClick r:id="rId9"/>
              </a:rPr>
              <a:t>/AAAAAAAABQA/j8X7LxrtW4A/s1600/BLOG+LETADLO3.JPG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r>
              <a:rPr lang="en-US" sz="1100" b="1" dirty="0" smtClean="0">
                <a:solidFill>
                  <a:srgbClr val="00CC00"/>
                </a:solidFill>
              </a:rPr>
              <a:t>[cit</a:t>
            </a:r>
            <a:r>
              <a:rPr lang="cs-CZ" sz="1100" b="1" dirty="0" smtClean="0">
                <a:solidFill>
                  <a:srgbClr val="00CC00"/>
                </a:solidFill>
              </a:rPr>
              <a:t>:2012-10-17</a:t>
            </a:r>
            <a:r>
              <a:rPr lang="en-US" sz="1100" b="1" dirty="0" smtClean="0">
                <a:solidFill>
                  <a:srgbClr val="00CC00"/>
                </a:solidFill>
              </a:rPr>
              <a:t>]</a:t>
            </a:r>
            <a:r>
              <a:rPr lang="cs-CZ" sz="1100" b="1" dirty="0" smtClean="0">
                <a:solidFill>
                  <a:srgbClr val="00CC00"/>
                </a:solidFill>
              </a:rPr>
              <a:t> </a:t>
            </a: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Prezentace slouží k naučení nového učiva.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si nejprve zopakuje důležité informace o pohybu těles.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ví, jakými třemi fyzikálními veličinami popisujeme pohyb.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zná vzorec pro výpočet rychlosti.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vyjmenuje nejčastěji používané jednotky při řešení úloh o pohybu těles.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Zavedení  vzorce pro výpočet dráhy.</a:t>
            </a:r>
          </a:p>
          <a:p>
            <a:pPr marL="566928" indent="-457200">
              <a:buAutoNum type="arabicPeriod"/>
            </a:pPr>
            <a:r>
              <a:rPr lang="cs-CZ" sz="2400" b="1" dirty="0" smtClean="0">
                <a:solidFill>
                  <a:srgbClr val="002060"/>
                </a:solidFill>
              </a:rPr>
              <a:t>Žák řeší úlohy na výpočet dráhy.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14866" cy="86834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Metodika prezentace:</a:t>
            </a:r>
            <a:endParaRPr lang="cs-CZ" sz="32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107</TotalTime>
  <Words>563</Words>
  <Application>Microsoft Office PowerPoint</Application>
  <PresentationFormat>Předvádění na obrazovce (4:3)</PresentationFormat>
  <Paragraphs>113</Paragraphs>
  <Slides>13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Odpovězte na otázku: Jakými třemi základními veličinami popisujeme pohyb těles? Vyberte správné odpovědi:</vt:lpstr>
      <vt:lpstr>Podle jakého vzorce umíte vypočítat rychlost pohybu? Vyberte správnou odpověď:</vt:lpstr>
      <vt:lpstr>Nejčastěji používané jednotky při řešení úloh o pohybu těles:</vt:lpstr>
      <vt:lpstr>Výpočet dráhy:</vt:lpstr>
      <vt:lpstr>Osobní vlak se na určitém úseku dráhy pohybuje rovnoměrně rychlostí v=40 km/h. Jak dlouhý je daný úsek, jestliže ho projel za čas t= 3 hodiny?</vt:lpstr>
      <vt:lpstr>Vyřešte úlohu: Jakou dráhu urazí rychlík jedoucí rychlostí 65km/h za 2 h a 30 min?</vt:lpstr>
      <vt:lpstr>Vyřešte úlohu: Jak dlouhý je rychlíkový vlak, jestliže projíždí stanicí kolem výpravčího rychlostí 54 km/h po dobu 4 sekund?</vt:lpstr>
      <vt:lpstr>Vyřešte úlohu: Kolik km ujede během závodu vůz Formule 1, jestliže se pohybuje průměrnou rychlostí 160 km/h a krouží po okruhu 2 hodiny 15 minut.</vt:lpstr>
      <vt:lpstr>V jaké vzdálenosti udeřil blesk, jestliže Jirka u okna od záblesku až do uslyšení hromu naměřil čas 15 sekund?  Uvažujeme, že záblesk vidíme okamžitě a zvuk se šíří rychlostí 340 m/s. Úlohu vyřešte a vyberte správnou odpověď:</vt:lpstr>
      <vt:lpstr>Letadlo práškovalo pole po dobu 20 min při průměrné rychlosti 252 km/h.  Kolik km při tom nalétalo? Úlohu vyřešte a vyberte správnou odpověď: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16</cp:revision>
  <dcterms:created xsi:type="dcterms:W3CDTF">2012-10-13T14:49:23Z</dcterms:created>
  <dcterms:modified xsi:type="dcterms:W3CDTF">2013-06-07T17:32:09Z</dcterms:modified>
</cp:coreProperties>
</file>