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9" r:id="rId7"/>
    <p:sldId id="266" r:id="rId8"/>
    <p:sldId id="268" r:id="rId9"/>
    <p:sldId id="263" r:id="rId10"/>
    <p:sldId id="264" r:id="rId11"/>
    <p:sldId id="265" r:id="rId12"/>
    <p:sldId id="267" r:id="rId13"/>
    <p:sldId id="270" r:id="rId14"/>
    <p:sldId id="257" r:id="rId15"/>
    <p:sldId id="258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  <a:srgbClr val="800000"/>
    <a:srgbClr val="006600"/>
    <a:srgbClr val="6600CC"/>
    <a:srgbClr val="660066"/>
    <a:srgbClr val="0033CC"/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title>
      <c:tx>
        <c:rich>
          <a:bodyPr/>
          <a:lstStyle/>
          <a:p>
            <a:pPr>
              <a:defRPr/>
            </a:pPr>
            <a:r>
              <a:rPr lang="cs-CZ" dirty="0"/>
              <a:t>Závislost rychlosti na čase</a:t>
            </a:r>
            <a:r>
              <a:rPr lang="en-US" dirty="0"/>
              <a:t> </a:t>
            </a:r>
          </a:p>
        </c:rich>
      </c:tx>
      <c:spPr>
        <a:solidFill>
          <a:srgbClr val="CCECFF"/>
        </a:solidFill>
      </c:spPr>
    </c:title>
    <c:plotArea>
      <c:layout>
        <c:manualLayout>
          <c:layoutTarget val="inner"/>
          <c:xMode val="edge"/>
          <c:yMode val="edge"/>
          <c:x val="7.3803524559430206E-2"/>
          <c:y val="0.20619485817284891"/>
          <c:w val="0.89048218972628335"/>
          <c:h val="0.65042152863422253"/>
        </c:manualLayout>
      </c:layout>
      <c:lineChart>
        <c:grouping val="standard"/>
        <c:ser>
          <c:idx val="1"/>
          <c:order val="1"/>
          <c:tx>
            <c:strRef>
              <c:f>List1!$A$3</c:f>
              <c:strCache>
                <c:ptCount val="1"/>
                <c:pt idx="0">
                  <c:v>Rychlost v [km/h ] </c:v>
                </c:pt>
              </c:strCache>
            </c:strRef>
          </c:tx>
          <c:spPr>
            <a:ln>
              <a:solidFill>
                <a:srgbClr val="99CCFF"/>
              </a:solidFill>
            </a:ln>
          </c:spPr>
          <c:cat>
            <c:numRef>
              <c:f>List1!$B$2:$J$2</c:f>
              <c:numCache>
                <c:formatCode>General</c:formatCode>
                <c:ptCount val="9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  <c:pt idx="6">
                  <c:v>180</c:v>
                </c:pt>
                <c:pt idx="7">
                  <c:v>210</c:v>
                </c:pt>
                <c:pt idx="8">
                  <c:v>240</c:v>
                </c:pt>
              </c:numCache>
            </c:numRef>
          </c:cat>
          <c:val>
            <c:numRef>
              <c:f>List1!$B$3:$J$3</c:f>
              <c:numCache>
                <c:formatCode>General</c:formatCode>
                <c:ptCount val="9"/>
                <c:pt idx="0">
                  <c:v>0</c:v>
                </c:pt>
                <c:pt idx="1">
                  <c:v>7</c:v>
                </c:pt>
                <c:pt idx="2">
                  <c:v>12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12</c:v>
                </c:pt>
                <c:pt idx="7">
                  <c:v>22</c:v>
                </c:pt>
                <c:pt idx="8">
                  <c:v>22</c:v>
                </c:pt>
              </c:numCache>
            </c:numRef>
          </c:val>
        </c:ser>
        <c:ser>
          <c:idx val="2"/>
          <c:order val="2"/>
          <c:tx>
            <c:strRef>
              <c:f>List1!$A$3</c:f>
              <c:strCache>
                <c:ptCount val="1"/>
                <c:pt idx="0">
                  <c:v>Rychlost v [km/h ] </c:v>
                </c:pt>
              </c:strCache>
            </c:strRef>
          </c:tx>
          <c:spPr>
            <a:ln>
              <a:solidFill>
                <a:srgbClr val="99CCFF"/>
              </a:solidFill>
            </a:ln>
          </c:spPr>
          <c:cat>
            <c:numRef>
              <c:f>List1!$B$2:$J$2</c:f>
              <c:numCache>
                <c:formatCode>General</c:formatCode>
                <c:ptCount val="9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  <c:pt idx="6">
                  <c:v>180</c:v>
                </c:pt>
                <c:pt idx="7">
                  <c:v>210</c:v>
                </c:pt>
                <c:pt idx="8">
                  <c:v>240</c:v>
                </c:pt>
              </c:numCache>
            </c:numRef>
          </c:cat>
          <c:val>
            <c:numRef>
              <c:f>List1!$B$3:$J$3</c:f>
              <c:numCache>
                <c:formatCode>General</c:formatCode>
                <c:ptCount val="9"/>
                <c:pt idx="0">
                  <c:v>0</c:v>
                </c:pt>
                <c:pt idx="1">
                  <c:v>7</c:v>
                </c:pt>
                <c:pt idx="2">
                  <c:v>12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12</c:v>
                </c:pt>
                <c:pt idx="7">
                  <c:v>22</c:v>
                </c:pt>
                <c:pt idx="8">
                  <c:v>22</c:v>
                </c:pt>
              </c:numCache>
            </c:numRef>
          </c:val>
        </c:ser>
        <c:ser>
          <c:idx val="3"/>
          <c:order val="3"/>
          <c:tx>
            <c:strRef>
              <c:f>List1!$A$3</c:f>
              <c:strCache>
                <c:ptCount val="1"/>
                <c:pt idx="0">
                  <c:v>Rychlost v [km/h ] </c:v>
                </c:pt>
              </c:strCache>
            </c:strRef>
          </c:tx>
          <c:spPr>
            <a:ln>
              <a:solidFill>
                <a:srgbClr val="99CCFF"/>
              </a:solidFill>
            </a:ln>
          </c:spPr>
          <c:cat>
            <c:numRef>
              <c:f>List1!$B$2:$J$2</c:f>
              <c:numCache>
                <c:formatCode>General</c:formatCode>
                <c:ptCount val="9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  <c:pt idx="6">
                  <c:v>180</c:v>
                </c:pt>
                <c:pt idx="7">
                  <c:v>210</c:v>
                </c:pt>
                <c:pt idx="8">
                  <c:v>240</c:v>
                </c:pt>
              </c:numCache>
            </c:numRef>
          </c:cat>
          <c:val>
            <c:numRef>
              <c:f>List1!$B$3:$J$3</c:f>
              <c:numCache>
                <c:formatCode>General</c:formatCode>
                <c:ptCount val="9"/>
                <c:pt idx="0">
                  <c:v>0</c:v>
                </c:pt>
                <c:pt idx="1">
                  <c:v>7</c:v>
                </c:pt>
                <c:pt idx="2">
                  <c:v>12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12</c:v>
                </c:pt>
                <c:pt idx="7">
                  <c:v>22</c:v>
                </c:pt>
                <c:pt idx="8">
                  <c:v>22</c:v>
                </c:pt>
              </c:numCache>
            </c:numRef>
          </c:val>
        </c:ser>
        <c:ser>
          <c:idx val="0"/>
          <c:order val="0"/>
          <c:tx>
            <c:strRef>
              <c:f>List1!$A$3</c:f>
              <c:strCache>
                <c:ptCount val="1"/>
                <c:pt idx="0">
                  <c:v>Rychlost v [km/h ] </c:v>
                </c:pt>
              </c:strCache>
            </c:strRef>
          </c:tx>
          <c:spPr>
            <a:ln>
              <a:solidFill>
                <a:srgbClr val="99CCFF"/>
              </a:solidFill>
            </a:ln>
          </c:spPr>
          <c:marker>
            <c:spPr>
              <a:solidFill>
                <a:srgbClr val="0033CC"/>
              </a:solidFill>
              <a:ln>
                <a:solidFill>
                  <a:srgbClr val="0066FF"/>
                </a:solidFill>
              </a:ln>
            </c:spPr>
          </c:marker>
          <c:dLbls>
            <c:dLblPos val="t"/>
            <c:showVal val="1"/>
          </c:dLbls>
          <c:cat>
            <c:numRef>
              <c:f>List1!$B$2:$J$2</c:f>
              <c:numCache>
                <c:formatCode>General</c:formatCode>
                <c:ptCount val="9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  <c:pt idx="6">
                  <c:v>180</c:v>
                </c:pt>
                <c:pt idx="7">
                  <c:v>210</c:v>
                </c:pt>
                <c:pt idx="8">
                  <c:v>240</c:v>
                </c:pt>
              </c:numCache>
            </c:numRef>
          </c:cat>
          <c:val>
            <c:numRef>
              <c:f>List1!$B$3:$J$3</c:f>
              <c:numCache>
                <c:formatCode>General</c:formatCode>
                <c:ptCount val="9"/>
                <c:pt idx="0">
                  <c:v>0</c:v>
                </c:pt>
                <c:pt idx="1">
                  <c:v>7</c:v>
                </c:pt>
                <c:pt idx="2">
                  <c:v>12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12</c:v>
                </c:pt>
                <c:pt idx="7">
                  <c:v>22</c:v>
                </c:pt>
                <c:pt idx="8">
                  <c:v>22</c:v>
                </c:pt>
              </c:numCache>
            </c:numRef>
          </c:val>
        </c:ser>
        <c:marker val="1"/>
        <c:axId val="36445568"/>
        <c:axId val="36480128"/>
      </c:lineChart>
      <c:catAx>
        <c:axId val="36445568"/>
        <c:scaling>
          <c:orientation val="minMax"/>
        </c:scaling>
        <c:axPos val="b"/>
        <c:numFmt formatCode="General" sourceLinked="1"/>
        <c:tickLblPos val="nextTo"/>
        <c:spPr>
          <a:ln>
            <a:solidFill>
              <a:srgbClr val="3333CC"/>
            </a:solidFill>
          </a:ln>
        </c:spPr>
        <c:crossAx val="36480128"/>
        <c:crosses val="autoZero"/>
        <c:lblAlgn val="ctr"/>
        <c:lblOffset val="100"/>
      </c:catAx>
      <c:valAx>
        <c:axId val="36480128"/>
        <c:scaling>
          <c:orientation val="minMax"/>
        </c:scaling>
        <c:axPos val="l"/>
        <c:majorGridlines/>
        <c:numFmt formatCode="General" sourceLinked="1"/>
        <c:tickLblPos val="nextTo"/>
        <c:crossAx val="36445568"/>
        <c:crosses val="autoZero"/>
        <c:crossBetween val="between"/>
      </c:valAx>
    </c:plotArea>
    <c:plotVisOnly val="1"/>
  </c:chart>
  <c:txPr>
    <a:bodyPr/>
    <a:lstStyle/>
    <a:p>
      <a:pPr>
        <a:defRPr b="1">
          <a:solidFill>
            <a:srgbClr val="0066FF"/>
          </a:solidFill>
        </a:defRPr>
      </a:pPr>
      <a:endParaRPr lang="cs-CZ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9CEEAC0-3C9D-4215-8F48-A75B95372025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3350DA5-431E-4F55-9D10-236ECC36135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D1018-390D-4413-8D3B-62A16A8A248E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D48E0-FBC3-4D46-81AF-DB24C408BF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F7B049-4D6C-4D65-8484-E0F20D391723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AB3E49-E79C-4EFB-AF0A-E996887DCB1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38A4A2-C056-4949-AE08-8E483BD9A13A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C08FBB-9E66-416C-8BAD-72D63D30D26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F76094-78F4-4A89-AA2E-891CC39717D2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C97CEA-F70F-40D0-A07D-0899B21CC9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3D60E7-57E9-4F17-80B1-943C487A7275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A0AF44-DD68-4DF7-8A1A-C81CAA2B4E1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CABF6-CAA8-49AE-855F-DDA009070164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20435-EC11-4DC0-8F2F-ECF24E84D44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9A7D829-D45F-4E74-B6C4-70DD66F53C93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E38B486-7B6F-4BDE-B81A-F1E766ECBB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dirty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A92C642-B6B4-41BB-84DD-DFE577F3ED7D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19A5C43-C708-47C6-B666-635962A9977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D127B-C410-4966-97DD-19FEFBFE8E3F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95CAB-5A46-4A05-A4BA-C60B0F7E32B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E4187-00B5-4746-91D0-6EE748C8D35F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2B5AC-E23F-40AA-A68E-27928E0FFCB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2DF7D99-31E8-4E0A-A9A4-B2C1ECFA4A27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76319F0-600A-49BA-BAF9-CB61875306E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lniulohy.cz/_upload/00136/vytah_rychlost.gif" TargetMode="External"/><Relationship Id="rId3" Type="http://schemas.openxmlformats.org/officeDocument/2006/relationships/hyperlink" Target="http://fjv.sweb.cz/prikl/Fprikl2x1_soubory/image001.gif" TargetMode="External"/><Relationship Id="rId7" Type="http://schemas.openxmlformats.org/officeDocument/2006/relationships/hyperlink" Target="http://www.vyukovematerialy.cz/fyzika/obr7/graf.jpg" TargetMode="External"/><Relationship Id="rId2" Type="http://schemas.openxmlformats.org/officeDocument/2006/relationships/hyperlink" Target="http://fyzikalniulohy.cz/uloha.php?uloha=22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sstenovice.cz/skolnitesty/1319799131/otazka15.jpg" TargetMode="External"/><Relationship Id="rId5" Type="http://schemas.openxmlformats.org/officeDocument/2006/relationships/hyperlink" Target="http://fjv.sweb.cz/prikl/Fprikl2x1_soubory/image003.gif" TargetMode="External"/><Relationship Id="rId4" Type="http://schemas.openxmlformats.org/officeDocument/2006/relationships/hyperlink" Target="http://www.zslado.cz/vyuka_fyzika/e_kurz/7/rychlostdraha/vykl_soubory/graf%202.gif" TargetMode="External"/><Relationship Id="rId9" Type="http://schemas.openxmlformats.org/officeDocument/2006/relationships/hyperlink" Target="http://www.sbirkaprikladu.cz/userfiles/4/image/a87_001.pn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ubtitle 1"/>
          <p:cNvSpPr txBox="1">
            <a:spLocks/>
          </p:cNvSpPr>
          <p:nvPr/>
        </p:nvSpPr>
        <p:spPr bwMode="auto">
          <a:xfrm>
            <a:off x="539750" y="4868863"/>
            <a:ext cx="8424863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cs-CZ" sz="1600">
                <a:latin typeface="Lucida Sans Unicode" pitchFamily="34" charset="0"/>
              </a:rPr>
              <a:t>Anotace: </a:t>
            </a:r>
            <a:r>
              <a:rPr lang="cs-CZ" sz="1600" b="1">
                <a:solidFill>
                  <a:srgbClr val="00B0F0"/>
                </a:solidFill>
                <a:latin typeface="Lucida Sans Unicode" pitchFamily="34" charset="0"/>
              </a:rPr>
              <a:t>Materiál je určen pro žáky 7. ročníku. Žák využívá již naučených poznatků. Na základě již naučených znalostí, žák dokáže vytvořit tabulku a graf závislosti rychlosti na čase a závislosti dráhy na čase.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476375" y="4076700"/>
            <a:ext cx="6215063" cy="612775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b="1" dirty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Grafické znázornění pohybu</a:t>
            </a:r>
            <a:endParaRPr lang="cs-CZ" sz="3200" b="1" dirty="0"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315" name="TextovéPole 5"/>
          <p:cNvSpPr txBox="1">
            <a:spLocks noChangeArrowheads="1"/>
          </p:cNvSpPr>
          <p:nvPr/>
        </p:nvSpPr>
        <p:spPr bwMode="auto">
          <a:xfrm>
            <a:off x="2411413" y="1341438"/>
            <a:ext cx="6391275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školy: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ZŠ Štětí, Ostrovní 300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Autor: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Francová Alena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Vzdělávací oblast: Člověk a příroda_Fyzika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Datum: 10/2012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materiálu: </a:t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VY_32_INOVACE_FY.7.A.14_graficke_znazorneni_pohybu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Číslo operačního programu: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CZ.1.07/1.4.00/21.1693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projektu: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PRIMA ŠKOLA</a:t>
            </a:r>
          </a:p>
        </p:txBody>
      </p:sp>
      <p:pic>
        <p:nvPicPr>
          <p:cNvPr id="13316" name="Picture 4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09563"/>
            <a:ext cx="1811337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404813"/>
            <a:ext cx="418782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660066"/>
                </a:solidFill>
                <a:effectLst/>
              </a:rPr>
              <a:t>Grafické znázornění rychlosti pohybu.</a:t>
            </a:r>
            <a:br>
              <a:rPr lang="cs-CZ" sz="2800" dirty="0" smtClean="0">
                <a:solidFill>
                  <a:srgbClr val="660066"/>
                </a:solidFill>
                <a:effectLst/>
              </a:rPr>
            </a:br>
            <a:r>
              <a:rPr lang="cs-CZ" sz="2800" dirty="0" smtClean="0">
                <a:solidFill>
                  <a:srgbClr val="660066"/>
                </a:solidFill>
                <a:effectLst/>
              </a:rPr>
              <a:t>Pro tvorbu grafu platí určitá pravidla:</a:t>
            </a:r>
            <a:endParaRPr lang="cs-CZ" sz="2800" dirty="0">
              <a:solidFill>
                <a:srgbClr val="660066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71688"/>
            <a:ext cx="8229600" cy="3935412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b="1" smtClean="0">
                <a:solidFill>
                  <a:srgbClr val="CC00CC"/>
                </a:solidFill>
              </a:rPr>
              <a:t>Na vodorovnou osu nanášíme vždy čas.</a:t>
            </a:r>
          </a:p>
          <a:p>
            <a:pPr>
              <a:buFont typeface="Wingdings" pitchFamily="2" charset="2"/>
              <a:buChar char="q"/>
            </a:pPr>
            <a:r>
              <a:rPr lang="cs-CZ" sz="2400" b="1" smtClean="0">
                <a:solidFill>
                  <a:srgbClr val="CC00CC"/>
                </a:solidFill>
              </a:rPr>
              <a:t>Na svislou osu nanášíme rychlost.</a:t>
            </a:r>
          </a:p>
          <a:p>
            <a:pPr>
              <a:buFont typeface="Wingdings" pitchFamily="2" charset="2"/>
              <a:buChar char="q"/>
            </a:pPr>
            <a:r>
              <a:rPr lang="cs-CZ" sz="2400" b="1" smtClean="0">
                <a:solidFill>
                  <a:srgbClr val="CC00CC"/>
                </a:solidFill>
              </a:rPr>
              <a:t>Musíme zvolit vhodně měřítko.</a:t>
            </a:r>
          </a:p>
          <a:p>
            <a:pPr>
              <a:buFont typeface="Wingdings" pitchFamily="2" charset="2"/>
              <a:buChar char="q"/>
            </a:pPr>
            <a:r>
              <a:rPr lang="cs-CZ" sz="2400" b="1" smtClean="0">
                <a:solidFill>
                  <a:srgbClr val="CC00CC"/>
                </a:solidFill>
              </a:rPr>
              <a:t>Nejdříve sestrojíme jednotlivé body grafu, jejichž polohu udávají hodnoty za tabulky, a potom tyto body spojíme úsečkami.</a:t>
            </a:r>
          </a:p>
          <a:p>
            <a:pPr>
              <a:buFont typeface="Wingdings" pitchFamily="2" charset="2"/>
              <a:buChar char="q"/>
            </a:pPr>
            <a:r>
              <a:rPr lang="cs-CZ" sz="2400" b="1" smtClean="0">
                <a:solidFill>
                  <a:srgbClr val="CC00CC"/>
                </a:solidFill>
              </a:rPr>
              <a:t>Každý graf musí mít název a popis os, to znamená, že na první pohled musí být zřejmé, co graf znázorňuje.</a:t>
            </a:r>
          </a:p>
          <a:p>
            <a:pPr>
              <a:buFont typeface="Wingdings 3" pitchFamily="18" charset="2"/>
              <a:buNone/>
            </a:pPr>
            <a:endParaRPr lang="cs-CZ" sz="2400" b="1" smtClean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000099"/>
                </a:solidFill>
                <a:effectLst/>
              </a:rPr>
              <a:t>V tabulce jsou zobrazeny údaje, které sledoval chlapec každých 30 sekund na rychloměru při jízdě na kole.</a:t>
            </a:r>
            <a:endParaRPr lang="cs-CZ" sz="2800" dirty="0">
              <a:solidFill>
                <a:srgbClr val="000099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57188" y="2357438"/>
          <a:ext cx="8501062" cy="1660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6302"/>
                <a:gridCol w="517460"/>
                <a:gridCol w="665305"/>
                <a:gridCol w="665305"/>
                <a:gridCol w="665305"/>
                <a:gridCol w="887074"/>
                <a:gridCol w="813151"/>
                <a:gridCol w="813151"/>
                <a:gridCol w="887074"/>
                <a:gridCol w="960996"/>
              </a:tblGrid>
              <a:tr h="47105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Čas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 t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s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 ]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60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120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150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180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210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240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0291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Rychlost v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km/h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 ]</a:t>
                      </a:r>
                      <a:endParaRPr lang="cs-CZ" sz="24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 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12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12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22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22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 descr="MM900236268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5" y="4572000"/>
            <a:ext cx="2500313" cy="20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63" y="1500188"/>
            <a:ext cx="8229600" cy="45259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600" b="1" smtClean="0">
                <a:solidFill>
                  <a:srgbClr val="006600"/>
                </a:solidFill>
              </a:rPr>
              <a:t>O jaký pohyb se jedná?</a:t>
            </a:r>
          </a:p>
          <a:p>
            <a:pPr>
              <a:buFont typeface="Wingdings" pitchFamily="2" charset="2"/>
              <a:buChar char="q"/>
            </a:pPr>
            <a:r>
              <a:rPr lang="cs-CZ" sz="2600" b="1" smtClean="0">
                <a:solidFill>
                  <a:srgbClr val="006600"/>
                </a:solidFill>
              </a:rPr>
              <a:t>Jakým pohybem se cyklista pohyboval prvních 90 sekund?</a:t>
            </a:r>
          </a:p>
          <a:p>
            <a:pPr>
              <a:buFont typeface="Wingdings" pitchFamily="2" charset="2"/>
              <a:buChar char="q"/>
            </a:pPr>
            <a:r>
              <a:rPr lang="cs-CZ" sz="2600" b="1" smtClean="0">
                <a:solidFill>
                  <a:srgbClr val="006600"/>
                </a:solidFill>
              </a:rPr>
              <a:t>Jakým pohybem se cyklista pohyboval od 90 </a:t>
            </a:r>
            <a:r>
              <a:rPr lang="cs-CZ" sz="2600" b="1" smtClean="0">
                <a:solidFill>
                  <a:srgbClr val="006600"/>
                </a:solidFill>
                <a:latin typeface="Arial" charset="0"/>
              </a:rPr>
              <a:t>   </a:t>
            </a:r>
            <a:r>
              <a:rPr lang="cs-CZ" sz="2600" b="1" smtClean="0">
                <a:solidFill>
                  <a:srgbClr val="006600"/>
                </a:solidFill>
              </a:rPr>
              <a:t>do 150 sekund (1,5 – 2,5 minuty jízdy)?</a:t>
            </a:r>
          </a:p>
          <a:p>
            <a:pPr>
              <a:buFont typeface="Wingdings" pitchFamily="2" charset="2"/>
              <a:buChar char="q"/>
            </a:pPr>
            <a:r>
              <a:rPr lang="cs-CZ" sz="2600" b="1" smtClean="0">
                <a:solidFill>
                  <a:srgbClr val="006600"/>
                </a:solidFill>
              </a:rPr>
              <a:t>Jakou rychlostí se pohyboval chlapec v čase </a:t>
            </a:r>
            <a:r>
              <a:rPr lang="cs-CZ" sz="2600" b="1" smtClean="0">
                <a:solidFill>
                  <a:srgbClr val="006600"/>
                </a:solidFill>
                <a:latin typeface="Arial" charset="0"/>
              </a:rPr>
              <a:t>               </a:t>
            </a:r>
            <a:r>
              <a:rPr lang="cs-CZ" sz="2600" b="1" smtClean="0">
                <a:solidFill>
                  <a:srgbClr val="006600"/>
                </a:solidFill>
              </a:rPr>
              <a:t>3 minuty 30 sekund?</a:t>
            </a:r>
          </a:p>
          <a:p>
            <a:pPr>
              <a:buFont typeface="Wingdings" pitchFamily="2" charset="2"/>
              <a:buChar char="q"/>
            </a:pPr>
            <a:r>
              <a:rPr lang="cs-CZ" sz="2600" b="1" smtClean="0">
                <a:solidFill>
                  <a:srgbClr val="006600"/>
                </a:solidFill>
              </a:rPr>
              <a:t>Pohyboval se chlapec po nějakém úseku rovnoměrným pohybem?</a:t>
            </a:r>
          </a:p>
          <a:p>
            <a:pPr>
              <a:buFont typeface="Wingdings 3" pitchFamily="18" charset="2"/>
              <a:buNone/>
            </a:pPr>
            <a:r>
              <a:rPr lang="cs-CZ" sz="2600" b="1" smtClean="0">
                <a:solidFill>
                  <a:srgbClr val="006600"/>
                </a:solidFill>
              </a:rPr>
              <a:t>ODPOVĚDI ČTĚTE Z TABULKY, ČTĚTE Z GRAFU.</a:t>
            </a:r>
          </a:p>
          <a:p>
            <a:pPr>
              <a:buFont typeface="Wingdings" pitchFamily="2" charset="2"/>
              <a:buChar char="q"/>
            </a:pPr>
            <a:endParaRPr lang="cs-CZ" sz="2600" b="1" smtClean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9900"/>
                </a:solidFill>
                <a:effectLst/>
              </a:rPr>
              <a:t>Z údajů v tabulce nalezneme odpovědi na následující otázky: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66FF"/>
                </a:solidFill>
                <a:effectLst/>
              </a:rPr>
              <a:t>Tvorba grafu závislosti rychlosti na čase: (cyklista)</a:t>
            </a:r>
            <a:endParaRPr lang="cs-CZ" sz="3200" dirty="0">
              <a:solidFill>
                <a:srgbClr val="0066FF"/>
              </a:solidFill>
              <a:effectLst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 rot="-5400000">
            <a:off x="-658018" y="3483768"/>
            <a:ext cx="2857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00CC"/>
                </a:solidFill>
                <a:latin typeface="Lucida Sans Unicode" pitchFamily="34" charset="0"/>
              </a:rPr>
              <a:t>Rychlost v </a:t>
            </a:r>
            <a:r>
              <a:rPr lang="en-US" sz="2400" b="1">
                <a:solidFill>
                  <a:srgbClr val="0000CC"/>
                </a:solidFill>
                <a:latin typeface="Lucida Sans Unicode" pitchFamily="34" charset="0"/>
              </a:rPr>
              <a:t>[</a:t>
            </a:r>
            <a:r>
              <a:rPr lang="cs-CZ" sz="2400" b="1">
                <a:solidFill>
                  <a:srgbClr val="0000CC"/>
                </a:solidFill>
                <a:latin typeface="Lucida Sans Unicode" pitchFamily="34" charset="0"/>
              </a:rPr>
              <a:t>km/h</a:t>
            </a:r>
            <a:r>
              <a:rPr lang="en-US" sz="2400" b="1">
                <a:solidFill>
                  <a:srgbClr val="0000CC"/>
                </a:solidFill>
                <a:latin typeface="Lucida Sans Unicode" pitchFamily="34" charset="0"/>
              </a:rPr>
              <a:t>]</a:t>
            </a:r>
            <a:endParaRPr lang="cs-CZ" sz="2400" b="1">
              <a:solidFill>
                <a:srgbClr val="0000CC"/>
              </a:solidFill>
              <a:latin typeface="Lucida Sans Unicode" pitchFamily="34" charset="0"/>
            </a:endParaRPr>
          </a:p>
        </p:txBody>
      </p:sp>
      <p:graphicFrame>
        <p:nvGraphicFramePr>
          <p:cNvPr id="9" name="Graf 8"/>
          <p:cNvGraphicFramePr/>
          <p:nvPr/>
        </p:nvGraphicFramePr>
        <p:xfrm>
          <a:off x="1214414" y="1500174"/>
          <a:ext cx="7215238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715125" y="5857875"/>
            <a:ext cx="1857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00CC"/>
                </a:solidFill>
                <a:latin typeface="Lucida Sans Unicode" pitchFamily="34" charset="0"/>
              </a:rPr>
              <a:t>Čas t </a:t>
            </a:r>
            <a:r>
              <a:rPr lang="en-US" sz="2400" b="1">
                <a:solidFill>
                  <a:srgbClr val="0000CC"/>
                </a:solidFill>
                <a:latin typeface="Lucida Sans Unicode" pitchFamily="34" charset="0"/>
              </a:rPr>
              <a:t>[</a:t>
            </a:r>
            <a:r>
              <a:rPr lang="cs-CZ" sz="2400" b="1">
                <a:solidFill>
                  <a:srgbClr val="0000CC"/>
                </a:solidFill>
                <a:latin typeface="Lucida Sans Unicode" pitchFamily="34" charset="0"/>
              </a:rPr>
              <a:t>s</a:t>
            </a:r>
            <a:r>
              <a:rPr lang="en-US" sz="2400" b="1">
                <a:solidFill>
                  <a:srgbClr val="0000CC"/>
                </a:solidFill>
                <a:latin typeface="Lucida Sans Unicode" pitchFamily="34" charset="0"/>
              </a:rPr>
              <a:t>]</a:t>
            </a:r>
            <a:endParaRPr lang="cs-CZ" sz="2400" b="1">
              <a:solidFill>
                <a:srgbClr val="0000CC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006600"/>
                </a:solidFill>
                <a:effectLst/>
              </a:rPr>
              <a:t>Z grafu popište pohyb tělesa.</a:t>
            </a:r>
            <a:br>
              <a:rPr lang="cs-CZ" sz="2800" dirty="0" smtClean="0">
                <a:solidFill>
                  <a:srgbClr val="006600"/>
                </a:solidFill>
                <a:effectLst/>
              </a:rPr>
            </a:br>
            <a:r>
              <a:rPr lang="cs-CZ" sz="2800" dirty="0" smtClean="0">
                <a:solidFill>
                  <a:srgbClr val="006600"/>
                </a:solidFill>
                <a:effectLst/>
              </a:rPr>
              <a:t>Jaký pohyb těleso koná z bodu A do bodu B?</a:t>
            </a:r>
            <a:br>
              <a:rPr lang="cs-CZ" sz="2800" dirty="0" smtClean="0">
                <a:solidFill>
                  <a:srgbClr val="006600"/>
                </a:solidFill>
                <a:effectLst/>
              </a:rPr>
            </a:br>
            <a:r>
              <a:rPr lang="cs-CZ" sz="2800" dirty="0" smtClean="0">
                <a:solidFill>
                  <a:srgbClr val="006600"/>
                </a:solidFill>
                <a:effectLst/>
              </a:rPr>
              <a:t>Z bodu B do C a z bodu C do bodu D?</a:t>
            </a:r>
            <a:endParaRPr lang="cs-CZ" sz="2800" dirty="0">
              <a:solidFill>
                <a:srgbClr val="006600"/>
              </a:solidFill>
              <a:effectLst/>
            </a:endParaRPr>
          </a:p>
        </p:txBody>
      </p:sp>
      <p:pic>
        <p:nvPicPr>
          <p:cNvPr id="4" name="Obrázek 3" descr="vytah_rychlost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2214563"/>
            <a:ext cx="5357813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M91000116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3214688"/>
            <a:ext cx="2846387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33CC"/>
                </a:solidFill>
                <a:effectLst/>
              </a:rPr>
              <a:t>Z grafu popište pohyb tělesa: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image00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1928813"/>
            <a:ext cx="5500687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M91000114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398713"/>
            <a:ext cx="2071687" cy="280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6600CC"/>
                </a:solidFill>
                <a:effectLst/>
              </a:rPr>
              <a:t>Tvorba grafu závislosti dráhy na čase:</a:t>
            </a:r>
            <a:endParaRPr lang="cs-CZ" sz="2800" dirty="0">
              <a:solidFill>
                <a:srgbClr val="6600CC"/>
              </a:solidFill>
              <a:effectLst/>
            </a:endParaRPr>
          </a:p>
        </p:txBody>
      </p:sp>
      <p:pic>
        <p:nvPicPr>
          <p:cNvPr id="4" name="Obrázek 3" descr="gra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928688"/>
            <a:ext cx="8610600" cy="466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CC0000"/>
                </a:solidFill>
                <a:effectLst/>
              </a:rPr>
              <a:t>Grafické znázornění dráhy pohybu:</a:t>
            </a:r>
            <a:endParaRPr lang="cs-CZ" sz="2800" dirty="0">
              <a:solidFill>
                <a:srgbClr val="CC0000"/>
              </a:solidFill>
              <a:effectLst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14313" y="1071563"/>
            <a:ext cx="385762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0000"/>
                </a:solidFill>
                <a:latin typeface="Lucida Sans Unicode" pitchFamily="34" charset="0"/>
              </a:rPr>
              <a:t>Při konstrukci grafu dodržujeme stejná pravidla jako při sestrojování grafu závislosti rychlosti na čase.</a:t>
            </a:r>
          </a:p>
        </p:txBody>
      </p:sp>
      <p:pic>
        <p:nvPicPr>
          <p:cNvPr id="6" name="Obrázek 5" descr="graf 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0" y="1714500"/>
            <a:ext cx="4572000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85750" y="3929063"/>
            <a:ext cx="378618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800000"/>
                </a:solidFill>
                <a:latin typeface="Lucida Sans Unicode" pitchFamily="34" charset="0"/>
              </a:rPr>
              <a:t>Porovnejte pohyb tělesa I a II.</a:t>
            </a:r>
          </a:p>
          <a:p>
            <a:r>
              <a:rPr lang="cs-CZ" sz="2800" b="1">
                <a:solidFill>
                  <a:srgbClr val="800000"/>
                </a:solidFill>
                <a:latin typeface="Lucida Sans Unicode" pitchFamily="34" charset="0"/>
              </a:rPr>
              <a:t>Které těleso se pohybuje rychleji?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6766" cy="207170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2400" dirty="0" smtClean="0">
                <a:solidFill>
                  <a:srgbClr val="CC0099"/>
                </a:solidFill>
                <a:effectLst/>
              </a:rPr>
              <a:t>Auto, chodec a cyklista se pohybují po stejné silnici.</a:t>
            </a:r>
            <a:br>
              <a:rPr lang="cs-CZ" sz="2400" dirty="0" smtClean="0">
                <a:solidFill>
                  <a:srgbClr val="CC0099"/>
                </a:solidFill>
                <a:effectLst/>
              </a:rPr>
            </a:br>
            <a:r>
              <a:rPr lang="cs-CZ" sz="2400" dirty="0" smtClean="0">
                <a:solidFill>
                  <a:srgbClr val="CC0099"/>
                </a:solidFill>
                <a:effectLst/>
              </a:rPr>
              <a:t>Určete:</a:t>
            </a:r>
            <a:br>
              <a:rPr lang="cs-CZ" sz="2400" dirty="0" smtClean="0">
                <a:solidFill>
                  <a:srgbClr val="CC0099"/>
                </a:solidFill>
                <a:effectLst/>
              </a:rPr>
            </a:br>
            <a:r>
              <a:rPr lang="cs-CZ" sz="2400" dirty="0" smtClean="0">
                <a:solidFill>
                  <a:srgbClr val="CC0099"/>
                </a:solidFill>
                <a:effectLst/>
              </a:rPr>
              <a:t>1. Který z nich má během prvních tří hodin pohybu nejvyšší průměrnou rychlost.</a:t>
            </a:r>
            <a:br>
              <a:rPr lang="cs-CZ" sz="2400" dirty="0" smtClean="0">
                <a:solidFill>
                  <a:srgbClr val="CC0099"/>
                </a:solidFill>
                <a:effectLst/>
              </a:rPr>
            </a:br>
            <a:r>
              <a:rPr lang="cs-CZ" sz="2400" dirty="0" smtClean="0">
                <a:solidFill>
                  <a:srgbClr val="CC0099"/>
                </a:solidFill>
                <a:effectLst/>
              </a:rPr>
              <a:t>2. Po jaké době se potkal cyklista s autem?</a:t>
            </a:r>
            <a:br>
              <a:rPr lang="cs-CZ" sz="2400" dirty="0" smtClean="0">
                <a:solidFill>
                  <a:srgbClr val="CC0099"/>
                </a:solidFill>
                <a:effectLst/>
              </a:rPr>
            </a:br>
            <a:r>
              <a:rPr lang="cs-CZ" sz="2400" dirty="0" smtClean="0">
                <a:solidFill>
                  <a:srgbClr val="CC0099"/>
                </a:solidFill>
                <a:effectLst/>
              </a:rPr>
              <a:t/>
            </a:r>
            <a:br>
              <a:rPr lang="cs-CZ" sz="2400" dirty="0" smtClean="0">
                <a:solidFill>
                  <a:srgbClr val="CC0099"/>
                </a:solidFill>
                <a:effectLst/>
              </a:rPr>
            </a:br>
            <a:r>
              <a:rPr lang="cs-CZ" sz="2400" dirty="0" smtClean="0">
                <a:solidFill>
                  <a:srgbClr val="CC0099"/>
                </a:solidFill>
                <a:effectLst/>
              </a:rPr>
              <a:t>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5" name="Obrázek 4" descr="auto_chodec_zadani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1650" y="2857500"/>
            <a:ext cx="567372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MM900040939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4714875"/>
            <a:ext cx="10096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M90029519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2928938"/>
            <a:ext cx="1023937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MM900284029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75" y="3429000"/>
            <a:ext cx="1357313" cy="131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9900"/>
                </a:solidFill>
                <a:effectLst/>
              </a:rPr>
              <a:t>Z grafu vypočítejte průměrné rychlosti auta a cyklisty: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pic>
        <p:nvPicPr>
          <p:cNvPr id="4" name="Obrázek 3" descr="image00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9738" y="2643188"/>
            <a:ext cx="46640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a 4"/>
          <p:cNvSpPr/>
          <p:nvPr/>
        </p:nvSpPr>
        <p:spPr>
          <a:xfrm>
            <a:off x="500063" y="2000250"/>
            <a:ext cx="2000250" cy="1785938"/>
          </a:xfrm>
          <a:prstGeom prst="ellipse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3300"/>
                </a:solidFill>
              </a:rPr>
              <a:t>Auto: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3300"/>
                </a:solidFill>
              </a:rPr>
              <a:t>v</a:t>
            </a:r>
            <a:r>
              <a:rPr lang="cs-CZ" sz="2400" b="1" baseline="-25000" dirty="0">
                <a:solidFill>
                  <a:srgbClr val="003300"/>
                </a:solidFill>
              </a:rPr>
              <a:t>p</a:t>
            </a:r>
            <a:r>
              <a:rPr lang="cs-CZ" sz="2400" b="1" dirty="0">
                <a:solidFill>
                  <a:srgbClr val="003300"/>
                </a:solidFill>
              </a:rPr>
              <a:t>=20 m/s</a:t>
            </a:r>
            <a:endParaRPr lang="cs-CZ" sz="2400" b="1" dirty="0">
              <a:solidFill>
                <a:srgbClr val="0033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00063" y="4286250"/>
            <a:ext cx="2000250" cy="1785938"/>
          </a:xfrm>
          <a:prstGeom prst="ellipse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3300"/>
                </a:solidFill>
              </a:rPr>
              <a:t>Cykl.: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3300"/>
                </a:solidFill>
              </a:rPr>
              <a:t>v</a:t>
            </a:r>
            <a:r>
              <a:rPr lang="cs-CZ" sz="2400" b="1" baseline="-25000" dirty="0">
                <a:solidFill>
                  <a:srgbClr val="003300"/>
                </a:solidFill>
              </a:rPr>
              <a:t>p</a:t>
            </a:r>
            <a:r>
              <a:rPr lang="cs-CZ" sz="2400" b="1" dirty="0">
                <a:solidFill>
                  <a:srgbClr val="003300"/>
                </a:solidFill>
              </a:rPr>
              <a:t>=5 m/s</a:t>
            </a:r>
            <a:endParaRPr lang="cs-CZ" sz="2400" b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2800" dirty="0" smtClean="0">
                <a:solidFill>
                  <a:srgbClr val="660066"/>
                </a:solidFill>
                <a:effectLst/>
              </a:rPr>
              <a:t>Na obrázku je graf motorového člunu, který pluje z přístavu A do přístavu C. </a:t>
            </a:r>
            <a:br>
              <a:rPr lang="cs-CZ" sz="2800" dirty="0" smtClean="0">
                <a:solidFill>
                  <a:srgbClr val="660066"/>
                </a:solidFill>
                <a:effectLst/>
              </a:rPr>
            </a:br>
            <a:r>
              <a:rPr lang="cs-CZ" sz="2800" dirty="0" smtClean="0">
                <a:solidFill>
                  <a:srgbClr val="660066"/>
                </a:solidFill>
                <a:effectLst/>
              </a:rPr>
              <a:t>Jaká je průměrná rychlost pohybu mezi přístavy?</a:t>
            </a:r>
            <a:br>
              <a:rPr lang="cs-CZ" sz="2800" dirty="0" smtClean="0">
                <a:solidFill>
                  <a:srgbClr val="660066"/>
                </a:solidFill>
                <a:effectLst/>
              </a:rPr>
            </a:br>
            <a:r>
              <a:rPr lang="cs-CZ" sz="2800" dirty="0" smtClean="0">
                <a:solidFill>
                  <a:srgbClr val="660066"/>
                </a:solidFill>
                <a:effectLst/>
              </a:rPr>
              <a:t>Co označuje úsek C až D?</a:t>
            </a:r>
            <a:endParaRPr lang="cs-CZ" dirty="0"/>
          </a:p>
        </p:txBody>
      </p:sp>
      <p:pic>
        <p:nvPicPr>
          <p:cNvPr id="4" name="Obrázek 3" descr="otazka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0" y="2336800"/>
            <a:ext cx="4643438" cy="409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Obrázek 4" descr="MM91000111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3286125"/>
            <a:ext cx="19526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2700" dirty="0" smtClean="0">
                <a:solidFill>
                  <a:srgbClr val="000099"/>
                </a:solidFill>
                <a:effectLst/>
              </a:rPr>
              <a:t>Na obrázku jsou znázorněny dráhy dvou automobilů.</a:t>
            </a:r>
            <a:br>
              <a:rPr lang="cs-CZ" sz="2700" dirty="0" smtClean="0">
                <a:solidFill>
                  <a:srgbClr val="000099"/>
                </a:solidFill>
                <a:effectLst/>
              </a:rPr>
            </a:br>
            <a:r>
              <a:rPr lang="cs-CZ" sz="2700" dirty="0" smtClean="0">
                <a:solidFill>
                  <a:srgbClr val="000099"/>
                </a:solidFill>
                <a:effectLst/>
              </a:rPr>
              <a:t>Určete:</a:t>
            </a:r>
            <a:br>
              <a:rPr lang="cs-CZ" sz="2700" dirty="0" smtClean="0">
                <a:solidFill>
                  <a:srgbClr val="000099"/>
                </a:solidFill>
                <a:effectLst/>
              </a:rPr>
            </a:br>
            <a:r>
              <a:rPr lang="cs-CZ" sz="2700" dirty="0" smtClean="0">
                <a:solidFill>
                  <a:srgbClr val="000099"/>
                </a:solidFill>
                <a:effectLst/>
              </a:rPr>
              <a:t>a) dráhu vozidla A v čase 3 s po startu.</a:t>
            </a:r>
            <a:br>
              <a:rPr lang="cs-CZ" sz="2700" dirty="0" smtClean="0">
                <a:solidFill>
                  <a:srgbClr val="000099"/>
                </a:solidFill>
                <a:effectLst/>
              </a:rPr>
            </a:br>
            <a:r>
              <a:rPr lang="cs-CZ" sz="2700" dirty="0" smtClean="0">
                <a:solidFill>
                  <a:srgbClr val="000099"/>
                </a:solidFill>
                <a:effectLst/>
              </a:rPr>
              <a:t>b) rychlost vozidla B vzhledem k vozovce.</a:t>
            </a:r>
            <a:br>
              <a:rPr lang="cs-CZ" sz="2700" dirty="0" smtClean="0">
                <a:solidFill>
                  <a:srgbClr val="000099"/>
                </a:solidFill>
                <a:effectLst/>
              </a:rPr>
            </a:br>
            <a:r>
              <a:rPr lang="cs-CZ" sz="2700" dirty="0" smtClean="0">
                <a:solidFill>
                  <a:srgbClr val="000099"/>
                </a:solidFill>
                <a:effectLst/>
              </a:rPr>
              <a:t>c) za jak dlouho ujede vozidlo B dráhu 12 km?</a:t>
            </a:r>
            <a:r>
              <a:rPr lang="cs-CZ" sz="2700" dirty="0" smtClean="0"/>
              <a:t> </a:t>
            </a:r>
            <a:br>
              <a:rPr lang="cs-CZ" sz="2700" dirty="0" smtClean="0"/>
            </a:br>
            <a:r>
              <a:rPr lang="cs-CZ" sz="1200" dirty="0" smtClean="0"/>
              <a:t> </a:t>
            </a:r>
            <a:endParaRPr lang="cs-CZ" sz="1200" dirty="0"/>
          </a:p>
        </p:txBody>
      </p:sp>
      <p:pic>
        <p:nvPicPr>
          <p:cNvPr id="4" name="Obrázek 3" descr="a87_00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2643188"/>
            <a:ext cx="58420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C900398511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3214688"/>
            <a:ext cx="183515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C900398513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" y="4572000"/>
            <a:ext cx="1838325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2"/>
          <p:cNvSpPr>
            <a:spLocks noGrp="1"/>
          </p:cNvSpPr>
          <p:nvPr>
            <p:ph idx="1"/>
          </p:nvPr>
        </p:nvSpPr>
        <p:spPr>
          <a:xfrm>
            <a:off x="500063" y="1071563"/>
            <a:ext cx="8229600" cy="5054600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CC00"/>
                </a:solidFill>
              </a:rPr>
              <a:t>Tesař J., Jáchim F., Fyzika 2 pro ZŠ, Síla a její účinky-Pohyb těles, pedagogické nakladatelství, a.s., SPN 2008.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CC00"/>
                </a:solidFill>
              </a:rPr>
              <a:t>Rauner K., Havel V., a kol., Fyzika 7 pro ZŠ a víceletá gymnázia, Nakladatelství Fraus 2005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CC00"/>
                </a:solidFill>
                <a:latin typeface="Arial" charset="0"/>
              </a:rPr>
              <a:t>www.office.microsoft.com</a:t>
            </a: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CC00"/>
                </a:solidFill>
                <a:hlinkClick r:id="rId2"/>
              </a:rPr>
              <a:t>http://fyzikalniulohy.cz/uloha.php?uloha=226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CC00"/>
                </a:solidFill>
                <a:hlinkClick r:id="rId3"/>
              </a:rPr>
              <a:t>http://fjv.sweb.cz/prikl/Fprikl2x1_soubory/image001.gif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CC00"/>
                </a:solidFill>
                <a:hlinkClick r:id="rId4"/>
              </a:rPr>
              <a:t>http://www.zslado.cz/vyuka_fyzika/e_kurz/7/rychlostdraha/vykl_soubory/graf%202.gif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CC00"/>
                </a:solidFill>
                <a:hlinkClick r:id="rId5"/>
              </a:rPr>
              <a:t>http://fjv.sweb.cz/prikl/Fprikl2x1_soubory/image003.gif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CC00"/>
                </a:solidFill>
                <a:hlinkClick r:id="rId6"/>
              </a:rPr>
              <a:t>http://www.zsstenovice.cz/skolnitesty/1319799131/otazka15.jpg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CC00"/>
                </a:solidFill>
                <a:hlinkClick r:id="rId7"/>
              </a:rPr>
              <a:t>http://www.vyukovematerialy.cz/fyzika/obr7/graf.jpg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CC00"/>
                </a:solidFill>
                <a:hlinkClick r:id="rId8"/>
              </a:rPr>
              <a:t>http://fyzikalniulohy.cz/_upload/00136/vytah_rychlost.gif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CC00"/>
                </a:solidFill>
                <a:hlinkClick r:id="rId9"/>
              </a:rPr>
              <a:t>http://www.sbirkaprikladu.cz/userfiles/4/image/a87_001.png</a:t>
            </a:r>
            <a:r>
              <a:rPr lang="cs-CZ" sz="1200" b="1" smtClean="0">
                <a:solidFill>
                  <a:srgbClr val="00CC00"/>
                </a:solidFill>
              </a:rPr>
              <a:t> </a:t>
            </a:r>
            <a:r>
              <a:rPr lang="en-US" sz="1200" b="1" smtClean="0">
                <a:solidFill>
                  <a:srgbClr val="00CC00"/>
                </a:solidFill>
              </a:rPr>
              <a:t>[cit</a:t>
            </a:r>
            <a:r>
              <a:rPr lang="cs-CZ" sz="1200" b="1" smtClean="0">
                <a:solidFill>
                  <a:srgbClr val="00CC00"/>
                </a:solidFill>
              </a:rPr>
              <a:t>:2012-10-31</a:t>
            </a:r>
            <a:r>
              <a:rPr lang="en-US" sz="1200" b="1" smtClean="0">
                <a:solidFill>
                  <a:srgbClr val="00CC00"/>
                </a:solidFill>
              </a:rPr>
              <a:t>]</a:t>
            </a:r>
            <a:endParaRPr lang="cs-CZ" sz="1200" b="1" smtClean="0">
              <a:solidFill>
                <a:srgbClr val="00CC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1200" b="1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B050"/>
                </a:solidFill>
              </a:rPr>
              <a:t>Použité zdroje:</a:t>
            </a:r>
            <a:endParaRPr lang="cs-CZ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268913"/>
          </a:xfrm>
        </p:spPr>
        <p:txBody>
          <a:bodyPr/>
          <a:lstStyle/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Prezentace slouží k naučení nového učiva s využitím poznatků z minulých hodin.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umí popsat fyzikální veličinu „rychlost“, dokáže použít vzorec pro výpočet rychlosti, dráhy a času. 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umí vytvořit tabulku, naučí se pravidla tvorby grafu závislosti rychlosti na čase a pravidla tvorby grafu závislosti dráhy na čase.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umí z tabulky odpovídat na různé otázky týkající se pohybu těles.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se naučí vytvořit graf závislosti rychlosti na čase.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se naučí vytvořit graf závislosti dráhy na čase.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umí z grafu vypočítat průměrnou rychlost tělesa.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umí číst z tabulky.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umí číst z grafu.</a:t>
            </a:r>
          </a:p>
          <a:p>
            <a:pPr marL="457200" indent="-457200">
              <a:buFont typeface="Wingdings 3" pitchFamily="18" charset="2"/>
              <a:buAutoNum type="arabicPeriod"/>
            </a:pPr>
            <a:r>
              <a:rPr lang="cs-CZ" sz="2000" b="1" smtClean="0">
                <a:solidFill>
                  <a:srgbClr val="00B0F0"/>
                </a:solidFill>
              </a:rPr>
              <a:t>Žák popíše z grafu pohyb tělesa.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2547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2060"/>
                </a:solidFill>
              </a:rPr>
              <a:t>Metodika prezentace: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207</TotalTime>
  <Words>399</Words>
  <Application>Microsoft Office PowerPoint</Application>
  <PresentationFormat>On-screen Show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15</vt:i4>
      </vt:variant>
    </vt:vector>
  </HeadingPairs>
  <TitlesOfParts>
    <vt:vector size="30" baseType="lpstr">
      <vt:lpstr>Lucida Sans Unicode</vt:lpstr>
      <vt:lpstr>Arial</vt:lpstr>
      <vt:lpstr>Wingdings 3</vt:lpstr>
      <vt:lpstr>Verdana</vt:lpstr>
      <vt:lpstr>Wingdings 2</vt:lpstr>
      <vt:lpstr>Calibri</vt:lpstr>
      <vt:lpstr>Wingdings</vt:lpstr>
      <vt:lpstr>Shluk</vt:lpstr>
      <vt:lpstr>Shluk</vt:lpstr>
      <vt:lpstr>Shluk</vt:lpstr>
      <vt:lpstr>Shluk</vt:lpstr>
      <vt:lpstr>Shluk</vt:lpstr>
      <vt:lpstr>Shluk</vt:lpstr>
      <vt:lpstr>Shluk</vt:lpstr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28</cp:revision>
  <dcterms:created xsi:type="dcterms:W3CDTF">2012-10-28T15:37:34Z</dcterms:created>
  <dcterms:modified xsi:type="dcterms:W3CDTF">2013-06-07T17:38:02Z</dcterms:modified>
</cp:coreProperties>
</file>