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CCFF"/>
    <a:srgbClr val="990099"/>
    <a:srgbClr val="000099"/>
    <a:srgbClr val="0033CC"/>
    <a:srgbClr val="003300"/>
    <a:srgbClr val="CCFFCC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BF32125-F154-4F95-AAFE-00DD6A414D3D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4E757D1-DB7A-46CB-BD4A-81D552336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669C98-B8F9-40E3-A92D-54A8FC428A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EDBF61C-7148-48B4-8C3E-94800E3A9B31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487BBC4-305C-44FB-A406-4C47460F36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2ACD6-13FF-4667-878F-F0C7A7272F97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75FCE-BC26-42D7-B1A2-9207A74B59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D90B19-FD5D-4166-A6F4-2AE3DB3426C9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4160BD2-A9A2-4F00-9DDA-629A7055C6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465069-1650-4986-9F97-A355319411B3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429489-0562-4147-A5CC-BD04E7454E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D4D356-DDEE-4EEC-8D9F-1F199928BA08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58FDB1-3E6B-4623-BEF0-7D229F089F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793AEB-074F-460E-8F14-902796C80AD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0C57A1-6BE9-4C48-8557-DC643908C7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9AB37-C994-41EB-BB0E-99538DCCD82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37661-3770-475A-8CFD-24254AF2B3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35A032F-6EE1-4991-8BB0-6FF8B8A754B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0FEB6C-33C0-4256-B1AD-BA92D06188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908F8D3-EE99-46B1-9CEB-1EB13475358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5CE7871-2429-4D9B-A247-C24D5FB6A8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9B973-2982-4CC8-B787-84B9B2D9C73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C755C-5FD1-4B39-9C66-2497A08BFD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1A4BA-FCE8-42C9-AAE2-3084BFC05B1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B9114-0BDB-42D9-8B18-4CA7D3D697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E377AD0-00AA-4544-B0AD-71F39400E6ED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6D40C25-4630-405A-97C3-23DACB67DA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lenarstvinonstop.cz/images/sortiment/zrcadla/zrcadlo-zlate.jpg" TargetMode="External"/><Relationship Id="rId13" Type="http://schemas.openxmlformats.org/officeDocument/2006/relationships/hyperlink" Target="http://files.sarka-pribylova.webnode.cz/200000202-a50a6a6041/oko3.jpg" TargetMode="External"/><Relationship Id="rId3" Type="http://schemas.openxmlformats.org/officeDocument/2006/relationships/hyperlink" Target="http://www.i-svetlo.cz/wp-content/uploads/2012/08/slunce.jpg" TargetMode="External"/><Relationship Id="rId7" Type="http://schemas.openxmlformats.org/officeDocument/2006/relationships/hyperlink" Target="http://hvezdarna.plzen.eu/foto/ada/Mesic/Mesic_Plejady.jpg" TargetMode="External"/><Relationship Id="rId12" Type="http://schemas.openxmlformats.org/officeDocument/2006/relationships/hyperlink" Target="http://www.fotoradce.cz/blog/soubory/clanky/227/mspektrum.jpg" TargetMode="External"/><Relationship Id="rId2" Type="http://schemas.openxmlformats.org/officeDocument/2006/relationships/hyperlink" Target="http://www.farnost-mb.cz/_d/svicka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traenergy.cz/data/content/images/zar1.jpg" TargetMode="External"/><Relationship Id="rId11" Type="http://schemas.openxmlformats.org/officeDocument/2006/relationships/hyperlink" Target="http://www.paladix.cz/clanky/img.php?ido=13412" TargetMode="External"/><Relationship Id="rId5" Type="http://schemas.openxmlformats.org/officeDocument/2006/relationships/hyperlink" Target="http://www.rc-auta.eu/Fotografie/Zbozi/Original/reflektor%202.JPG" TargetMode="External"/><Relationship Id="rId10" Type="http://schemas.openxmlformats.org/officeDocument/2006/relationships/hyperlink" Target="http://i.iinfo.cz/urs/povray30_02-122270207944825.jpg" TargetMode="External"/><Relationship Id="rId4" Type="http://schemas.openxmlformats.org/officeDocument/2006/relationships/hyperlink" Target="http://www.hw.cz/files/images/mimochodem/05.jpg" TargetMode="External"/><Relationship Id="rId9" Type="http://schemas.openxmlformats.org/officeDocument/2006/relationships/hyperlink" Target="http://www.aluminiumshop.cz/emdata/products/415_l.jpg" TargetMode="External"/><Relationship Id="rId14" Type="http://schemas.openxmlformats.org/officeDocument/2006/relationships/hyperlink" Target="http://media.investicniweb.cz/photos/2012/07/25/12-13990-6-rychlost-svetla_1_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ubtitle 1"/>
          <p:cNvSpPr txBox="1">
            <a:spLocks/>
          </p:cNvSpPr>
          <p:nvPr/>
        </p:nvSpPr>
        <p:spPr bwMode="auto">
          <a:xfrm>
            <a:off x="684213" y="4868863"/>
            <a:ext cx="7775575" cy="84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7. ročníku. Slouží k naučení nového učiva. Žák se učí o světle a  světelných zdrojích.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47813" y="3933825"/>
            <a:ext cx="6215062" cy="61118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Světlo a světelné zdroje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2411413" y="1484313"/>
            <a:ext cx="63912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11/2012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VY_32_INOVACE_FY.7.A.16_svetlo_a_svetelne_zdroje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4340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30956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476250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143000"/>
            <a:ext cx="8229600" cy="216217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druh elektromagnetického záření o vlnové délce 400 – 760 nm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je tělesy vyzařováno, odráženo, nebo pohlcováno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ve vakuu se šíří rychlostí 300 000 km/s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Co je světlo?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svicka-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7925" y="3714750"/>
            <a:ext cx="42037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88" y="1285875"/>
            <a:ext cx="5329237" cy="21431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33CC"/>
                </a:solidFill>
              </a:rPr>
              <a:t>slunce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33CC"/>
                </a:solidFill>
              </a:rPr>
              <a:t>reflektor automobilu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33CC"/>
                </a:solidFill>
              </a:rPr>
              <a:t>plamen svíčky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33CC"/>
                </a:solidFill>
              </a:rPr>
              <a:t>zářivka v lampičce apod.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101122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CC"/>
                </a:solidFill>
                <a:effectLst/>
              </a:rPr>
              <a:t>Světelné zdroje, tělesa, která světlo VYZAŘUJÍ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0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500063"/>
            <a:ext cx="1776412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reflektor 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38" y="4000500"/>
            <a:ext cx="2876550" cy="215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slunc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88" y="3857625"/>
            <a:ext cx="3195637" cy="230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zar1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4214813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6757988" cy="216217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Měsíc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zrcadlo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vyleštěný hliníkový plech apod.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9900"/>
                </a:solidFill>
                <a:effectLst/>
              </a:rPr>
              <a:t>Tělesa, která světlo ODRÁŽEJÍ: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Mesic_Plejad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75" y="3643313"/>
            <a:ext cx="2338388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zrcadlo-zlat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3357563"/>
            <a:ext cx="2698750" cy="202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15_l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13" y="3643313"/>
            <a:ext cx="2360612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264318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CC"/>
                </a:solidFill>
              </a:rPr>
              <a:t>matná tmavá tkanina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CC"/>
                </a:solidFill>
              </a:rPr>
              <a:t>hluboký otvor v zemi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33CC"/>
                </a:solidFill>
              </a:rPr>
              <a:t>další dutá nebo různě zprohýbaná, tmavá nebo matná tělesa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0099"/>
                </a:solidFill>
                <a:effectLst/>
              </a:rPr>
              <a:t>Tělesa, která světlo POHLCUJÍ: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povray30_02-12227020794482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8" y="3178175"/>
            <a:ext cx="4429125" cy="332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6497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000" b="1" smtClean="0">
                <a:solidFill>
                  <a:srgbClr val="3333CC"/>
                </a:solidFill>
              </a:rPr>
              <a:t>Optické prostředí: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000" b="1" u="sng" smtClean="0">
                <a:solidFill>
                  <a:srgbClr val="3333CC"/>
                </a:solidFill>
              </a:rPr>
              <a:t>PRŮHLEDNÉ</a:t>
            </a:r>
            <a:r>
              <a:rPr lang="cs-CZ" sz="3000" b="1" smtClean="0">
                <a:solidFill>
                  <a:srgbClr val="3333CC"/>
                </a:solidFill>
              </a:rPr>
              <a:t> (světlo jím prochází </a:t>
            </a:r>
            <a:r>
              <a:rPr lang="cs-CZ" sz="3000" b="1" smtClean="0">
                <a:solidFill>
                  <a:srgbClr val="3333CC"/>
                </a:solidFill>
                <a:latin typeface="Arial" charset="0"/>
              </a:rPr>
              <a:t>                          </a:t>
            </a:r>
            <a:r>
              <a:rPr lang="cs-CZ" sz="3000" b="1" smtClean="0">
                <a:solidFill>
                  <a:srgbClr val="3333CC"/>
                </a:solidFill>
              </a:rPr>
              <a:t>s minimálními ztrátami-např. čiré sklo),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000" b="1" u="sng" smtClean="0">
                <a:solidFill>
                  <a:srgbClr val="3333CC"/>
                </a:solidFill>
              </a:rPr>
              <a:t>PRŮSVITNÉ</a:t>
            </a:r>
            <a:r>
              <a:rPr lang="cs-CZ" sz="3000" b="1" smtClean="0">
                <a:solidFill>
                  <a:srgbClr val="3333CC"/>
                </a:solidFill>
              </a:rPr>
              <a:t> (matné, světlo se v něm rozptyluje, např. sklo s vrypy nebo ornamenty, které se používá k výplni dveří),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000" b="1" u="sng" smtClean="0">
                <a:solidFill>
                  <a:srgbClr val="3333CC"/>
                </a:solidFill>
              </a:rPr>
              <a:t>NEPRŮHLEDNÉ</a:t>
            </a:r>
            <a:r>
              <a:rPr lang="cs-CZ" sz="3000" b="1" smtClean="0">
                <a:solidFill>
                  <a:srgbClr val="3333CC"/>
                </a:solidFill>
              </a:rPr>
              <a:t> (světlo, které na něj dopadá, odráží nebo pohlcuje-např. beton, dřevo).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  <a:effectLst/>
              </a:rPr>
              <a:t>Optická prostředí=látky, ve kterých se šíří světlo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88" y="1071563"/>
            <a:ext cx="6643687" cy="14287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značka: c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rychlost šíření světla ve vakuu je: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300 000 km/s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A50021"/>
                </a:solidFill>
                <a:effectLst/>
              </a:rPr>
              <a:t>Rychlost šíření světla:</a:t>
            </a:r>
            <a:endParaRPr lang="cs-CZ" sz="3200" dirty="0">
              <a:solidFill>
                <a:srgbClr val="A50021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88" y="2643188"/>
          <a:ext cx="8143875" cy="3140075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4071966"/>
                <a:gridCol w="407196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Látka</a:t>
                      </a:r>
                      <a:endParaRPr lang="cs-CZ" sz="32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Rychlost šíření světla </a:t>
                      </a:r>
                      <a:r>
                        <a:rPr lang="en-US" sz="3200" dirty="0" smtClean="0"/>
                        <a:t>[km</a:t>
                      </a:r>
                      <a:r>
                        <a:rPr lang="cs-CZ" sz="3200" dirty="0" smtClean="0"/>
                        <a:t>/s</a:t>
                      </a:r>
                      <a:r>
                        <a:rPr lang="en-US" sz="3200" dirty="0" smtClean="0"/>
                        <a:t>]</a:t>
                      </a:r>
                      <a:endParaRPr lang="cs-CZ" sz="32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VODA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225 000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LED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229 000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SKLO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200 000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DIAMANT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124 000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</a:rPr>
              <a:t>označení řeckým písmenem: </a:t>
            </a:r>
            <a:r>
              <a:rPr lang="el-GR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λ</a:t>
            </a: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 </a:t>
            </a:r>
            <a:r>
              <a:rPr lang="en-US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[lambda]</a:t>
            </a: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,</a:t>
            </a:r>
            <a:endParaRPr lang="en-US" sz="2800" b="1" smtClean="0">
              <a:solidFill>
                <a:srgbClr val="00CC00"/>
              </a:solidFill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světlo, které vnímá lidské oko, je v rozsahu 400 – 760 nm,</a:t>
            </a: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(nm=nanometr, 1 nm = 0,000 000 001 m)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záření o menší vlnové délce ( </a:t>
            </a:r>
            <a:r>
              <a:rPr lang="el-GR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λ‹</a:t>
            </a: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 400 nm) nazýváme </a:t>
            </a:r>
            <a:r>
              <a:rPr lang="cs-CZ" sz="2800" b="1" u="sng" smtClean="0">
                <a:solidFill>
                  <a:srgbClr val="00CC00"/>
                </a:solidFill>
                <a:latin typeface="Arial" charset="0"/>
                <a:cs typeface="Arial" charset="0"/>
              </a:rPr>
              <a:t>ULTRAFIALOVÉ</a:t>
            </a: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 (UV záření)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záření o větší vlnově délce </a:t>
            </a:r>
            <a:r>
              <a:rPr lang="cs-CZ" sz="32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(</a:t>
            </a:r>
            <a:r>
              <a:rPr lang="el-GR" sz="32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λ›</a:t>
            </a:r>
            <a:r>
              <a:rPr lang="cs-CZ" sz="3200" b="1" smtClean="0">
                <a:solidFill>
                  <a:srgbClr val="00CC00"/>
                </a:solidFill>
                <a:latin typeface="Arial" charset="0"/>
                <a:cs typeface="Arial" charset="0"/>
              </a:rPr>
              <a:t>760 nm) nazýváme </a:t>
            </a:r>
            <a:r>
              <a:rPr lang="cs-CZ" sz="3200" b="1" u="sng" smtClean="0">
                <a:solidFill>
                  <a:srgbClr val="00CC00"/>
                </a:solidFill>
                <a:latin typeface="Arial" charset="0"/>
                <a:cs typeface="Arial" charset="0"/>
              </a:rPr>
              <a:t>INFRAČERVENÉ ZÁŘENÍ</a:t>
            </a:r>
            <a:endParaRPr lang="cs-CZ" sz="2800" b="1" u="sng" smtClean="0">
              <a:solidFill>
                <a:srgbClr val="00CC00"/>
              </a:solidFill>
              <a:latin typeface="Arial" charset="0"/>
              <a:cs typeface="Arial" charset="0"/>
            </a:endParaRP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9900"/>
                </a:solidFill>
                <a:effectLst/>
              </a:rPr>
              <a:t>Vlnová délka světla</a:t>
            </a:r>
            <a:r>
              <a:rPr lang="cs-CZ" sz="2800" dirty="0" smtClean="0">
                <a:solidFill>
                  <a:srgbClr val="009900"/>
                </a:solidFill>
                <a:effectLst/>
              </a:rPr>
              <a:t>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ko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714375"/>
            <a:ext cx="6048375" cy="522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79266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způsobuje zahnědnutí kůže (při opalování),</a:t>
            </a: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CC0099"/>
                </a:solidFill>
              </a:rPr>
              <a:t>(ochranná vrstva atmosféry, která pohlcuje převážnou část UV záření, je vlivem znečištění exhalacemi zeslabena, proto nadměrné slunění naší kůži neprospívá)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velmi silné UV záření působí nepříznivě na vývoj rostlin,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UV záření má antiseptické účinky (ničí choroboplodné zárodky)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3399"/>
                </a:solidFill>
                <a:effectLst/>
              </a:rPr>
              <a:t>Ultrafialové záření :</a:t>
            </a:r>
            <a:endParaRPr lang="cs-CZ" sz="3200" dirty="0">
              <a:solidFill>
                <a:srgbClr val="FF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72122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svítidla na kontrolu např. cenných papírů, některých dokladů, kreditních karet, 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dezinfekce,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analýza minerálů,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čištění vody, 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zpracování jídla,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laserová technologie,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archeologie,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soudní znalectví,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3333FF"/>
                </a:solidFill>
              </a:rPr>
              <a:t>detektory požáru atd.</a:t>
            </a: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33CC"/>
                </a:solidFill>
                <a:effectLst/>
              </a:rPr>
              <a:t>Další využití UV záření: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090987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008000"/>
                </a:solidFill>
              </a:rPr>
              <a:t>s ním se setkáváme téměř denně,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8000"/>
                </a:solidFill>
              </a:rPr>
              <a:t>Dálkový ovladač k televiznímu nebo rozhlasovému přijímači,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8000"/>
                </a:solidFill>
              </a:rPr>
              <a:t>Všechna rozžhavená tělesa (např. kamna) vyzařují infračervené záření,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8000"/>
                </a:solidFill>
              </a:rPr>
              <a:t>Technické využití je velmi široké.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199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33CC33"/>
                </a:solidFill>
                <a:effectLst/>
              </a:rPr>
              <a:t>Infračervené záření: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0715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00CC"/>
                </a:solidFill>
                <a:effectLst/>
              </a:rPr>
              <a:t>Vyberte zdroje světla a odstraňte tělesa, která světlo pouze odrážejí.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1714500"/>
            <a:ext cx="3500438" cy="121443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o</a:t>
            </a:r>
            <a:r>
              <a:rPr lang="cs-CZ" sz="2800" b="1" dirty="0">
                <a:solidFill>
                  <a:srgbClr val="660066"/>
                </a:solidFill>
              </a:rPr>
              <a:t>brazovka televizoru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00563" y="1428750"/>
            <a:ext cx="3500437" cy="121443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h</a:t>
            </a:r>
            <a:r>
              <a:rPr lang="cs-CZ" sz="2800" b="1" dirty="0">
                <a:solidFill>
                  <a:srgbClr val="660066"/>
                </a:solidFill>
              </a:rPr>
              <a:t>vězdy ve vesmíru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929188" y="2786063"/>
            <a:ext cx="3500437" cy="1214437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>
                <a:solidFill>
                  <a:srgbClr val="660066"/>
                </a:solidFill>
              </a:rPr>
              <a:t>nější zrcátko automobilu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14813" y="4143375"/>
            <a:ext cx="3500437" cy="121443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p</a:t>
            </a:r>
            <a:r>
              <a:rPr lang="cs-CZ" sz="2800" b="1" dirty="0">
                <a:solidFill>
                  <a:srgbClr val="660066"/>
                </a:solidFill>
              </a:rPr>
              <a:t>rosklené dveře nábytku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50" y="4643438"/>
            <a:ext cx="3500438" cy="1214437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ž</a:t>
            </a:r>
            <a:r>
              <a:rPr lang="cs-CZ" sz="2800" b="1" dirty="0">
                <a:solidFill>
                  <a:srgbClr val="660066"/>
                </a:solidFill>
              </a:rPr>
              <a:t>árovka v lustru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50" y="3214688"/>
            <a:ext cx="3500438" cy="1214437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>
                <a:solidFill>
                  <a:srgbClr val="660066"/>
                </a:solidFill>
              </a:rPr>
              <a:t>ezpečnostní blikače cyklistů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72063" y="5500688"/>
            <a:ext cx="3500437" cy="1214437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planeta Země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3333FF"/>
                </a:solidFill>
                <a:effectLst/>
              </a:rPr>
              <a:t>Rozdělte následující látky na PRŮHLEDNÉ, PRŮSVITNÉ A NEPRŮHLEDNÉ:</a:t>
            </a:r>
            <a:br>
              <a:rPr lang="cs-CZ" sz="2800" dirty="0" smtClean="0">
                <a:solidFill>
                  <a:srgbClr val="3333FF"/>
                </a:solidFill>
                <a:effectLst/>
              </a:rPr>
            </a:br>
            <a:r>
              <a:rPr lang="cs-CZ" sz="2800" dirty="0" smtClean="0">
                <a:solidFill>
                  <a:srgbClr val="3333FF"/>
                </a:solidFill>
                <a:effectLst/>
              </a:rPr>
              <a:t>mléčné plexisklo, sklo skleničky, porcelán, rýhované sklo, papír z učebnice, sklo čiré žárovky, sklo mléčné žárovky, „kouřové sklo“</a:t>
            </a:r>
            <a:endParaRPr lang="cs-CZ" sz="2800" dirty="0">
              <a:solidFill>
                <a:srgbClr val="3333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88" y="2643188"/>
          <a:ext cx="8501062" cy="3214687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833708"/>
                <a:gridCol w="2833708"/>
                <a:gridCol w="2833708"/>
              </a:tblGrid>
              <a:tr h="642941">
                <a:tc>
                  <a:txBody>
                    <a:bodyPr/>
                    <a:lstStyle/>
                    <a:p>
                      <a:r>
                        <a:rPr lang="cs-CZ" dirty="0" smtClean="0"/>
                        <a:t>Látky průhledné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Látky průsvitné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Látky neprůhledné</a:t>
                      </a:r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28625" y="3286125"/>
            <a:ext cx="2643188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99"/>
                </a:solidFill>
              </a:rPr>
              <a:t>s</a:t>
            </a:r>
            <a:r>
              <a:rPr lang="cs-CZ" sz="2400" b="1" dirty="0">
                <a:solidFill>
                  <a:srgbClr val="000099"/>
                </a:solidFill>
              </a:rPr>
              <a:t>klo skleničky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625" y="4000500"/>
            <a:ext cx="2643188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0099"/>
                </a:solidFill>
              </a:rPr>
              <a:t>s</a:t>
            </a:r>
            <a:r>
              <a:rPr lang="cs-CZ" sz="2000" b="1" dirty="0">
                <a:solidFill>
                  <a:srgbClr val="000099"/>
                </a:solidFill>
              </a:rPr>
              <a:t>klo čiré žárovky</a:t>
            </a:r>
            <a:endParaRPr lang="cs-CZ" sz="2000" b="1" dirty="0">
              <a:solidFill>
                <a:srgbClr val="000099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14688" y="3286125"/>
            <a:ext cx="2643187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0099"/>
                </a:solidFill>
              </a:rPr>
              <a:t>m</a:t>
            </a:r>
            <a:r>
              <a:rPr lang="cs-CZ" sz="2000" b="1" dirty="0">
                <a:solidFill>
                  <a:srgbClr val="000099"/>
                </a:solidFill>
              </a:rPr>
              <a:t>léčné plexisklo</a:t>
            </a:r>
            <a:endParaRPr lang="cs-CZ" sz="2000" b="1" dirty="0">
              <a:solidFill>
                <a:srgbClr val="000099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14688" y="3929063"/>
            <a:ext cx="2643187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99"/>
                </a:solidFill>
              </a:rPr>
              <a:t>r</a:t>
            </a:r>
            <a:r>
              <a:rPr lang="cs-CZ" sz="2400" b="1" dirty="0">
                <a:solidFill>
                  <a:srgbClr val="000099"/>
                </a:solidFill>
              </a:rPr>
              <a:t>ýhované sklo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14688" y="4572000"/>
            <a:ext cx="2643187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000099"/>
                </a:solidFill>
              </a:rPr>
              <a:t>s</a:t>
            </a:r>
            <a:r>
              <a:rPr lang="cs-CZ" b="1" dirty="0">
                <a:solidFill>
                  <a:srgbClr val="000099"/>
                </a:solidFill>
              </a:rPr>
              <a:t>klo mléčné žárovky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14688" y="5214938"/>
            <a:ext cx="2643187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99"/>
                </a:solidFill>
              </a:rPr>
              <a:t>„kouřové sklo“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2188" y="3357563"/>
            <a:ext cx="2643187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99"/>
                </a:solidFill>
              </a:rPr>
              <a:t>porcelán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72188" y="4000500"/>
            <a:ext cx="2643187" cy="5715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400" b="1">
                <a:solidFill>
                  <a:srgbClr val="000099"/>
                </a:solidFill>
                <a:cs typeface="Arial" charset="0"/>
              </a:rPr>
              <a:t>papír </a:t>
            </a:r>
            <a:r>
              <a:rPr lang="cs-CZ" sz="2400" b="1">
                <a:solidFill>
                  <a:srgbClr val="000099"/>
                </a:solidFill>
                <a:latin typeface="Arial" charset="0"/>
                <a:cs typeface="Arial" charset="0"/>
              </a:rPr>
              <a:t>                          </a:t>
            </a:r>
            <a:r>
              <a:rPr lang="cs-CZ" sz="2400" b="1">
                <a:solidFill>
                  <a:srgbClr val="000099"/>
                </a:solidFill>
                <a:cs typeface="Arial" charset="0"/>
              </a:rPr>
              <a:t>z učebnice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8000"/>
                </a:solidFill>
                <a:effectLst/>
              </a:rPr>
              <a:t>Jakým řeckým písmenem označujeme vlnovou délku světla?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Vyberte správné označení: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50" y="2071688"/>
            <a:ext cx="2571750" cy="192881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4000" b="1" dirty="0">
                <a:solidFill>
                  <a:srgbClr val="003300"/>
                </a:solidFill>
                <a:latin typeface="Arial"/>
                <a:cs typeface="Arial"/>
              </a:rPr>
              <a:t>α</a:t>
            </a:r>
            <a:endParaRPr lang="cs-CZ" sz="4000" b="1" dirty="0">
              <a:solidFill>
                <a:srgbClr val="003300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rgbClr val="003300"/>
                </a:solidFill>
                <a:latin typeface="Arial"/>
                <a:cs typeface="Arial"/>
              </a:rPr>
              <a:t>[</a:t>
            </a:r>
            <a:r>
              <a:rPr lang="cs-CZ" sz="2800" b="1" dirty="0">
                <a:solidFill>
                  <a:srgbClr val="003300"/>
                </a:solidFill>
                <a:latin typeface="Arial"/>
                <a:cs typeface="Arial"/>
              </a:rPr>
              <a:t>alfa</a:t>
            </a:r>
            <a:r>
              <a:rPr lang="en-US" sz="2800" b="1" dirty="0">
                <a:solidFill>
                  <a:srgbClr val="003300"/>
                </a:solidFill>
                <a:latin typeface="Arial"/>
                <a:cs typeface="Arial"/>
              </a:rPr>
              <a:t>]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86125" y="2071688"/>
            <a:ext cx="2571750" cy="192881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4000" b="1" dirty="0">
                <a:solidFill>
                  <a:srgbClr val="003300"/>
                </a:solidFill>
                <a:latin typeface="Arial"/>
                <a:cs typeface="Arial"/>
              </a:rPr>
              <a:t>Ω</a:t>
            </a:r>
            <a:endParaRPr lang="cs-CZ" sz="4000" b="1" dirty="0">
              <a:solidFill>
                <a:srgbClr val="003300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rgbClr val="003300"/>
                </a:solidFill>
                <a:latin typeface="Arial"/>
                <a:cs typeface="Arial"/>
              </a:rPr>
              <a:t>[</a:t>
            </a:r>
            <a:r>
              <a:rPr lang="cs-CZ" sz="2800" b="1" dirty="0">
                <a:solidFill>
                  <a:srgbClr val="003300"/>
                </a:solidFill>
                <a:latin typeface="Arial"/>
                <a:cs typeface="Arial"/>
              </a:rPr>
              <a:t>omega</a:t>
            </a:r>
            <a:r>
              <a:rPr lang="en-US" sz="2800" b="1" dirty="0">
                <a:solidFill>
                  <a:srgbClr val="003300"/>
                </a:solidFill>
                <a:latin typeface="Arial"/>
                <a:cs typeface="Arial"/>
              </a:rPr>
              <a:t>]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357938" y="1928813"/>
            <a:ext cx="2571750" cy="192881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4000" b="1" dirty="0">
                <a:solidFill>
                  <a:srgbClr val="003300"/>
                </a:solidFill>
                <a:latin typeface="Arial"/>
                <a:cs typeface="Arial"/>
              </a:rPr>
              <a:t>λ</a:t>
            </a:r>
            <a:endParaRPr lang="cs-CZ" sz="4000" b="1" dirty="0">
              <a:solidFill>
                <a:srgbClr val="003300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rgbClr val="003300"/>
                </a:solidFill>
                <a:latin typeface="Arial"/>
                <a:cs typeface="Arial"/>
              </a:rPr>
              <a:t>[</a:t>
            </a:r>
            <a:r>
              <a:rPr lang="cs-CZ" sz="2800" b="1" dirty="0">
                <a:solidFill>
                  <a:srgbClr val="003300"/>
                </a:solidFill>
                <a:latin typeface="Arial"/>
                <a:cs typeface="Arial"/>
              </a:rPr>
              <a:t>lambda</a:t>
            </a:r>
            <a:r>
              <a:rPr lang="en-US" sz="2800" b="1" dirty="0">
                <a:solidFill>
                  <a:srgbClr val="003300"/>
                </a:solidFill>
                <a:latin typeface="Arial"/>
                <a:cs typeface="Arial"/>
              </a:rPr>
              <a:t> ]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mspektrum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88" y="4214813"/>
            <a:ext cx="5572125" cy="231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33CC"/>
                </a:solidFill>
                <a:effectLst/>
              </a:rPr>
              <a:t>Jakou rychlostí se šíří světlo ve vakuu?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Vyberte správnou hodnotu: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313" y="1857375"/>
            <a:ext cx="2857500" cy="121443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</a:rPr>
              <a:t>300 000 km/min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500" y="3214688"/>
            <a:ext cx="2857500" cy="1214437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</a:rPr>
              <a:t>300 000 km/h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28688" y="4643438"/>
            <a:ext cx="2857500" cy="1214437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</a:rPr>
              <a:t>300 000 km/s</a:t>
            </a:r>
            <a:endParaRPr lang="cs-CZ" sz="3200" b="1" dirty="0">
              <a:solidFill>
                <a:srgbClr val="000099"/>
              </a:solidFill>
            </a:endParaRPr>
          </a:p>
        </p:txBody>
      </p:sp>
      <p:pic>
        <p:nvPicPr>
          <p:cNvPr id="7" name="Obrázek 6" descr="12-13990-6-rychlost-svetla_1_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0" y="2143125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990099"/>
                </a:solidFill>
                <a:effectLst/>
              </a:rPr>
              <a:t>Přiřaďte k sobě správné hodnoty vlnových délek:</a:t>
            </a:r>
            <a:endParaRPr lang="cs-CZ" sz="2800" dirty="0">
              <a:solidFill>
                <a:srgbClr val="99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625" y="3286125"/>
            <a:ext cx="3286125" cy="10001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světlo, které vnímá lidské oko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625" y="2000250"/>
            <a:ext cx="3286125" cy="10001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ultrafialové záření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63" y="4643438"/>
            <a:ext cx="3286125" cy="10001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infračervené záření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57813" y="1928813"/>
            <a:ext cx="3286125" cy="10001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  <a:latin typeface="Arial"/>
                <a:cs typeface="Arial"/>
              </a:rPr>
              <a:t>λ 400 – 760 nm  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57813" y="3286125"/>
            <a:ext cx="3286125" cy="10001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  <a:latin typeface="Arial"/>
                <a:cs typeface="Arial"/>
              </a:rPr>
              <a:t>λ  ‹ 400 nm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57813" y="4643438"/>
            <a:ext cx="3286125" cy="100012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  <a:latin typeface="Arial"/>
                <a:cs typeface="Arial"/>
              </a:rPr>
              <a:t>λ  › 760 nm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 flipV="1">
            <a:off x="3714750" y="2428875"/>
            <a:ext cx="1571625" cy="1357313"/>
          </a:xfrm>
          <a:prstGeom prst="straightConnector1">
            <a:avLst/>
          </a:prstGeom>
          <a:ln w="762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endCxn id="8" idx="1"/>
          </p:cNvCxnSpPr>
          <p:nvPr/>
        </p:nvCxnSpPr>
        <p:spPr>
          <a:xfrm>
            <a:off x="3714750" y="2500313"/>
            <a:ext cx="1643063" cy="1285875"/>
          </a:xfrm>
          <a:prstGeom prst="straightConnector1">
            <a:avLst/>
          </a:prstGeom>
          <a:ln w="762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9" idx="1"/>
          </p:cNvCxnSpPr>
          <p:nvPr/>
        </p:nvCxnSpPr>
        <p:spPr>
          <a:xfrm>
            <a:off x="3786188" y="5143500"/>
            <a:ext cx="1571625" cy="1588"/>
          </a:xfrm>
          <a:prstGeom prst="straightConnector1">
            <a:avLst/>
          </a:prstGeom>
          <a:ln w="762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galerie office</a:t>
            </a: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2"/>
              </a:rPr>
              <a:t>http://www.farnost-mb.cz/_d/svicka-1.jpg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3"/>
              </a:rPr>
              <a:t>http://www.i-svetlo.cz/wp-content/uploads/2012/08/slunce.jpg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4"/>
              </a:rPr>
              <a:t>http://www.hw.cz/files/images/mimochodem/05.jpg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5"/>
              </a:rPr>
              <a:t>http://www.rc-auta.eu/Fotografie/Zbozi/Original/reflektor%202.JPG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6"/>
              </a:rPr>
              <a:t>http://www.petraenergy.cz/data/content/images/zar1.jpg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7"/>
              </a:rPr>
              <a:t>http://hvezdarna.plzen.eu/foto/ada/Mesic/Mesic_Plejady.jpg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8"/>
              </a:rPr>
              <a:t>http://www.sklenarstvinonstop.cz/images/sortiment/zrcadla/zrcadlo-zlate.jpg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9"/>
              </a:rPr>
              <a:t>http://www.aluminiumshop.cz/emdata/products/415_l.jpg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hlinkClick r:id="rId10"/>
              </a:rPr>
              <a:t>http://i.iinfo.cz/urs/povray30_02-122270207944825.jpg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11"/>
              </a:rPr>
              <a:t>http://www.paladix.cz/clanky/img.php?ido=13412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12"/>
              </a:rPr>
              <a:t>http://www.fotoradce.cz/blog/soubory/clanky/227/mspektrum.jpg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13"/>
              </a:rPr>
              <a:t>http://files.sarka-pribylova.webnode.cz/200000202-a50a6a6041/oko3.jpg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200" b="1" smtClean="0">
                <a:solidFill>
                  <a:srgbClr val="00CC00"/>
                </a:solidFill>
                <a:hlinkClick r:id="rId14"/>
              </a:rPr>
              <a:t>http://media.investicniweb.cz/photos/2012/07/25/12-13990-6-rychlost-svetla_1_1.jpg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:2012-11-09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4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Vysvětlení pojmu „světlo“.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Žák vyjmenuje světelné zdroje.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Vyjmenování některých těles, které světlo odrážejí nebo pohlcují.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Rozdělení optického prostředí na průhledné, průsvitné a neprůhledné.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Žák se seznámí s fyzikálními vlastnostmi světla (rychlost, vlnová délka).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Na závěr žák řeší úkoly, odpovídá na otázky, vybírá správné odpovědi, správné hodnoty, správné údaje.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Otázky slouží k </a:t>
            </a:r>
            <a:r>
              <a:rPr lang="cs-CZ" sz="2400" b="1" smtClean="0">
                <a:solidFill>
                  <a:srgbClr val="0070C0"/>
                </a:solidFill>
              </a:rPr>
              <a:t>zopakování probraného učiva.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 fontAlgn="auto">
              <a:spcAft>
                <a:spcPts val="0"/>
              </a:spcAft>
              <a:buFont typeface="Wingdings 3"/>
              <a:buNone/>
              <a:defRPr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 fontAlgn="auto">
              <a:spcAft>
                <a:spcPts val="0"/>
              </a:spcAft>
              <a:buFont typeface="Wingdings 3"/>
              <a:buAutoNum type="arabicParenR"/>
              <a:defRPr/>
            </a:pPr>
            <a:endParaRPr lang="cs-CZ" sz="24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274</TotalTime>
  <Words>561</Words>
  <Application>Microsoft Office PowerPoint</Application>
  <PresentationFormat>On-screen Show (4:3)</PresentationFormat>
  <Paragraphs>120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19</vt:i4>
      </vt:variant>
    </vt:vector>
  </HeadingPairs>
  <TitlesOfParts>
    <vt:vector size="34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32</cp:revision>
  <dcterms:created xsi:type="dcterms:W3CDTF">2012-11-05T16:40:49Z</dcterms:created>
  <dcterms:modified xsi:type="dcterms:W3CDTF">2013-06-07T17:42:02Z</dcterms:modified>
</cp:coreProperties>
</file>