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9" r:id="rId3"/>
    <p:sldId id="260" r:id="rId4"/>
    <p:sldId id="267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57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CC0099"/>
    <a:srgbClr val="800080"/>
    <a:srgbClr val="0033CC"/>
    <a:srgbClr val="800000"/>
    <a:srgbClr val="FF0000"/>
    <a:srgbClr val="0000CC"/>
    <a:srgbClr val="0080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2C8489-B2FF-47C3-AA18-DF66FACCF22A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2D5835-8DE1-4B2A-9B5F-3224DB2635D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2D5835-8DE1-4B2A-9B5F-3224DB2635D0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7C12D96-5EE3-4241-A91B-AD837F4D1A60}" type="datetimeFigureOut">
              <a:rPr lang="cs-CZ" smtClean="0"/>
              <a:pPr/>
              <a:t>7.6.2013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F3408D7-6D2D-4E5D-9594-A40D8F9074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optika.kuratkoo.net/images/obr_004.jpg" TargetMode="External"/><Relationship Id="rId13" Type="http://schemas.openxmlformats.org/officeDocument/2006/relationships/hyperlink" Target="http://www.3zscheb.unas.cz/e-learning/fyzika%20web/lomsvetlavykl.htm" TargetMode="External"/><Relationship Id="rId3" Type="http://schemas.openxmlformats.org/officeDocument/2006/relationships/hyperlink" Target="http://posec.astro.cz/image/teorie/OP_I_soubory/image007.gif" TargetMode="External"/><Relationship Id="rId7" Type="http://schemas.openxmlformats.org/officeDocument/2006/relationships/hyperlink" Target="http://files.pracedoskoly.webnode.cz/200000031-8412c850c6/ke%20kolm.png" TargetMode="External"/><Relationship Id="rId12" Type="http://schemas.openxmlformats.org/officeDocument/2006/relationships/hyperlink" Target="http://www.3zscheb.unas.cz/e-learning/fyzika%20web/lom%20svetla/lomsve19.gi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yzweb.cz/clanky/img/00049/Lom1.gif" TargetMode="External"/><Relationship Id="rId11" Type="http://schemas.openxmlformats.org/officeDocument/2006/relationships/hyperlink" Target="http://www.devbook.cz/images/img/fyz_spojka_rozptylka.png" TargetMode="External"/><Relationship Id="rId5" Type="http://schemas.openxmlformats.org/officeDocument/2006/relationships/hyperlink" Target="http://fyzmatik.pise.cz/img/173710.jpg" TargetMode="External"/><Relationship Id="rId10" Type="http://schemas.openxmlformats.org/officeDocument/2006/relationships/hyperlink" Target="http://files.pracedoskoly.webnode.cz/200000032-705e371584/od%20kolm.png" TargetMode="External"/><Relationship Id="rId4" Type="http://schemas.openxmlformats.org/officeDocument/2006/relationships/hyperlink" Target="http://upload.wikimedia.org/wikipedia/commons/6/62/Pencil_in_a_bowl_of_water.png" TargetMode="External"/><Relationship Id="rId9" Type="http://schemas.openxmlformats.org/officeDocument/2006/relationships/hyperlink" Target="http://optika.kuratkoo.net/images/obr_003.jp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467544" y="4581128"/>
            <a:ext cx="8064896" cy="11338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naučení nového učiva. Vysvětlení zákonu lomu. Rozdělení čoček na spojku a rozptylku. Naučení lomu paprsku na spojce. Naučení lomu paprsku na rozptylce.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555776" y="3789040"/>
            <a:ext cx="4071966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Lom</a:t>
            </a:r>
            <a:r>
              <a:rPr kumimoji="0" lang="cs-CZ" sz="40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světla</a:t>
            </a:r>
            <a:endParaRPr kumimoji="0" lang="cs-CZ" sz="4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1340768"/>
            <a:ext cx="63910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11/2012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VY_32_INOVACE_FY.7.A.20_lom_svetla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10238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6064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1"/>
            <a:ext cx="8229600" cy="271464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Pozorujeme-li předměty na dně bazénu, zdá se nám, že předměty ležící na dně nejsou příliš hluboko.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80"/>
                </a:solidFill>
              </a:rPr>
              <a:t>Když se chceme pro pozorovaný předmět potopit, zjistíme, že hloubka vody je mnohem větší, než se nám zdálo.</a:t>
            </a:r>
            <a:endParaRPr lang="cs-CZ" sz="2800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0" cy="86834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Příklad z praxe: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pic>
        <p:nvPicPr>
          <p:cNvPr id="4" name="Obrázek 3" descr="image00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3786190"/>
            <a:ext cx="3200400" cy="27527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09"/>
            <a:ext cx="8229600" cy="307183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CC"/>
                </a:solidFill>
              </a:rPr>
              <a:t>Do vody vložíme rovnou tyčku (špejli, brčko na pití…) tak, aby se dotýkala dna a pozorně se na ni šikmo shora dívejte.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33CC"/>
                </a:solidFill>
              </a:rPr>
              <a:t>Vidíme, že tyčka je jakoby u hladiny vody zalomená směrem vzhůru, to znamená, že i její spodní konec vidíme jakoby výše.</a:t>
            </a:r>
            <a:endParaRPr lang="cs-CZ" sz="2800" b="1" dirty="0">
              <a:solidFill>
                <a:srgbClr val="33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Proveďte pokus: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Pencil_in_a_bowl_of_wa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967417"/>
            <a:ext cx="3929090" cy="24916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K lomu světla dochází na rozhraní dvou optických prostředí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lomsve2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000372"/>
            <a:ext cx="3900515" cy="262534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5720" y="2857496"/>
            <a:ext cx="45005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00"/>
                </a:solidFill>
              </a:rPr>
              <a:t>Při vstupu ze vzduchu do vody se pravítko "zlomí". Ve vodě postupuje paprsek v jiném směru než ve vzduchu. </a:t>
            </a:r>
            <a:endParaRPr lang="cs-CZ" sz="2800" b="1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214554"/>
            <a:ext cx="8229600" cy="128588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800000"/>
                </a:solidFill>
              </a:rPr>
              <a:t>Úhel dopadu </a:t>
            </a:r>
            <a:r>
              <a:rPr lang="el-GR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α</a:t>
            </a:r>
            <a:r>
              <a:rPr lang="cs-CZ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 je větší než úhel lomu </a:t>
            </a:r>
            <a:r>
              <a:rPr lang="el-GR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β</a:t>
            </a:r>
            <a:r>
              <a:rPr lang="cs-CZ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: </a:t>
            </a:r>
            <a:r>
              <a:rPr lang="el-GR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α›β</a:t>
            </a:r>
            <a:endParaRPr lang="cs-CZ" sz="2800" b="1" u="sng" dirty="0" smtClean="0">
              <a:solidFill>
                <a:srgbClr val="800000"/>
              </a:solidFill>
              <a:latin typeface="Arial"/>
              <a:cs typeface="Arial"/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800000"/>
                </a:solidFill>
                <a:latin typeface="Arial"/>
                <a:cs typeface="Arial"/>
              </a:rPr>
              <a:t>Paprsek se šíří z prostředí opticky řidšího do prostředí opticky hustšího.</a:t>
            </a:r>
          </a:p>
          <a:p>
            <a:pPr>
              <a:buFont typeface="Wingdings" pitchFamily="2" charset="2"/>
              <a:buChar char="q"/>
            </a:pPr>
            <a:endParaRPr lang="cs-CZ" sz="2800" b="1" u="sng" dirty="0">
              <a:solidFill>
                <a:srgbClr val="8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8000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8000"/>
                </a:solidFill>
                <a:effectLst/>
              </a:rPr>
            </a:br>
            <a:r>
              <a:rPr lang="cs-CZ" sz="2800" u="sng" dirty="0" smtClean="0">
                <a:solidFill>
                  <a:srgbClr val="008000"/>
                </a:solidFill>
                <a:effectLst/>
              </a:rPr>
              <a:t>LOM KE KOLMICI </a:t>
            </a:r>
            <a:r>
              <a:rPr lang="cs-CZ" sz="2800" dirty="0" smtClean="0">
                <a:solidFill>
                  <a:srgbClr val="008000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8000"/>
                </a:solidFill>
                <a:effectLst/>
              </a:rPr>
            </a:br>
            <a:r>
              <a:rPr lang="cs-CZ" sz="2800" dirty="0" smtClean="0">
                <a:solidFill>
                  <a:srgbClr val="008000"/>
                </a:solidFill>
                <a:effectLst/>
              </a:rPr>
              <a:t>Lom paprsku na rozhraní např. VZDUCH-SKLO, VZDUCH – VODA …</a:t>
            </a:r>
            <a:br>
              <a:rPr lang="cs-CZ" sz="2800" dirty="0" smtClean="0">
                <a:solidFill>
                  <a:srgbClr val="008000"/>
                </a:solidFill>
                <a:effectLst/>
              </a:rPr>
            </a:br>
            <a:endParaRPr lang="cs-CZ" sz="2800" dirty="0">
              <a:solidFill>
                <a:srgbClr val="008000"/>
              </a:solidFill>
              <a:effectLst/>
            </a:endParaRPr>
          </a:p>
        </p:txBody>
      </p:sp>
      <p:pic>
        <p:nvPicPr>
          <p:cNvPr id="4" name="Obrázek 3" descr="ke kol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3643314"/>
            <a:ext cx="5029902" cy="26768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1"/>
            <a:ext cx="8229600" cy="150019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400" b="1" u="sng" dirty="0" smtClean="0">
                <a:solidFill>
                  <a:srgbClr val="0033CC"/>
                </a:solidFill>
              </a:rPr>
              <a:t>Úhel dopadu </a:t>
            </a:r>
            <a:r>
              <a:rPr lang="el-GR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α</a:t>
            </a:r>
            <a:r>
              <a:rPr lang="cs-CZ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 je menší než úhel lomu </a:t>
            </a:r>
            <a:r>
              <a:rPr lang="el-GR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β</a:t>
            </a:r>
            <a:r>
              <a:rPr lang="cs-CZ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: </a:t>
            </a:r>
            <a:r>
              <a:rPr lang="el-GR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α</a:t>
            </a:r>
            <a:r>
              <a:rPr lang="cs-CZ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‹</a:t>
            </a:r>
            <a:r>
              <a:rPr lang="el-GR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β</a:t>
            </a:r>
            <a:endParaRPr lang="cs-CZ" sz="2400" b="1" u="sng" dirty="0" smtClean="0">
              <a:solidFill>
                <a:srgbClr val="0033CC"/>
              </a:solidFill>
              <a:latin typeface="Arial"/>
              <a:cs typeface="Arial"/>
            </a:endParaRPr>
          </a:p>
          <a:p>
            <a:pPr>
              <a:buFont typeface="Wingdings" pitchFamily="2" charset="2"/>
              <a:buChar char="q"/>
            </a:pPr>
            <a:r>
              <a:rPr lang="cs-CZ" sz="2400" b="1" u="sng" dirty="0" smtClean="0">
                <a:solidFill>
                  <a:srgbClr val="0033CC"/>
                </a:solidFill>
                <a:latin typeface="Arial"/>
                <a:cs typeface="Arial"/>
              </a:rPr>
              <a:t>Paprsek se šíří z prostředí opticky hustšího do prostředí opticky řidšího.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000099"/>
                </a:solidFill>
                <a:effectLst/>
              </a:rPr>
              <a:t>LOM OD KOLMICE</a:t>
            </a:r>
            <a:r>
              <a:rPr lang="cs-CZ" sz="28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0099"/>
                </a:solidFill>
                <a:effectLst/>
              </a:rPr>
            </a:br>
            <a:r>
              <a:rPr lang="cs-CZ" sz="2800" dirty="0" smtClean="0">
                <a:solidFill>
                  <a:srgbClr val="000099"/>
                </a:solidFill>
                <a:effectLst/>
              </a:rPr>
              <a:t>Lom paprsku na rozhraní např. VODA-VZDUCH, SKLO-VZDUCH …</a:t>
            </a:r>
            <a:endParaRPr lang="cs-CZ" sz="2800" dirty="0">
              <a:solidFill>
                <a:srgbClr val="000099"/>
              </a:solidFill>
            </a:endParaRPr>
          </a:p>
        </p:txBody>
      </p:sp>
      <p:pic>
        <p:nvPicPr>
          <p:cNvPr id="4" name="Obrázek 3" descr="od kol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3429000"/>
            <a:ext cx="4163101" cy="3268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7158" y="2643182"/>
            <a:ext cx="8229600" cy="23763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4400" b="1" dirty="0" smtClean="0">
                <a:solidFill>
                  <a:srgbClr val="FF0066"/>
                </a:solidFill>
              </a:rPr>
              <a:t>Jestliže úhel dopadu je NULOVÝ, paprsek dopadá kolmo na rozhraní.</a:t>
            </a:r>
            <a:endParaRPr lang="cs-CZ" sz="4400" b="1" dirty="0">
              <a:solidFill>
                <a:srgbClr val="FF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57940" cy="1725602"/>
          </a:xfrm>
        </p:spPr>
        <p:txBody>
          <a:bodyPr>
            <a:normAutofit/>
          </a:bodyPr>
          <a:lstStyle/>
          <a:p>
            <a:r>
              <a:rPr lang="cs-CZ" sz="4000" u="sng" dirty="0" smtClean="0">
                <a:solidFill>
                  <a:srgbClr val="660066"/>
                </a:solidFill>
                <a:effectLst/>
              </a:rPr>
              <a:t>Paprsek se neláme:</a:t>
            </a:r>
            <a:endParaRPr lang="cs-CZ" sz="4000" u="sng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16185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dělíme je podle jejich vlastností a tvaru na SPOJKY A ROZPTYLKY</a:t>
            </a:r>
            <a:endParaRPr lang="cs-CZ" sz="2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1828784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33CC"/>
                </a:solidFill>
                <a:effectLst/>
              </a:rPr>
              <a:t>ČOČKY: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fyz_spojka_rozptylk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2714620"/>
            <a:ext cx="6670583" cy="32587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7215238" cy="1143000"/>
          </a:xfrm>
        </p:spPr>
        <p:txBody>
          <a:bodyPr/>
          <a:lstStyle/>
          <a:p>
            <a:r>
              <a:rPr lang="cs-CZ" dirty="0" smtClean="0">
                <a:solidFill>
                  <a:srgbClr val="008000"/>
                </a:solidFill>
                <a:effectLst/>
              </a:rPr>
              <a:t>Spojky: </a:t>
            </a:r>
            <a:r>
              <a:rPr lang="cs-CZ" sz="2800" dirty="0" smtClean="0">
                <a:solidFill>
                  <a:srgbClr val="008000"/>
                </a:solidFill>
                <a:effectLst/>
              </a:rPr>
              <a:t>světelné paprsky spojují</a:t>
            </a:r>
            <a:r>
              <a:rPr lang="cs-CZ" dirty="0" smtClean="0">
                <a:solidFill>
                  <a:srgbClr val="008000"/>
                </a:solidFill>
                <a:effectLst/>
              </a:rPr>
              <a:t> </a:t>
            </a:r>
            <a:endParaRPr lang="cs-CZ" dirty="0">
              <a:solidFill>
                <a:srgbClr val="008000"/>
              </a:solidFill>
              <a:effectLst/>
            </a:endParaRPr>
          </a:p>
        </p:txBody>
      </p:sp>
      <p:pic>
        <p:nvPicPr>
          <p:cNvPr id="5" name="Obrázek 4" descr="lomsve1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214554"/>
            <a:ext cx="8378116" cy="36576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CC"/>
                </a:solidFill>
                <a:effectLst/>
              </a:rPr>
              <a:t>Rozptylky:</a:t>
            </a:r>
            <a:r>
              <a:rPr lang="cs-CZ" sz="2800" dirty="0" smtClean="0">
                <a:solidFill>
                  <a:srgbClr val="0000CC"/>
                </a:solidFill>
                <a:effectLst/>
              </a:rPr>
              <a:t> světelné paprsky rozptylují</a:t>
            </a:r>
            <a:endParaRPr lang="cs-CZ" dirty="0">
              <a:solidFill>
                <a:srgbClr val="0000CC"/>
              </a:solidFill>
              <a:effectLst/>
            </a:endParaRPr>
          </a:p>
        </p:txBody>
      </p:sp>
      <p:pic>
        <p:nvPicPr>
          <p:cNvPr id="4" name="Obrázek 3" descr="lomsve1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928802"/>
            <a:ext cx="8367738" cy="3833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00034" y="2214554"/>
            <a:ext cx="8229600" cy="2500330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800000"/>
                </a:solidFill>
              </a:rPr>
              <a:t>Čočka je optický prvek, ohraničený nejčastěji dvěma kulovými plochami, který se používá ke změně šíření světla.</a:t>
            </a:r>
            <a:endParaRPr lang="cs-CZ" sz="3200" b="1" dirty="0">
              <a:solidFill>
                <a:srgbClr val="8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571480"/>
            <a:ext cx="4972056" cy="1143000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FF0000"/>
                </a:solidFill>
                <a:effectLst/>
              </a:rPr>
              <a:t>ZAPAMATUJTE SI: </a:t>
            </a:r>
            <a:r>
              <a:rPr lang="cs-CZ" sz="3600" u="sng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☺</a:t>
            </a:r>
            <a:endParaRPr lang="cs-CZ" sz="3600" u="sng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357686" y="285728"/>
            <a:ext cx="4543428" cy="2590614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800080"/>
                </a:solidFill>
              </a:rPr>
              <a:t>o - optická osa čočky </a:t>
            </a:r>
          </a:p>
          <a:p>
            <a:pPr>
              <a:buNone/>
            </a:pPr>
            <a:r>
              <a:rPr lang="cs-CZ" b="1" dirty="0" smtClean="0">
                <a:solidFill>
                  <a:srgbClr val="800080"/>
                </a:solidFill>
              </a:rPr>
              <a:t>S - optický střed čočky</a:t>
            </a:r>
          </a:p>
          <a:p>
            <a:pPr>
              <a:buNone/>
            </a:pPr>
            <a:r>
              <a:rPr lang="cs-CZ" b="1" dirty="0" smtClean="0">
                <a:solidFill>
                  <a:srgbClr val="800080"/>
                </a:solidFill>
              </a:rPr>
              <a:t>F - předmětové ohnisko</a:t>
            </a:r>
          </a:p>
          <a:p>
            <a:pPr>
              <a:buNone/>
            </a:pPr>
            <a:r>
              <a:rPr lang="cs-CZ" b="1" dirty="0" smtClean="0">
                <a:solidFill>
                  <a:srgbClr val="800080"/>
                </a:solidFill>
              </a:rPr>
              <a:t>F' - obrazové ohnisko </a:t>
            </a:r>
          </a:p>
          <a:p>
            <a:pPr>
              <a:buNone/>
            </a:pPr>
            <a:r>
              <a:rPr lang="cs-CZ" b="1" dirty="0" smtClean="0">
                <a:solidFill>
                  <a:srgbClr val="800080"/>
                </a:solidFill>
              </a:rPr>
              <a:t>f - ohnisková vzdálenost</a:t>
            </a:r>
            <a:endParaRPr lang="cs-CZ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7676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Základní pojmy: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14942" y="1500174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5" name="Obrázek 4" descr="lomsve2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9262" y="3429000"/>
            <a:ext cx="6987228" cy="21717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151904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33CC"/>
                </a:solidFill>
              </a:rPr>
              <a:t>1. paprsek procházející  přes optický střed  se neláme, prochází nezměněným směrem.</a:t>
            </a: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42976" y="285728"/>
            <a:ext cx="6715172" cy="1143000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0033CC"/>
                </a:solidFill>
                <a:effectLst/>
              </a:rPr>
              <a:t>Čočky a jejich význačné směry:</a:t>
            </a:r>
            <a:endParaRPr lang="cs-CZ" sz="2800" u="sng" dirty="0">
              <a:solidFill>
                <a:srgbClr val="0033CC"/>
              </a:solidFill>
              <a:effectLst/>
            </a:endParaRPr>
          </a:p>
        </p:txBody>
      </p:sp>
      <p:pic>
        <p:nvPicPr>
          <p:cNvPr id="4" name="Obrázek 3" descr="lomsve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3571876"/>
            <a:ext cx="3980615" cy="1747185"/>
          </a:xfrm>
          <a:prstGeom prst="rect">
            <a:avLst/>
          </a:prstGeom>
        </p:spPr>
      </p:pic>
      <p:pic>
        <p:nvPicPr>
          <p:cNvPr id="5" name="Obrázek 4" descr="lomsve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643314"/>
            <a:ext cx="4118257" cy="1769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304729"/>
          </a:xfrm>
        </p:spPr>
        <p:txBody>
          <a:bodyPr/>
          <a:lstStyle/>
          <a:p>
            <a:pPr algn="ctr"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C0099"/>
                </a:solidFill>
              </a:rPr>
              <a:t>2. </a:t>
            </a:r>
            <a:r>
              <a:rPr lang="cs-CZ" dirty="0" smtClean="0">
                <a:solidFill>
                  <a:srgbClr val="CC0099"/>
                </a:solidFill>
              </a:rPr>
              <a:t>paprsek dopadající na čočku rovnoběžně s optickou osou se láme do ohniska F'.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u="sng" dirty="0" smtClean="0">
                <a:solidFill>
                  <a:srgbClr val="800080"/>
                </a:solidFill>
                <a:effectLst/>
              </a:rPr>
              <a:t>Čočky a jejich význačné směry:</a:t>
            </a:r>
            <a:endParaRPr lang="cs-CZ" sz="2800" dirty="0">
              <a:solidFill>
                <a:srgbClr val="800080"/>
              </a:solidFill>
              <a:effectLst/>
            </a:endParaRPr>
          </a:p>
        </p:txBody>
      </p:sp>
      <p:pic>
        <p:nvPicPr>
          <p:cNvPr id="4" name="Obrázek 3" descr="lomsve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714620"/>
            <a:ext cx="4381500" cy="1628775"/>
          </a:xfrm>
          <a:prstGeom prst="rect">
            <a:avLst/>
          </a:prstGeom>
        </p:spPr>
      </p:pic>
      <p:pic>
        <p:nvPicPr>
          <p:cNvPr id="5" name="Obrázek 4" descr="lomsve9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4071942"/>
            <a:ext cx="4229100" cy="2314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1376168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0000FF"/>
                </a:solidFill>
              </a:rPr>
              <a:t>3. paprsek procházející ohniskem  F se láme rovnoběžně s optickou osou o.</a:t>
            </a:r>
            <a:endParaRPr lang="cs-CZ" sz="2800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u="sng" dirty="0" smtClean="0">
                <a:solidFill>
                  <a:srgbClr val="000099"/>
                </a:solidFill>
                <a:effectLst/>
              </a:rPr>
              <a:t>Čočky a jejich význačné směry:</a:t>
            </a:r>
            <a:endParaRPr lang="cs-CZ" sz="28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lomsve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2714620"/>
            <a:ext cx="4321662" cy="1785950"/>
          </a:xfrm>
          <a:prstGeom prst="rect">
            <a:avLst/>
          </a:prstGeom>
        </p:spPr>
      </p:pic>
      <p:pic>
        <p:nvPicPr>
          <p:cNvPr id="5" name="Obrázek 4" descr="lomsve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66730" y="4500570"/>
            <a:ext cx="3967664" cy="19132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Tesař J., Jáchim F., Fyzika 3 pro ZŠ, Světelné jevy, mechanické vlastnosti látek, pedagogické nakladatelství, a.s., SPN 2009.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</a:rPr>
              <a:t>galerie </a:t>
            </a:r>
            <a:r>
              <a:rPr lang="cs-CZ" sz="1200" b="1" dirty="0" smtClean="0">
                <a:solidFill>
                  <a:srgbClr val="00CC00"/>
                </a:solidFill>
              </a:rPr>
              <a:t>office www.office.</a:t>
            </a:r>
            <a:r>
              <a:rPr lang="cs-CZ" sz="1200" b="1" smtClean="0">
                <a:solidFill>
                  <a:srgbClr val="00CC00"/>
                </a:solidFill>
              </a:rPr>
              <a:t>microsoft.com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3"/>
              </a:rPr>
              <a:t>http://posec.astro.cz/image/teorie/OP_I_soubory/image007.gif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4"/>
              </a:rPr>
              <a:t>http://upload.wikimedia.org/wikipedia/commons/6/62/Pencil_in_a_bowl_of_water.png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5"/>
              </a:rPr>
              <a:t>http://fyzmatik.pise.cz/img/173710.jpg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6"/>
              </a:rPr>
              <a:t>http://fyzweb.cz/clanky/img/00049/Lom1.gif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7"/>
              </a:rPr>
              <a:t>http://files.pracedoskoly.webnode.cz/200000031-8412c850c6/ke%20kolm.png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8"/>
              </a:rPr>
              <a:t>http://optika.kuratkoo.net/images/obr_004.jpg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9"/>
              </a:rPr>
              <a:t>http://optika.kuratkoo.net/images/obr_003.jpg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0"/>
              </a:rPr>
              <a:t>http://files.pracedoskoly.webnode.cz/200000032-705e371584/od%20kolm.png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1"/>
              </a:rPr>
              <a:t>http://www.devbook.cz/images/img/fyz_spojka_rozptylka.png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CC00"/>
                </a:solidFill>
                <a:hlinkClick r:id="rId12"/>
              </a:rPr>
              <a:t>http://www.3zscheb.unas.cz/e-learning/fyzika%20web/lom%20svetla/lomsve19.gif</a:t>
            </a:r>
            <a:r>
              <a:rPr lang="cs-CZ" sz="1200" b="1" dirty="0" smtClean="0">
                <a:solidFill>
                  <a:srgbClr val="00CC00"/>
                </a:solidFill>
              </a:rPr>
              <a:t> 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CC00"/>
                </a:solidFill>
                <a:hlinkClick r:id="rId13"/>
              </a:rPr>
              <a:t>http://www.3zscheb.unas.cz/e-learning/fyzika%20web/lomsvetlavykl.htm</a:t>
            </a:r>
            <a:r>
              <a:rPr lang="cs-CZ" sz="1200" b="1" dirty="0" smtClean="0">
                <a:solidFill>
                  <a:srgbClr val="00CC00"/>
                </a:solidFill>
              </a:rPr>
              <a:t> </a:t>
            </a:r>
            <a:r>
              <a:rPr lang="en-US" sz="1200" b="1" dirty="0" smtClean="0">
                <a:solidFill>
                  <a:srgbClr val="00CC00"/>
                </a:solidFill>
              </a:rPr>
              <a:t>[cit</a:t>
            </a:r>
            <a:r>
              <a:rPr lang="cs-CZ" sz="1200" b="1" dirty="0" smtClean="0">
                <a:solidFill>
                  <a:srgbClr val="00CC00"/>
                </a:solidFill>
              </a:rPr>
              <a:t>:2012-11-28</a:t>
            </a:r>
            <a:r>
              <a:rPr lang="en-US" sz="1200" b="1" dirty="0" smtClean="0">
                <a:solidFill>
                  <a:srgbClr val="00CC00"/>
                </a:solidFill>
              </a:rPr>
              <a:t>]</a:t>
            </a:r>
            <a:endParaRPr lang="cs-CZ" sz="1200" b="1" dirty="0" smtClean="0">
              <a:solidFill>
                <a:srgbClr val="00CC00"/>
              </a:solidFill>
            </a:endParaRPr>
          </a:p>
          <a:p>
            <a:pPr>
              <a:buNone/>
            </a:pPr>
            <a:endParaRPr lang="cs-CZ" sz="12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Prezentace slouží k naučení nového učiva.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Vysvětlení zákonu lomu (lom ke kolmici, lom od kolmice)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Probrání dalších možností, kdy se paprsek neláme a prochází beze změny a varianty, kdy lomený paprsek zůstává v rovině dopadu.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umí narýsovat rovinné optické prostředí s vyznačenou kolmicí. Do rozhraní rýsuje dopadající paprsek a jeho lom.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Rozdělení čoček na spojky a rozptylky.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Čočky a jejich význačné směry.</a:t>
            </a:r>
          </a:p>
          <a:p>
            <a:pPr marL="457200" indent="-457200">
              <a:buAutoNum type="arabicPeriod"/>
            </a:pPr>
            <a:endParaRPr lang="cs-CZ" sz="2400" b="1" dirty="0" smtClean="0">
              <a:solidFill>
                <a:srgbClr val="00B0F0"/>
              </a:solidFill>
            </a:endParaRPr>
          </a:p>
          <a:p>
            <a:pPr marL="457200" indent="-457200">
              <a:buNone/>
            </a:pPr>
            <a:endParaRPr lang="cs-CZ" sz="2400" b="1" dirty="0" smtClean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Metodika prezentace: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138</TotalTime>
  <Words>616</Words>
  <Application>Microsoft Office PowerPoint</Application>
  <PresentationFormat>Předvádění na obrazovce (4:3)</PresentationFormat>
  <Paragraphs>81</Paragraphs>
  <Slides>17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Shluk</vt:lpstr>
      <vt:lpstr>Snímek 1</vt:lpstr>
      <vt:lpstr>Příklad z praxe:</vt:lpstr>
      <vt:lpstr>Proveďte pokus:</vt:lpstr>
      <vt:lpstr>K lomu světla dochází na rozhraní dvou optických prostředí</vt:lpstr>
      <vt:lpstr> LOM KE KOLMICI  Lom paprsku na rozhraní např. VZDUCH-SKLO, VZDUCH – VODA … </vt:lpstr>
      <vt:lpstr>LOM OD KOLMICE Lom paprsku na rozhraní např. VODA-VZDUCH, SKLO-VZDUCH …</vt:lpstr>
      <vt:lpstr>Paprsek se neláme:</vt:lpstr>
      <vt:lpstr>ČOČKY:</vt:lpstr>
      <vt:lpstr>Spojky: světelné paprsky spojují </vt:lpstr>
      <vt:lpstr>Rozptylky: světelné paprsky rozptylují</vt:lpstr>
      <vt:lpstr>ZAPAMATUJTE SI: ☺</vt:lpstr>
      <vt:lpstr>Základní pojmy:</vt:lpstr>
      <vt:lpstr>Čočky a jejich význačné směry:</vt:lpstr>
      <vt:lpstr>Čočky a jejich význačné směry:</vt:lpstr>
      <vt:lpstr>Čočky a jejich význačné směry: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20</cp:revision>
  <dcterms:created xsi:type="dcterms:W3CDTF">2012-11-22T19:34:37Z</dcterms:created>
  <dcterms:modified xsi:type="dcterms:W3CDTF">2013-06-07T17:43:38Z</dcterms:modified>
</cp:coreProperties>
</file>