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57" r:id="rId24"/>
    <p:sldId id="258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660066"/>
    <a:srgbClr val="FFFFCC"/>
    <a:srgbClr val="FF0000"/>
    <a:srgbClr val="000066"/>
    <a:srgbClr val="0099FF"/>
    <a:srgbClr val="0F217D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6754731-C5E9-47D0-9DF8-B3A3E0EDFBAE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29F89D2-5A28-40FA-9400-BEAD007520E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9438E-65A0-40C3-8602-88022F4F72E8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9D1BA-0B26-4D93-A4C2-D77271DDE51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3F3AFE1-4C96-4ABB-970A-7599737D1E35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DBFBDB6-1A70-4263-A95D-F84F52F5DD1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E5F41C5-07BA-4E4B-BF12-1AD845BEF968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0AEBC76-7769-43EC-8571-1FEC3741FC2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FB44A35-1352-4E9C-8772-7A650DAEDFC9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3C6AF50-4054-49C1-B6C1-25141FD1EE2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7F0D3ED-9896-4E16-A8C6-BD32DF288028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D1209BF-ED84-4F77-8536-C937176A4B9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6480A-F864-4F92-858A-2AAE699E4EE6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C29F9-0600-4855-8322-8AB72B540E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BAE4DDF-F5D6-45B3-86CB-74D093E02E87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22E0513-740A-46BF-A1EE-BB9CF4B9B4D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dirty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C52A15A-1ECC-4E3A-9216-256FA8722C54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6F94EF0-0341-4637-B014-625C7427383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CE811-A1EC-454E-8C8D-2FBB96E8E106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A3505-1ED1-4CFF-8782-1AD11DE2A30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CF064-9D69-4AFA-8815-F19A920B5C4C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9F772-9321-4025-BA89-5ADB073EEE5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400B8438-D0C3-439E-A466-E61BA5C07E22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7E34052-E9FF-4F0D-B84E-48C28687631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wmf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wmf"/><Relationship Id="rId4" Type="http://schemas.openxmlformats.org/officeDocument/2006/relationships/image" Target="../media/image25.gi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9.gi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yukovematerialy.cz/fyzika/obr7/sila3.jpg" TargetMode="External"/><Relationship Id="rId3" Type="http://schemas.openxmlformats.org/officeDocument/2006/relationships/hyperlink" Target="http://obrazky.superia.cz/800/magnet.png" TargetMode="External"/><Relationship Id="rId7" Type="http://schemas.openxmlformats.org/officeDocument/2006/relationships/hyperlink" Target="http://www.modding.cz/images/navody/postupy/rezani/cepovka1.jpg" TargetMode="External"/><Relationship Id="rId12" Type="http://schemas.openxmlformats.org/officeDocument/2006/relationships/hyperlink" Target="http://www.nakup1.cz/images/123950.jpg" TargetMode="External"/><Relationship Id="rId2" Type="http://schemas.openxmlformats.org/officeDocument/2006/relationships/hyperlink" Target="http://vnuf.cz/sbornik/prispevky/soubory/16_21/image00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apnito.cz/userfiles/image/Pixmac000060138891.jpg" TargetMode="External"/><Relationship Id="rId11" Type="http://schemas.openxmlformats.org/officeDocument/2006/relationships/hyperlink" Target="http://www.helago-cz.cz/public/content-images/cz/set/21556.jpg" TargetMode="External"/><Relationship Id="rId5" Type="http://schemas.openxmlformats.org/officeDocument/2006/relationships/hyperlink" Target="http://www.hanahorakova.cz/img/picture/2002/2.jpg" TargetMode="External"/><Relationship Id="rId10" Type="http://schemas.openxmlformats.org/officeDocument/2006/relationships/hyperlink" Target="http://upload.wikimedia.org/wikipedia/commons/4/45/Silom%C4%9Br_25.png" TargetMode="External"/><Relationship Id="rId4" Type="http://schemas.openxmlformats.org/officeDocument/2006/relationships/hyperlink" Target="http://www.medzizenami.sk/image.ashx/4371/7374617469636b6120656c656b7472696e612e6a7067/640/480" TargetMode="External"/><Relationship Id="rId9" Type="http://schemas.openxmlformats.org/officeDocument/2006/relationships/hyperlink" Target="http://www.velkaencyklopedie-fyzika.estranky.cz/img/picture/3/sila.jpg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ubtitle 1"/>
          <p:cNvSpPr txBox="1">
            <a:spLocks/>
          </p:cNvSpPr>
          <p:nvPr/>
        </p:nvSpPr>
        <p:spPr bwMode="auto">
          <a:xfrm>
            <a:off x="468313" y="4868863"/>
            <a:ext cx="8496300" cy="156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 algn="just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cs-CZ" sz="1600">
                <a:latin typeface="Lucida Sans Unicode" pitchFamily="34" charset="0"/>
              </a:rPr>
              <a:t>Anotace: </a:t>
            </a:r>
            <a:r>
              <a:rPr lang="cs-CZ" sz="1600" b="1">
                <a:solidFill>
                  <a:srgbClr val="00B0F0"/>
                </a:solidFill>
                <a:latin typeface="Lucida Sans Unicode" pitchFamily="34" charset="0"/>
              </a:rPr>
              <a:t>Materiál je určen pro žáky 6. ročníku. Prezentace slouží k naučení nového učiva. Žák pochopí, že se kolem nás vyskytují i jiné síly než gravitační. Zavedení fyzikální veličiny síly, která je určena působištěm, směrem a velikostí. Žák se naučí značku a jednotku fyzikální veličiny.  Žák znázorní sílu graficky. Žák vysvětlí, jak se projevuje tíha tělesa. Žák umí vypočítat tíhu tělesa.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755650" y="4076700"/>
            <a:ext cx="7572375" cy="612775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Znázornění a měření síly, tíha tělesa  </a:t>
            </a:r>
            <a:endParaRPr lang="cs-CZ" sz="2800" b="1" dirty="0"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3315" name="TextovéPole 5"/>
          <p:cNvSpPr txBox="1">
            <a:spLocks noChangeArrowheads="1"/>
          </p:cNvSpPr>
          <p:nvPr/>
        </p:nvSpPr>
        <p:spPr bwMode="auto">
          <a:xfrm>
            <a:off x="1763713" y="1412875"/>
            <a:ext cx="6858000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školy: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ZŠ Štětí, Ostrovní 300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Autor: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Francová Alena</a:t>
            </a:r>
          </a:p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Vzdělávací oblast: Člověk a příroda_Fyzika</a:t>
            </a:r>
          </a:p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Datum: 02/2013</a:t>
            </a:r>
          </a:p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materiálu: </a:t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VY_32_INOVACE_FY.6.A.12_znazorneni_a_mereni_sily_,_tiha_telesa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Číslo operačního programu: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CZ.1.07/1.4.00/21.1693</a:t>
            </a:r>
          </a:p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projektu: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PRIMA ŠKOLA</a:t>
            </a:r>
          </a:p>
        </p:txBody>
      </p:sp>
      <p:pic>
        <p:nvPicPr>
          <p:cNvPr id="13316" name="Picture 4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428625"/>
            <a:ext cx="1811337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333375"/>
            <a:ext cx="418782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43362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CC00CC"/>
                </a:solidFill>
                <a:effectLst/>
              </a:rPr>
              <a:t>Síla našich svalů:</a:t>
            </a:r>
            <a:endParaRPr lang="cs-CZ" sz="3200" dirty="0">
              <a:solidFill>
                <a:srgbClr val="CC00CC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1714500"/>
          </a:xfrm>
        </p:spPr>
        <p:txBody>
          <a:bodyPr>
            <a:normAutofit fontScale="92500"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660066"/>
                </a:solidFill>
              </a:rPr>
              <a:t>Napínáme-li rukou pružinu, působíme silou našich svalů.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660066"/>
                </a:solidFill>
              </a:rPr>
              <a:t>Chceme-li zatlouct hřebík do prkna, také musíme působit silou.</a:t>
            </a:r>
            <a:endParaRPr lang="cs-CZ" sz="2800" b="1" dirty="0">
              <a:solidFill>
                <a:srgbClr val="660066"/>
              </a:solidFill>
            </a:endParaRPr>
          </a:p>
        </p:txBody>
      </p:sp>
      <p:pic>
        <p:nvPicPr>
          <p:cNvPr id="5" name="Obrázek 4" descr="MB90028716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3000375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MM900315797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38" y="3786188"/>
            <a:ext cx="1928812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2090737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0033CC"/>
                </a:solidFill>
              </a:rPr>
              <a:t>Hrajeme-li si se dvěma magnety, zjistíme, že se buď přitahují, nebo odpuzují, každý</a:t>
            </a:r>
            <a:r>
              <a:rPr lang="cs-CZ" sz="2800" b="1" smtClean="0">
                <a:solidFill>
                  <a:srgbClr val="0033CC"/>
                </a:solidFill>
                <a:latin typeface="Arial" charset="0"/>
              </a:rPr>
              <a:t>              </a:t>
            </a:r>
            <a:r>
              <a:rPr lang="cs-CZ" sz="2800" b="1" smtClean="0">
                <a:solidFill>
                  <a:srgbClr val="0033CC"/>
                </a:solidFill>
              </a:rPr>
              <a:t> </a:t>
            </a:r>
            <a:r>
              <a:rPr lang="cs-CZ" sz="2800" b="1" smtClean="0">
                <a:solidFill>
                  <a:srgbClr val="0033CC"/>
                </a:solidFill>
                <a:latin typeface="Arial" charset="0"/>
              </a:rPr>
              <a:t>z</a:t>
            </a:r>
            <a:r>
              <a:rPr lang="cs-CZ" sz="2800" b="1" smtClean="0">
                <a:solidFill>
                  <a:srgbClr val="0033CC"/>
                </a:solidFill>
              </a:rPr>
              <a:t> nich působí na druhý také silou – silou magnetickou.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329114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00FF"/>
                </a:solidFill>
                <a:effectLst/>
              </a:rPr>
              <a:t>Síla magnetická:</a:t>
            </a:r>
            <a:endParaRPr lang="cs-CZ" sz="3600" dirty="0">
              <a:solidFill>
                <a:srgbClr val="0000FF"/>
              </a:solidFill>
              <a:effectLst/>
            </a:endParaRPr>
          </a:p>
        </p:txBody>
      </p:sp>
      <p:pic>
        <p:nvPicPr>
          <p:cNvPr id="7" name="Obrázek 6" descr="image0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3" y="3071813"/>
            <a:ext cx="4143375" cy="329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006600"/>
                </a:solidFill>
              </a:rPr>
              <a:t>V některých disciplínách se síla jen porovnává (přetahování lanem, sumo a disciplína za hranicemi sportu – tzv. „páka“).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006600"/>
                </a:solidFill>
              </a:rPr>
              <a:t>Jinde se měří (vzpírání).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006600"/>
                </a:solidFill>
              </a:rPr>
              <a:t>Sílu člověka a zvířat dnes většinou nahrazuje síla strojů.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006600"/>
                </a:solidFill>
              </a:rPr>
              <a:t>Lokomotiva má větší sílu než sto lidí.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006600"/>
                </a:solidFill>
              </a:rPr>
              <a:t>Raketa, která vynesla člověka na Měsíc, vyvinula při startu sílu větší, než má třicet tisíc lidí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sz="2800" b="1" dirty="0">
              <a:solidFill>
                <a:srgbClr val="0066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2257412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8000"/>
                </a:solidFill>
                <a:effectLst/>
              </a:rPr>
              <a:t>Síla</a:t>
            </a:r>
            <a:endParaRPr lang="cs-CZ" sz="3600" dirty="0">
              <a:solidFill>
                <a:srgbClr val="008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M900283995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500188"/>
            <a:ext cx="200025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MM90004650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88" y="1082675"/>
            <a:ext cx="2857500" cy="263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 descr="MM900283699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13" y="4214813"/>
            <a:ext cx="1922462" cy="202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MC900354231.WM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4214813"/>
            <a:ext cx="429895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MC900250942.WM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63" y="1214438"/>
            <a:ext cx="2643187" cy="220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aoblený obdélník 6"/>
          <p:cNvSpPr/>
          <p:nvPr/>
        </p:nvSpPr>
        <p:spPr>
          <a:xfrm>
            <a:off x="928688" y="357188"/>
            <a:ext cx="6000750" cy="714375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tx1"/>
                </a:solidFill>
              </a:rPr>
              <a:t>SÍLA ČLOVĚKA, STROJE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625" y="1928813"/>
            <a:ext cx="8229600" cy="3448050"/>
          </a:xfrm>
        </p:spPr>
        <p:txBody>
          <a:bodyPr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3200" b="1" u="sng" dirty="0" smtClean="0">
                <a:solidFill>
                  <a:srgbClr val="660066"/>
                </a:solidFill>
              </a:rPr>
              <a:t>ZAPAMATUJTE SI:</a:t>
            </a:r>
            <a:endParaRPr lang="en-US" sz="3200" b="1" u="sng" dirty="0" smtClean="0">
              <a:solidFill>
                <a:srgbClr val="660066"/>
              </a:solidFill>
            </a:endParaRP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660066"/>
                </a:solidFill>
              </a:rPr>
              <a:t>popisuje vzájemné působení těles,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660066"/>
                </a:solidFill>
              </a:rPr>
              <a:t>označuje se písmenem F,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660066"/>
                </a:solidFill>
              </a:rPr>
              <a:t>jednotka síly je Newton </a:t>
            </a:r>
            <a:r>
              <a:rPr lang="en-US" sz="3200" b="1" dirty="0" smtClean="0">
                <a:solidFill>
                  <a:srgbClr val="660066"/>
                </a:solidFill>
              </a:rPr>
              <a:t>[N]</a:t>
            </a:r>
            <a:endParaRPr lang="cs-CZ" sz="3200" b="1" dirty="0" smtClean="0">
              <a:solidFill>
                <a:srgbClr val="660066"/>
              </a:solidFill>
            </a:endParaRP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660066"/>
                </a:solidFill>
              </a:rPr>
              <a:t>měřidlem je SILOMĚR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660066"/>
                </a:solidFill>
              </a:rPr>
              <a:t>tělesa mohou na sebe působit, jsou-li v DOTYKU, ale i na DÁLKU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571480"/>
            <a:ext cx="5500726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CC0099"/>
                </a:solidFill>
                <a:effectLst/>
              </a:rPr>
              <a:t>SÍLA – je fyzikální veličina</a:t>
            </a:r>
            <a:endParaRPr lang="cs-CZ" sz="3200" dirty="0">
              <a:solidFill>
                <a:srgbClr val="CC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3888" indent="-514350">
              <a:lnSpc>
                <a:spcPct val="90000"/>
              </a:lnSpc>
              <a:buFont typeface="Wingdings 3" pitchFamily="18" charset="2"/>
              <a:buAutoNum type="arabicPeriod"/>
            </a:pPr>
            <a:r>
              <a:rPr lang="cs-CZ" sz="2800" b="1" smtClean="0">
                <a:solidFill>
                  <a:srgbClr val="000099"/>
                </a:solidFill>
              </a:rPr>
              <a:t>Působením síly se MĚNÍ POHYB TĚLESA (těleso se dává do pohybu, urychluje se, zpomaluje se nebo se mění směr jeho pohybu).</a:t>
            </a:r>
          </a:p>
          <a:p>
            <a:pPr marL="623888" indent="-514350">
              <a:lnSpc>
                <a:spcPct val="90000"/>
              </a:lnSpc>
              <a:buFont typeface="Wingdings 3" pitchFamily="18" charset="2"/>
              <a:buAutoNum type="arabicPeriod"/>
            </a:pPr>
            <a:r>
              <a:rPr lang="cs-CZ" sz="2800" b="1" smtClean="0">
                <a:solidFill>
                  <a:srgbClr val="000099"/>
                </a:solidFill>
              </a:rPr>
              <a:t>Působením síly se MĚNÍ TVAR TĚLESA (pružná tělesa se natáhla, zkrátila, tělesa </a:t>
            </a:r>
            <a:r>
              <a:rPr lang="cs-CZ" sz="2800" b="1" smtClean="0">
                <a:solidFill>
                  <a:srgbClr val="000099"/>
                </a:solidFill>
                <a:latin typeface="Arial" charset="0"/>
              </a:rPr>
              <a:t>        </a:t>
            </a:r>
            <a:r>
              <a:rPr lang="cs-CZ" sz="2800" b="1" smtClean="0">
                <a:solidFill>
                  <a:srgbClr val="000099"/>
                </a:solidFill>
              </a:rPr>
              <a:t>z tvárných látek mění svůj tvar, plynná tělesa se stlačují).</a:t>
            </a:r>
          </a:p>
          <a:p>
            <a:pPr marL="623888" indent="-514350">
              <a:lnSpc>
                <a:spcPct val="90000"/>
              </a:lnSpc>
              <a:buFont typeface="Wingdings 3" pitchFamily="18" charset="2"/>
              <a:buAutoNum type="arabicPeriod"/>
            </a:pPr>
            <a:r>
              <a:rPr lang="cs-CZ" sz="2800" b="1" smtClean="0">
                <a:solidFill>
                  <a:srgbClr val="000099"/>
                </a:solidFill>
              </a:rPr>
              <a:t>Působením síly se TĚLESO ROZDĚLÍ na několik částí (přetržení, přelomení, rozdrcení tělesa).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0066FF"/>
                </a:solidFill>
                <a:effectLst/>
              </a:rPr>
              <a:t>Působení síly poznáme ze tří účinků:</a:t>
            </a:r>
            <a:endParaRPr lang="cs-CZ" sz="2800" dirty="0">
              <a:solidFill>
                <a:srgbClr val="0066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138"/>
            <a:ext cx="6400800" cy="4525962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3200" b="1" smtClean="0">
                <a:solidFill>
                  <a:srgbClr val="800000"/>
                </a:solidFill>
              </a:rPr>
              <a:t>Např.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tažení vozíku,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hnětení modelovací hmoty,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ždímání prádla v ruce </a:t>
            </a:r>
            <a:r>
              <a:rPr lang="cs-CZ" sz="3200" b="1" smtClean="0">
                <a:solidFill>
                  <a:srgbClr val="800000"/>
                </a:solidFill>
                <a:latin typeface="Arial" charset="0"/>
              </a:rPr>
              <a:t>                         </a:t>
            </a:r>
            <a:r>
              <a:rPr lang="cs-CZ" sz="3200" b="1" smtClean="0">
                <a:solidFill>
                  <a:srgbClr val="800000"/>
                </a:solidFill>
              </a:rPr>
              <a:t>i v pračce,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veslování,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vrh koulí,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hrnutí zeminy buldozerem…</a:t>
            </a:r>
          </a:p>
          <a:p>
            <a:pPr>
              <a:buFont typeface="Wingdings 3" pitchFamily="18" charset="2"/>
              <a:buNone/>
            </a:pPr>
            <a:endParaRPr lang="cs-CZ" sz="2800" b="1" smtClean="0">
              <a:solidFill>
                <a:srgbClr val="8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CC0000"/>
                </a:solidFill>
                <a:effectLst/>
              </a:rPr>
              <a:t>Uveďte </a:t>
            </a:r>
            <a:br>
              <a:rPr lang="cs-CZ" sz="3200" dirty="0" smtClean="0">
                <a:solidFill>
                  <a:srgbClr val="CC0000"/>
                </a:solidFill>
                <a:effectLst/>
              </a:rPr>
            </a:br>
            <a:r>
              <a:rPr lang="cs-CZ" sz="3200" dirty="0" smtClean="0">
                <a:solidFill>
                  <a:srgbClr val="CC0000"/>
                </a:solidFill>
                <a:effectLst/>
              </a:rPr>
              <a:t>příklady působení sil PŘI DOTYKU:</a:t>
            </a:r>
            <a:endParaRPr lang="cs-CZ" sz="3200" dirty="0">
              <a:solidFill>
                <a:srgbClr val="CC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M900295244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800" y="2000250"/>
            <a:ext cx="26797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MM900303464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1825" y="2024063"/>
            <a:ext cx="2543175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 descr="MM900356789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25" y="4249738"/>
            <a:ext cx="1714500" cy="185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MM900336331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0" y="4071938"/>
            <a:ext cx="3579813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MM900309787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75" y="1270000"/>
            <a:ext cx="2143125" cy="230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aoblený obdélník 6"/>
          <p:cNvSpPr/>
          <p:nvPr/>
        </p:nvSpPr>
        <p:spPr>
          <a:xfrm>
            <a:off x="642938" y="357188"/>
            <a:ext cx="6715125" cy="785812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Příklady působení sil při DOTYKU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643188"/>
            <a:ext cx="7758113" cy="2643187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3200" b="1" smtClean="0">
                <a:solidFill>
                  <a:srgbClr val="800000"/>
                </a:solidFill>
              </a:rPr>
              <a:t>Např.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pád kamene,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působení magnetu na hřebíky,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přitahování vlasů k svlečenému svetru…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1071546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CC0000"/>
                </a:solidFill>
                <a:effectLst/>
              </a:rPr>
              <a:t>Uveďte </a:t>
            </a:r>
            <a:br>
              <a:rPr lang="cs-CZ" sz="3200" dirty="0" smtClean="0">
                <a:solidFill>
                  <a:srgbClr val="CC0000"/>
                </a:solidFill>
                <a:effectLst/>
              </a:rPr>
            </a:br>
            <a:r>
              <a:rPr lang="cs-CZ" sz="3200" dirty="0" smtClean="0">
                <a:solidFill>
                  <a:srgbClr val="CC0000"/>
                </a:solidFill>
                <a:effectLst/>
              </a:rPr>
              <a:t>příklady působení sil NA DÁLKU: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magnet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3071813"/>
            <a:ext cx="2012950" cy="226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15-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63" y="1428750"/>
            <a:ext cx="42862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aoblený obdélník 5"/>
          <p:cNvSpPr/>
          <p:nvPr/>
        </p:nvSpPr>
        <p:spPr>
          <a:xfrm>
            <a:off x="857250" y="285750"/>
            <a:ext cx="7000875" cy="857250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Příklady působení sil na DÁLKU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143125"/>
            <a:ext cx="8229600" cy="3863975"/>
          </a:xfrm>
        </p:spPr>
        <p:txBody>
          <a:bodyPr>
            <a:normAutofit fontScale="92500"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3200" b="1" dirty="0" smtClean="0">
                <a:solidFill>
                  <a:srgbClr val="800000"/>
                </a:solidFill>
              </a:rPr>
              <a:t>Např.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800000"/>
                </a:solidFill>
              </a:rPr>
              <a:t>cvrnkání kuliček,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800000"/>
                </a:solidFill>
              </a:rPr>
              <a:t>roztlačování vozíku,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800000"/>
                </a:solidFill>
              </a:rPr>
              <a:t>dopad skokana do pískoviště,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800000"/>
                </a:solidFill>
              </a:rPr>
              <a:t>chycení míče,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800000"/>
                </a:solidFill>
              </a:rPr>
              <a:t>úder raketou při tenise,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800000"/>
                </a:solidFill>
              </a:rPr>
              <a:t>zatáčení loďky,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200" b="1" dirty="0" smtClean="0">
                <a:solidFill>
                  <a:srgbClr val="800000"/>
                </a:solidFill>
              </a:rPr>
              <a:t>jízda na tobogánu…</a:t>
            </a:r>
            <a:endParaRPr lang="cs-CZ" sz="3200" b="1" dirty="0">
              <a:solidFill>
                <a:srgbClr val="8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CC0000"/>
                </a:solidFill>
                <a:effectLst/>
              </a:rPr>
              <a:t>Uveďte příklady působení sil, při kterém se MĚNÍ POHYB TĚLESA:</a:t>
            </a:r>
            <a:endParaRPr lang="cs-CZ" sz="3200" dirty="0">
              <a:solidFill>
                <a:srgbClr val="CC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M900295188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2286000"/>
            <a:ext cx="2500312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MM900309758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4214813"/>
            <a:ext cx="2849563" cy="238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MM90033641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0" y="1428750"/>
            <a:ext cx="2786063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aoblený obdélník 6"/>
          <p:cNvSpPr/>
          <p:nvPr/>
        </p:nvSpPr>
        <p:spPr>
          <a:xfrm>
            <a:off x="642938" y="214313"/>
            <a:ext cx="7500937" cy="1500187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Příklady působení sil, při kterém se mění POHYB TĚLESA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8" name="Obrázek 7" descr="MC900232055.WM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25" y="2071688"/>
            <a:ext cx="2292350" cy="16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CC0000"/>
                </a:solidFill>
                <a:effectLst/>
              </a:rPr>
              <a:t>Uveďte příklady působení sil, při kterém se mění tvar tělesa:</a:t>
            </a:r>
            <a:endParaRPr lang="cs-CZ" sz="3200" dirty="0">
              <a:solidFill>
                <a:srgbClr val="CC0000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43188"/>
            <a:ext cx="8229600" cy="3363912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3200" b="1" smtClean="0">
                <a:solidFill>
                  <a:srgbClr val="800000"/>
                </a:solidFill>
              </a:rPr>
              <a:t>Např.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hnětení hlíny,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modelovací hmoty,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těsta,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stlačování vzduchu hustilkou,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deformace houby na tabuli…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214688"/>
            <a:ext cx="2282825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MC900355315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7975" y="4572000"/>
            <a:ext cx="2112963" cy="214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MM90035663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46788" y="1857375"/>
            <a:ext cx="259715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MC900440550.WM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25" y="1690688"/>
            <a:ext cx="2428875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aoblený obdélník 7"/>
          <p:cNvSpPr/>
          <p:nvPr/>
        </p:nvSpPr>
        <p:spPr>
          <a:xfrm>
            <a:off x="642938" y="214313"/>
            <a:ext cx="7786687" cy="1143000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Příklady působení sil, při kterém  se mění TVAR TĚLESA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428875"/>
            <a:ext cx="8229600" cy="35782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3200" b="1" smtClean="0">
                <a:solidFill>
                  <a:srgbClr val="800000"/>
                </a:solidFill>
              </a:rPr>
              <a:t>Např.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přetržení provázku,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sekání dřeva,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rozbití cihly,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přetržení papíru,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800000"/>
                </a:solidFill>
              </a:rPr>
              <a:t>přelomení špejle…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CC0000"/>
                </a:solidFill>
                <a:effectLst/>
              </a:rPr>
              <a:t>Uveďte příklady působení sil, při kterém se tělesa ROZDĚLÍ NA NĚKOLIK ČÁSTÍ:</a:t>
            </a:r>
            <a:endParaRPr lang="cs-CZ" sz="3200" dirty="0">
              <a:solidFill>
                <a:srgbClr val="CC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epovka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928938"/>
            <a:ext cx="2251075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MC900197725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88" y="3929063"/>
            <a:ext cx="2951162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 descr="MM900283699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68613" y="2143125"/>
            <a:ext cx="2417762" cy="254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Pixmac00006013889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63" y="1857375"/>
            <a:ext cx="2928937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aoblený obdélník 5"/>
          <p:cNvSpPr/>
          <p:nvPr/>
        </p:nvSpPr>
        <p:spPr>
          <a:xfrm>
            <a:off x="500063" y="285750"/>
            <a:ext cx="7786687" cy="1428750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Příklady působení sil, při kterém se tělesa ROZDĚLÍ NA NĚKOLIK ČÁSTÍ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625" y="2928938"/>
            <a:ext cx="8229600" cy="1733550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3600" b="1" smtClean="0">
                <a:solidFill>
                  <a:srgbClr val="0099FF"/>
                </a:solidFill>
              </a:rPr>
              <a:t>VELIKOSTI</a:t>
            </a:r>
          </a:p>
          <a:p>
            <a:pPr>
              <a:buFont typeface="Wingdings 3" pitchFamily="18" charset="2"/>
              <a:buNone/>
            </a:pPr>
            <a:r>
              <a:rPr lang="cs-CZ" sz="3600" b="1" smtClean="0">
                <a:solidFill>
                  <a:srgbClr val="0099FF"/>
                </a:solidFill>
              </a:rPr>
              <a:t>SMĚRU,</a:t>
            </a:r>
            <a:r>
              <a:rPr lang="cs-CZ" sz="3600" b="1" smtClean="0">
                <a:solidFill>
                  <a:srgbClr val="0099FF"/>
                </a:solidFill>
                <a:latin typeface="Arial" charset="0"/>
              </a:rPr>
              <a:t> </a:t>
            </a:r>
            <a:r>
              <a:rPr lang="cs-CZ" sz="3600" b="1" smtClean="0">
                <a:solidFill>
                  <a:srgbClr val="0099FF"/>
                </a:solidFill>
              </a:rPr>
              <a:t>ve kterém síla působí</a:t>
            </a:r>
          </a:p>
          <a:p>
            <a:pPr>
              <a:buFont typeface="Wingdings 3" pitchFamily="18" charset="2"/>
              <a:buNone/>
            </a:pPr>
            <a:endParaRPr lang="cs-CZ" sz="3600" b="1" smtClean="0">
              <a:solidFill>
                <a:srgbClr val="0099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1071546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F217D"/>
                </a:solidFill>
                <a:effectLst/>
              </a:rPr>
              <a:t>Účinky síly jsou závislé na její:</a:t>
            </a:r>
            <a:endParaRPr lang="cs-CZ" sz="3600" dirty="0">
              <a:solidFill>
                <a:srgbClr val="0F217D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ila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571500"/>
            <a:ext cx="8005762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158272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660066"/>
                </a:solidFill>
                <a:effectLst/>
              </a:rPr>
              <a:t>Sílu měříme siloměrem, jeho hlavní součástí je pružina spojená se stupnicí. </a:t>
            </a:r>
            <a:br>
              <a:rPr lang="cs-CZ" sz="2800" dirty="0" smtClean="0">
                <a:solidFill>
                  <a:srgbClr val="660066"/>
                </a:solidFill>
                <a:effectLst/>
              </a:rPr>
            </a:br>
            <a:r>
              <a:rPr lang="cs-CZ" sz="2800" dirty="0" smtClean="0">
                <a:solidFill>
                  <a:srgbClr val="660066"/>
                </a:solidFill>
                <a:effectLst/>
              </a:rPr>
              <a:t>Nikdy siloměr nepřetěžujeme.</a:t>
            </a:r>
            <a:endParaRPr lang="cs-CZ" sz="2800" dirty="0">
              <a:solidFill>
                <a:srgbClr val="660066"/>
              </a:solidFill>
              <a:effectLst/>
            </a:endParaRPr>
          </a:p>
        </p:txBody>
      </p:sp>
      <p:pic>
        <p:nvPicPr>
          <p:cNvPr id="4" name="Obrázek 3" descr="Siloměr_2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1857375"/>
            <a:ext cx="857250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2155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2214563"/>
            <a:ext cx="3571875" cy="407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12395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2571750"/>
            <a:ext cx="2508250" cy="293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857375"/>
            <a:ext cx="4114800" cy="41497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3200" b="1" smtClean="0">
                <a:solidFill>
                  <a:srgbClr val="FF0000"/>
                </a:solidFill>
              </a:rPr>
              <a:t>1 MN=1 000 kN</a:t>
            </a:r>
          </a:p>
          <a:p>
            <a:pPr>
              <a:buFont typeface="Wingdings 3" pitchFamily="18" charset="2"/>
              <a:buNone/>
            </a:pPr>
            <a:r>
              <a:rPr lang="cs-CZ" sz="3200" b="1" smtClean="0">
                <a:solidFill>
                  <a:srgbClr val="FF0000"/>
                </a:solidFill>
              </a:rPr>
              <a:t>1 kN=1 000 N</a:t>
            </a:r>
          </a:p>
          <a:p>
            <a:pPr>
              <a:buFont typeface="Wingdings 3" pitchFamily="18" charset="2"/>
              <a:buNone/>
            </a:pPr>
            <a:r>
              <a:rPr lang="cs-CZ" sz="3200" b="1" smtClean="0">
                <a:solidFill>
                  <a:srgbClr val="FF0000"/>
                </a:solidFill>
              </a:rPr>
              <a:t>1 N= 1 000 mN</a:t>
            </a:r>
          </a:p>
          <a:p>
            <a:pPr>
              <a:buFont typeface="Wingdings 3" pitchFamily="18" charset="2"/>
              <a:buNone/>
            </a:pPr>
            <a:r>
              <a:rPr lang="cs-CZ" sz="3200" b="1" smtClean="0">
                <a:solidFill>
                  <a:srgbClr val="FF0000"/>
                </a:solidFill>
              </a:rPr>
              <a:t>1 mN=0,001 N </a:t>
            </a:r>
          </a:p>
          <a:p>
            <a:pPr>
              <a:buFont typeface="Wingdings 3" pitchFamily="18" charset="2"/>
              <a:buNone/>
            </a:pPr>
            <a:r>
              <a:rPr lang="cs-CZ" sz="3200" b="1" smtClean="0">
                <a:solidFill>
                  <a:srgbClr val="FF0000"/>
                </a:solidFill>
              </a:rPr>
              <a:t>1 N=0,001 kN</a:t>
            </a:r>
          </a:p>
          <a:p>
            <a:pPr>
              <a:buFont typeface="Wingdings 3" pitchFamily="18" charset="2"/>
              <a:buNone/>
            </a:pPr>
            <a:r>
              <a:rPr lang="cs-CZ" sz="3200" b="1" smtClean="0">
                <a:solidFill>
                  <a:srgbClr val="FF0000"/>
                </a:solidFill>
              </a:rPr>
              <a:t>1 kN=0,001MN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14734" cy="122553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0066"/>
                </a:solidFill>
                <a:effectLst/>
              </a:rPr>
              <a:t>Jednotky síly:</a:t>
            </a:r>
            <a:endParaRPr lang="cs-CZ" sz="3600" dirty="0">
              <a:solidFill>
                <a:srgbClr val="000066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786438" y="2071688"/>
            <a:ext cx="2571750" cy="278606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tx1"/>
                </a:solidFill>
              </a:rPr>
              <a:t>M mega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tx1"/>
                </a:solidFill>
              </a:rPr>
              <a:t>k kilo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tx1"/>
                </a:solidFill>
              </a:rPr>
              <a:t>m mili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4" grpId="0" build="allAtOnce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143125"/>
            <a:ext cx="8229600" cy="3863975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CC00FF"/>
                </a:solidFill>
              </a:rPr>
              <a:t>Má-li těleso hmotnost m, platí:</a:t>
            </a:r>
          </a:p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CC00FF"/>
                </a:solidFill>
              </a:rPr>
              <a:t>F</a:t>
            </a:r>
            <a:r>
              <a:rPr lang="cs-CZ" sz="2800" b="1" baseline="-25000" smtClean="0">
                <a:solidFill>
                  <a:srgbClr val="CC00FF"/>
                </a:solidFill>
              </a:rPr>
              <a:t>g</a:t>
            </a:r>
            <a:r>
              <a:rPr lang="cs-CZ" sz="2800" b="1" smtClean="0">
                <a:solidFill>
                  <a:srgbClr val="CC00FF"/>
                </a:solidFill>
              </a:rPr>
              <a:t>=m</a:t>
            </a:r>
            <a:r>
              <a:rPr lang="cs-CZ" sz="2800" b="1" smtClean="0">
                <a:solidFill>
                  <a:srgbClr val="CC00FF"/>
                </a:solidFill>
                <a:latin typeface="Arial" charset="0"/>
                <a:cs typeface="Arial" charset="0"/>
              </a:rPr>
              <a:t>∙g</a:t>
            </a:r>
          </a:p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CC00FF"/>
                </a:solidFill>
                <a:latin typeface="Arial" charset="0"/>
                <a:cs typeface="Arial" charset="0"/>
              </a:rPr>
              <a:t>Konstanta g popisuje gravitační působení a na Zemi je asi g=9,81 N/kg.</a:t>
            </a:r>
          </a:p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CC00FF"/>
                </a:solidFill>
                <a:latin typeface="Arial" charset="0"/>
                <a:cs typeface="Arial" charset="0"/>
              </a:rPr>
              <a:t>Hodnotu zaokrouhlujeme na g=10 N/kg.</a:t>
            </a:r>
          </a:p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CC00FF"/>
                </a:solidFill>
              </a:rPr>
              <a:t>Položíme-li si na dlaň závaží 1kg, cítíme působení gravitační síly s velikostí asi 10 N.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158272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660066"/>
                </a:solidFill>
                <a:effectLst/>
              </a:rPr>
              <a:t>Gravitační sílu, kterou je těleso přitahováno k zemi, označujeme F</a:t>
            </a:r>
            <a:r>
              <a:rPr lang="cs-CZ" sz="3200" baseline="-25000" dirty="0" smtClean="0">
                <a:solidFill>
                  <a:srgbClr val="660066"/>
                </a:solidFill>
                <a:effectLst/>
              </a:rPr>
              <a:t>g</a:t>
            </a:r>
            <a:endParaRPr lang="cs-CZ" sz="3200" baseline="-25000" dirty="0">
              <a:solidFill>
                <a:srgbClr val="66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64100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B050"/>
                </a:solidFill>
              </a:rPr>
              <a:t>Tesař J., Jáchim F., Fyzika 1 pro ZŠ, Fyzikální veličiny a jejich měření, pedagogické nakladatelství, a.s., SPN 2007.</a:t>
            </a: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B050"/>
                </a:solidFill>
              </a:rPr>
              <a:t>Rauner K., Havel V., a kol., Fyzika 6 pro ZŠ a víceletá gymnázia, Nakladatelství Fraus 2005.</a:t>
            </a: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B050"/>
                </a:solidFill>
              </a:rPr>
              <a:t>Bohuněk, J., Sbírka úloh z fyziky pro ZŠ 1díl, Prometheus, s.r.o., ISBN 80-85849-06-2</a:t>
            </a: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B050"/>
                </a:solidFill>
              </a:rPr>
              <a:t>galerie office</a:t>
            </a: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2"/>
              </a:rPr>
              <a:t>http://vnuf.cz/sbornik/prispevky/soubory/16_21/image003.jpg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:2013-02-06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>
              <a:solidFill>
                <a:srgbClr val="00B05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3"/>
              </a:rPr>
              <a:t>http://obrazky.superia.cz/800/magnet.png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:2013-02-06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>
              <a:solidFill>
                <a:srgbClr val="00B05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4"/>
              </a:rPr>
              <a:t>http://www.medzizenami.sk/image.ashx/4371/7374617469636b6120656c656b7472696e612e6a7067/640/480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:2013-02-06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>
              <a:solidFill>
                <a:srgbClr val="00B05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5"/>
              </a:rPr>
              <a:t>http://www.hanahorakova.cz/img/picture/2002/2.jpg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:2013-02-06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>
              <a:solidFill>
                <a:srgbClr val="00B05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6"/>
              </a:rPr>
              <a:t>http://www.capnito.cz/userfiles/image/Pixmac000060138891.jpg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:2013-02-06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>
              <a:solidFill>
                <a:srgbClr val="00B05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7"/>
              </a:rPr>
              <a:t>http://www.modding.cz/images/navody/postupy/rezani/cepovka1.jpg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:2013-02-06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>
              <a:solidFill>
                <a:srgbClr val="00B05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8"/>
              </a:rPr>
              <a:t>http://www.vyukovematerialy.cz/fyzika/obr7/sila3.jpg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:2013-02-06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>
              <a:solidFill>
                <a:srgbClr val="00B05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9"/>
              </a:rPr>
              <a:t>http://www.velkaencyklopedie-fyzika.estranky.cz/img/picture/3/sila.jpg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:2013-02-06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>
              <a:solidFill>
                <a:srgbClr val="00B05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10"/>
              </a:rPr>
              <a:t>http://upload.wikimedia.org/wikipedia/commons/4/45/Silom%C4%9Br_25.png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:2013-02-06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>
              <a:solidFill>
                <a:srgbClr val="00B05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11"/>
              </a:rPr>
              <a:t>http://www.helago-cz.cz/public/content-images/cz/set/21556.jpg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:2013-02-06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/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12"/>
              </a:rPr>
              <a:t>http://www.nakup1.cz/images/123950.jpg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:2013-02-06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/>
          </a:p>
          <a:p>
            <a:pPr>
              <a:buFont typeface="Wingdings 3" pitchFamily="18" charset="2"/>
              <a:buNone/>
            </a:pPr>
            <a:endParaRPr lang="cs-CZ" sz="1200" b="1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238" cy="72547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B050"/>
                </a:solidFill>
              </a:rPr>
              <a:t>Použité zdroje: </a:t>
            </a:r>
            <a:endParaRPr lang="cs-CZ" sz="3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50"/>
            <a:ext cx="8229600" cy="5268913"/>
          </a:xfrm>
        </p:spPr>
        <p:txBody>
          <a:bodyPr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Materiál je určen pro žáky 6. ročníku. 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Prezentace slouží k naučení nového učiva. 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Žák pochopí, že se kolem nás vyskytují i jiné síly než gravitační. 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Zavedení fyzikální veličiny síly, která je určena působištěm, směrem a velikostí. 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Žák se naučí značku a jednotku fyzikální veličiny.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Žák uvádí příklady účinků síly (působení těles, jsou-li v dotyku, ale i na dálku, změna pohybu, změna tvaru, rozdělení tělesa).  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Žák znázorní sílu graficky. 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Žák vysvětlí, jak se projevuje tíha tělesa. 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Žák umí vypočítat tíhu tělesa.</a:t>
            </a:r>
            <a:endParaRPr lang="cs-CZ" sz="2400" b="1" dirty="0">
              <a:solidFill>
                <a:srgbClr val="0070C0"/>
              </a:solidFill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 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72547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2060"/>
                </a:solidFill>
              </a:rPr>
              <a:t>Metodika prezentace: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189</TotalTime>
  <Words>633</Words>
  <Application>Microsoft Office PowerPoint</Application>
  <PresentationFormat>On-screen Show (4:3)</PresentationFormat>
  <Paragraphs>102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24</vt:i4>
      </vt:variant>
    </vt:vector>
  </HeadingPairs>
  <TitlesOfParts>
    <vt:vector size="39" baseType="lpstr">
      <vt:lpstr>Lucida Sans Unicode</vt:lpstr>
      <vt:lpstr>Arial</vt:lpstr>
      <vt:lpstr>Wingdings 3</vt:lpstr>
      <vt:lpstr>Verdana</vt:lpstr>
      <vt:lpstr>Wingdings 2</vt:lpstr>
      <vt:lpstr>Calibri</vt:lpstr>
      <vt:lpstr>Wingdings</vt:lpstr>
      <vt:lpstr>Shluk</vt:lpstr>
      <vt:lpstr>Shluk</vt:lpstr>
      <vt:lpstr>Shluk</vt:lpstr>
      <vt:lpstr>Shluk</vt:lpstr>
      <vt:lpstr>Shluk</vt:lpstr>
      <vt:lpstr>Shluk</vt:lpstr>
      <vt:lpstr>Shluk</vt:lpstr>
      <vt:lpstr>Shluk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29</cp:revision>
  <dcterms:created xsi:type="dcterms:W3CDTF">2013-02-02T16:56:16Z</dcterms:created>
  <dcterms:modified xsi:type="dcterms:W3CDTF">2013-06-07T17:49:28Z</dcterms:modified>
</cp:coreProperties>
</file>