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9" r:id="rId3"/>
    <p:sldId id="261" r:id="rId4"/>
    <p:sldId id="260" r:id="rId5"/>
    <p:sldId id="279" r:id="rId6"/>
    <p:sldId id="263" r:id="rId7"/>
    <p:sldId id="269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4" r:id="rId16"/>
    <p:sldId id="276" r:id="rId17"/>
    <p:sldId id="272" r:id="rId18"/>
    <p:sldId id="273" r:id="rId19"/>
    <p:sldId id="277" r:id="rId20"/>
    <p:sldId id="257" r:id="rId21"/>
    <p:sldId id="275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0000"/>
    <a:srgbClr val="000099"/>
    <a:srgbClr val="660066"/>
    <a:srgbClr val="79135E"/>
    <a:srgbClr val="00CC00"/>
    <a:srgbClr val="CC0000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19" autoAdjust="0"/>
  </p:normalViewPr>
  <p:slideViewPr>
    <p:cSldViewPr>
      <p:cViewPr varScale="1">
        <p:scale>
          <a:sx n="68" d="100"/>
          <a:sy n="68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D1072-61AD-4690-9E16-CA277E02AE2F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D6CE2D-82FE-4DF2-9E21-6C434ADED9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D6CE2D-82FE-4DF2-9E21-6C434ADED9D1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99F1E0C-78FD-4029-95B9-CACEC52848D4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DD89753-58C2-4AA7-BAC6-9B5AC49A50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d/Plumb_bob.jpg/170px-Plumb_bob.jpg" TargetMode="External"/><Relationship Id="rId3" Type="http://schemas.openxmlformats.org/officeDocument/2006/relationships/hyperlink" Target="http://www.aldebaran.cz/bulletin/2011_44_ver.php" TargetMode="External"/><Relationship Id="rId7" Type="http://schemas.openxmlformats.org/officeDocument/2006/relationships/hyperlink" Target="http://www.mojewiki.cz/pancel/lib/exe/fetch.php?media=olovnice.jp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lanety.astro.cz/obr/planety/zeme/zeme2_large.jpg" TargetMode="External"/><Relationship Id="rId5" Type="http://schemas.openxmlformats.org/officeDocument/2006/relationships/hyperlink" Target="http://upload.wikimedia.org/wikipedia/commons/thumb/d/d4/Justus_Sustermans_-_Portrait_of_Galileo_Galilei,_1636.jpg/220px-Justus_Sustermans_-_Portrait_of_Galileo_Galilei,_1636.jpg" TargetMode="External"/><Relationship Id="rId4" Type="http://schemas.openxmlformats.org/officeDocument/2006/relationships/hyperlink" Target="http://ucivozs.sweb.cz/90_soubory/image002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onrad.de/medias/global/ce/8000_8999/8100/8140/8149/814901_BB_00_FB.EPS_250.jpg" TargetMode="External"/><Relationship Id="rId3" Type="http://schemas.openxmlformats.org/officeDocument/2006/relationships/hyperlink" Target="http://www.mojewiki.cz/pancel/lib/exe/fetch.php?media=libela.jpg" TargetMode="External"/><Relationship Id="rId7" Type="http://schemas.openxmlformats.org/officeDocument/2006/relationships/hyperlink" Target="http://upload.wikimedia.org/wikipedia/commons/thumb/b/bc/Dosenlibelle.png/220px-Dosenlibelle.png" TargetMode="External"/><Relationship Id="rId2" Type="http://schemas.openxmlformats.org/officeDocument/2006/relationships/hyperlink" Target="http://upload.wikimedia.org/wikipedia/commons/thumb/3/39/GodfreyKneller-IsaacNewton-1689.jpg/225px-GodfreyKneller-IsaacNewton-168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bcalibr.cz/produkty/big-0558c3d.jpg" TargetMode="External"/><Relationship Id="rId5" Type="http://schemas.openxmlformats.org/officeDocument/2006/relationships/hyperlink" Target="http://im9.cz/iR/importprodukt-orig/fea/fea8156d9ced0fc2cf95f9c94b241ea3--mmf250x250.jpg" TargetMode="External"/><Relationship Id="rId10" Type="http://schemas.openxmlformats.org/officeDocument/2006/relationships/hyperlink" Target="http://www.makronet.cz/Fotografie/Zbozi/Original/26012M.JPG" TargetMode="External"/><Relationship Id="rId4" Type="http://schemas.openxmlformats.org/officeDocument/2006/relationships/hyperlink" Target="http://upload.wikimedia.org/wikipedia/commons/thumb/f/f9/Schlauchwaage_Schematik.png/220px-Schlauchwaage_Schematik.png" TargetMode="External"/><Relationship Id="rId9" Type="http://schemas.openxmlformats.org/officeDocument/2006/relationships/hyperlink" Target="http://www.conrad.de/medias/global/ce/8000_8999/8100/8140/8149/814901_SZ_04_FB.EPS_1000.jp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467544" y="4653136"/>
            <a:ext cx="8208912" cy="177626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</a:t>
            </a:r>
            <a:r>
              <a:rPr lang="cs-CZ" sz="1600" b="1" dirty="0" smtClean="0">
                <a:solidFill>
                  <a:srgbClr val="00B0F0"/>
                </a:solidFill>
              </a:rPr>
              <a:t>Prezentace slouží k naučení nového učiva o projevu gravitace. Žák popíše gravitační sílu, gravitační pole. Žák pochopí, že nám gravitační síla umožňuje základní orientaci v prostoru. Podle ní rozliší směry nahoru a dolů (směr svislý a vodorovný).  Žák jmenuje příklady účinků gravitace na rostliny, vysvětlí pojem „geotropizmus“.  Žák se seznámí  s libelou (vodováhou), hadicovou vodováhou </a:t>
            </a:r>
            <a:r>
              <a:rPr lang="cs-CZ" sz="1600" b="1" dirty="0">
                <a:solidFill>
                  <a:srgbClr val="00B0F0"/>
                </a:solidFill>
              </a:rPr>
              <a:t>,</a:t>
            </a:r>
            <a:r>
              <a:rPr lang="cs-CZ" sz="1600" b="1" dirty="0" smtClean="0">
                <a:solidFill>
                  <a:srgbClr val="00B0F0"/>
                </a:solidFill>
              </a:rPr>
              <a:t>kruhovou libelou a s nivelačním přístrojem (vodováhou s laserovým paprskem).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55576" y="3933056"/>
            <a:ext cx="7572428" cy="539621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Gravitace, směr svislý a vodorovný 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268760"/>
            <a:ext cx="64630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VY_32_INOVACE_FY.6.A.11_gravitace_,_smer_svisly_a_vodorovny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6072230" cy="473375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Zemská přitažlivost – gravitace – působí na všechna tělesa kolem nás.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Když povyskočíme, víme bezpečně, že opět dopadneme na zem.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Hodíme-li kámen vzhůru, spadne přibližně na to místo, odkud jsme ho vyhodili.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Dešťové kapky padají za bezvětří svisle k zemi.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Kameny vhozené do vody klesají na dno.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D60093"/>
                </a:solidFill>
              </a:rPr>
              <a:t>  …na všechna tělesa působí přitažlivá síla Země – </a:t>
            </a:r>
            <a:r>
              <a:rPr lang="cs-CZ" sz="2400" b="1" u="sng" dirty="0" smtClean="0">
                <a:solidFill>
                  <a:srgbClr val="D60093"/>
                </a:solidFill>
              </a:rPr>
              <a:t>GRAVITAČNÍ SÍLA</a:t>
            </a:r>
            <a:endParaRPr lang="cs-CZ" sz="2400" b="1" u="sng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931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Jak se gravitace projevuje: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Newto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3643314"/>
            <a:ext cx="2571748" cy="25717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7"/>
            <a:ext cx="8229600" cy="30003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Je projevem existence gravitačního pole, které se nachází kolem každého tělesa.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Projevuje se však jen kolem velmi hmotných těles jako jsou hvězdy, planety nebo jejich měsíce.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Má charakter síly přitažlivé.</a:t>
            </a:r>
          </a:p>
          <a:p>
            <a:pPr>
              <a:buNone/>
            </a:pP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Gravitační síla: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pic>
        <p:nvPicPr>
          <p:cNvPr id="4" name="Obrázek 3" descr="image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3786190"/>
            <a:ext cx="2314575" cy="2514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Když v roce 1969 vstoupil první člověk na povrch Měsíce, pociťoval gravitační sílu Měsíce – tato síla byla menší než na Zemi, protože Měsíc má menší HMOTNOST než Země.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Naopak na planetách s HMOTNOSTÍ větší, než je hmotnost Země, např. na Jupiteru nebo Saturnu, by na nás působila větší gravitační síla než na Zemi, cítili bychom se těžší.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5794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Gravitační síla Měsíce a planet: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330499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800000"/>
                </a:solidFill>
              </a:rPr>
              <a:t>Účinek gravitace vnímají i rostliny.</a:t>
            </a:r>
          </a:p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solidFill>
                  <a:srgbClr val="800000"/>
                </a:solidFill>
              </a:rPr>
              <a:t>I na šikmém svahu rostou jejich stonky svisle.</a:t>
            </a:r>
            <a:endParaRPr lang="cs-CZ" sz="44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Geotropizmus: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00306"/>
            <a:ext cx="8229600" cy="350698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 první polovině 17. století dělal významné pokusy s volně padajícími tělesy,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odhalil tak první poznatky o zemské přitažlivosti,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k nejzajímavějším výsledkům jeho výzkumů patří zjištění, že všechna tělesa volně puštěná ze stejné výšky padají k Zemi v každém okamžiku se stejnou rychlostí, pokud tomu nebrání vzduch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85852" y="857232"/>
            <a:ext cx="4186238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00"/>
                </a:solidFill>
                <a:effectLst/>
              </a:rPr>
              <a:t>Galileo Galilei</a:t>
            </a:r>
            <a:endParaRPr lang="cs-CZ" sz="36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220px-Justus_Sustermans_-_Portrait_of_Galileo_Galilei,_16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72264" y="118498"/>
            <a:ext cx="1857388" cy="23555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3"/>
            <a:ext cx="5757874" cy="407196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Na Galileiho výsledky navázal Angličan Isaac Newton.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Zjistil, že gravitační síla působí okolo každého vesmírného tělesa.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Tato síla s rostoucí vzdáleností od příslušného tělesa klesá.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4282" y="500042"/>
            <a:ext cx="5829312" cy="9286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Isaac Newton (1643 – 1727)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GodfreyKneller-IsaacNewton-16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86512" y="1285860"/>
            <a:ext cx="2579388" cy="35423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7686700" cy="385765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V trubici, z níž </a:t>
            </a:r>
            <a:r>
              <a:rPr lang="cs-CZ" sz="3200" b="1" u="sng" dirty="0" smtClean="0">
                <a:solidFill>
                  <a:srgbClr val="CC0099"/>
                </a:solidFill>
              </a:rPr>
              <a:t>je vyčerpán vzduch, </a:t>
            </a:r>
            <a:r>
              <a:rPr lang="cs-CZ" sz="3200" b="1" dirty="0" smtClean="0">
                <a:solidFill>
                  <a:srgbClr val="CC0099"/>
                </a:solidFill>
              </a:rPr>
              <a:t>jsou tři předměty – PEŘÍČKO, OLOVĚNÝ BROK A DŘEVĚNÁ KULIČKA.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CC0099"/>
                </a:solidFill>
              </a:rPr>
              <a:t>Jestliže rychle převrátíme trubici, všechna tři tělesa DOPADNOU NA DRUHÝ KONEC TRUBICE SOUČASNĚ.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Trubice pro pokus s padajícími předměty: 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Odpovězte na otázku: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Na obrázku jsou znázorněna stejná tělesa v různých vzdálenostech od Země. Na které těleso působí </a:t>
            </a:r>
            <a:r>
              <a:rPr lang="cs-CZ" sz="2800" u="sng" dirty="0" smtClean="0">
                <a:solidFill>
                  <a:srgbClr val="0033CC"/>
                </a:solidFill>
                <a:effectLst/>
              </a:rPr>
              <a:t>největší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 gravitační síla na které </a:t>
            </a:r>
            <a:r>
              <a:rPr lang="cs-CZ" sz="2800" u="sng" dirty="0" smtClean="0">
                <a:solidFill>
                  <a:srgbClr val="0033CC"/>
                </a:solidFill>
                <a:effectLst/>
              </a:rPr>
              <a:t>nejmenší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? 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zeme2_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6182" y="3357562"/>
            <a:ext cx="2428868" cy="2428868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2571736" y="2428868"/>
            <a:ext cx="1285884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CC0000"/>
                </a:solidFill>
              </a:rPr>
              <a:t>A</a:t>
            </a:r>
            <a:endParaRPr lang="cs-CZ" sz="4800" b="1" dirty="0">
              <a:solidFill>
                <a:srgbClr val="CC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786578" y="5072074"/>
            <a:ext cx="1285884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rgbClr val="CC0000"/>
                </a:solidFill>
              </a:rPr>
              <a:t>C</a:t>
            </a:r>
          </a:p>
        </p:txBody>
      </p:sp>
      <p:sp>
        <p:nvSpPr>
          <p:cNvPr id="7" name="Elipsa 6"/>
          <p:cNvSpPr/>
          <p:nvPr/>
        </p:nvSpPr>
        <p:spPr>
          <a:xfrm>
            <a:off x="6000760" y="3143248"/>
            <a:ext cx="1285884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rgbClr val="CC0000"/>
                </a:solidFill>
              </a:rPr>
              <a:t>B</a:t>
            </a:r>
          </a:p>
        </p:txBody>
      </p:sp>
      <p:sp>
        <p:nvSpPr>
          <p:cNvPr id="8" name="Elipsa 7"/>
          <p:cNvSpPr/>
          <p:nvPr/>
        </p:nvSpPr>
        <p:spPr>
          <a:xfrm>
            <a:off x="2000232" y="4143380"/>
            <a:ext cx="1285884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rgbClr val="CC0000"/>
                </a:solidFill>
              </a:rPr>
              <a:t>D</a:t>
            </a:r>
          </a:p>
        </p:txBody>
      </p:sp>
      <p:sp>
        <p:nvSpPr>
          <p:cNvPr id="9" name="Elipsa 8"/>
          <p:cNvSpPr/>
          <p:nvPr/>
        </p:nvSpPr>
        <p:spPr>
          <a:xfrm>
            <a:off x="285720" y="4857760"/>
            <a:ext cx="1285884" cy="1071570"/>
          </a:xfrm>
          <a:prstGeom prst="ellipse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rgbClr val="CC0000"/>
                </a:solidFill>
              </a:rPr>
              <a:t>E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857884" y="2357430"/>
            <a:ext cx="2357454" cy="57150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největší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5720" y="6072206"/>
            <a:ext cx="2357454" cy="571504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nejmenší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7" grpId="1" animBg="1"/>
      <p:bldP spid="8" grpId="0" animBg="1"/>
      <p:bldP spid="9" grpId="0" animBg="1"/>
      <p:bldP spid="9" grpId="1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Odpovězte na otázku: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Které těleso ve sluneční soustavě má nejsilnější gravitační pole?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786058"/>
            <a:ext cx="3786214" cy="2000264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u="sng" dirty="0" smtClean="0">
                <a:solidFill>
                  <a:srgbClr val="000066"/>
                </a:solidFill>
              </a:rPr>
              <a:t>Správná odpověď:</a:t>
            </a:r>
          </a:p>
          <a:p>
            <a:pPr algn="ctr"/>
            <a:r>
              <a:rPr lang="cs-CZ" sz="3600" b="1" dirty="0" smtClean="0">
                <a:solidFill>
                  <a:srgbClr val="000066"/>
                </a:solidFill>
              </a:rPr>
              <a:t>SLUNCE</a:t>
            </a:r>
            <a:endParaRPr lang="cs-CZ" sz="3600" b="1" dirty="0">
              <a:solidFill>
                <a:srgbClr val="000066"/>
              </a:solidFill>
            </a:endParaRPr>
          </a:p>
        </p:txBody>
      </p:sp>
      <p:pic>
        <p:nvPicPr>
          <p:cNvPr id="5" name="Obrázek 4" descr="250px-Sun_in_X-Ra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428868"/>
            <a:ext cx="3963973" cy="28699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0499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CC00"/>
                </a:solidFill>
              </a:rPr>
              <a:t>Gravitační síla nám umožňuje základní orientaci v prostoru,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00CC00"/>
                </a:solidFill>
              </a:rPr>
              <a:t>Podle ní dovedeme rozlišit směry nahoru a dolů – směr svislý a vodorovný.</a:t>
            </a:r>
            <a:endParaRPr lang="cs-CZ" sz="36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Směr svislý a vodorovný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75774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Proveďte pokus: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Na stojan připevněte nit, na které je přivázané závaží - nit ukazuje směr svislý.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Zapamatujte si: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99"/>
                </a:solidFill>
              </a:rPr>
              <a:t>Směr svislý je směr do středu Země.</a:t>
            </a:r>
            <a:endParaRPr lang="cs-CZ" sz="2800" b="1" u="sng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33CC"/>
                </a:solidFill>
                <a:effectLst/>
              </a:rPr>
              <a:t>Směr svislý:</a:t>
            </a:r>
            <a:endParaRPr lang="cs-CZ" sz="3600" u="sng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170px-Plumb_bo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286644" y="1071546"/>
            <a:ext cx="1214446" cy="2290218"/>
          </a:xfrm>
          <a:prstGeom prst="rect">
            <a:avLst/>
          </a:prstGeom>
        </p:spPr>
      </p:pic>
      <p:pic>
        <p:nvPicPr>
          <p:cNvPr id="5" name="Obrázek 4" descr="olovni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6380" y="928670"/>
            <a:ext cx="1609170" cy="47713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8401080" cy="40784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Směr vodorovný je kolmý na směr svislý.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Hladina kapaliny, je-li tato kapalina klidná, je vodorovná.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Vodorovná je hladina rybníka, vody v louži, polévky v talíři.</a:t>
            </a:r>
            <a:endParaRPr lang="cs-CZ" sz="32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642918"/>
            <a:ext cx="4186238" cy="93978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33"/>
                </a:solidFill>
                <a:effectLst/>
              </a:rPr>
              <a:t>Směr vodorovný:</a:t>
            </a:r>
            <a:endParaRPr lang="cs-CZ" sz="3200" u="sng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8305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K určování vodorovného směru se používá </a:t>
            </a:r>
            <a:r>
              <a:rPr lang="cs-CZ" sz="2800" u="sng" dirty="0" smtClean="0">
                <a:solidFill>
                  <a:srgbClr val="FF0000"/>
                </a:solidFill>
                <a:effectLst/>
              </a:rPr>
              <a:t>libela (vodováha)</a:t>
            </a:r>
            <a:r>
              <a:rPr lang="cs-CZ" sz="2800" dirty="0" smtClean="0">
                <a:solidFill>
                  <a:srgbClr val="FF0000"/>
                </a:solidFill>
                <a:effectLst/>
              </a:rPr>
              <a:t>.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Její hlavní součástí je prohnutá trubička s kapalinou.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Vzduchová bublina ukazuje polohu roviny, na níž libelu položíte.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Je-li bublina uprostřed (v místě označeném ryskami), leží libela ve vodorovném směru.</a:t>
            </a:r>
            <a:r>
              <a:rPr lang="cs-CZ" sz="36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r>
              <a:rPr lang="cs-CZ" sz="3600" dirty="0" smtClean="0">
                <a:solidFill>
                  <a:srgbClr val="FF00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FF0000"/>
                </a:solidFill>
                <a:effectLst/>
              </a:rPr>
            </a:br>
            <a:endParaRPr lang="cs-CZ" sz="36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libe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14744" y="4143380"/>
            <a:ext cx="4429156" cy="22497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5800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CC0000"/>
                </a:solidFill>
                <a:effectLst/>
              </a:rPr>
              <a:t>Elektronická libela:</a:t>
            </a:r>
            <a:r>
              <a:rPr lang="cs-CZ" sz="3600" dirty="0" smtClean="0">
                <a:solidFill>
                  <a:srgbClr val="CC00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CC0000"/>
                </a:solidFill>
                <a:effectLst/>
              </a:rPr>
            </a:br>
            <a:r>
              <a:rPr lang="cs-CZ" sz="3600" dirty="0" smtClean="0">
                <a:solidFill>
                  <a:srgbClr val="CC0000"/>
                </a:solidFill>
                <a:effectLst/>
              </a:rPr>
              <a:t>na displeji ukazuje sklon ve stupních nebo v procentech,</a:t>
            </a:r>
            <a:br>
              <a:rPr lang="cs-CZ" sz="3600" dirty="0" smtClean="0">
                <a:solidFill>
                  <a:srgbClr val="CC0000"/>
                </a:solidFill>
                <a:effectLst/>
              </a:rPr>
            </a:br>
            <a:r>
              <a:rPr lang="cs-CZ" sz="3600" dirty="0" smtClean="0">
                <a:solidFill>
                  <a:srgbClr val="CC0000"/>
                </a:solidFill>
                <a:effectLst/>
              </a:rPr>
              <a:t>při vodorovné nebo svislé poloze vydává zvukový signál.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  <p:pic>
        <p:nvPicPr>
          <p:cNvPr id="4" name="Obrázek 3" descr="814901_BB_00_FB.EPS_2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3357562"/>
            <a:ext cx="3214710" cy="32147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14901_SZ_04_FB.EPS_100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43174" y="642918"/>
            <a:ext cx="5643578" cy="5643578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2071670" y="357166"/>
            <a:ext cx="6357982" cy="107157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Elektronická libela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16211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Používá se pro stanovení vodorovného směru mezi dvěma více vzdálenými místy.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Je tvořena dvěma skleněnými válci se stupnicí, které jsou spojeny hadicí.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Hladina vody v obou válcích je vždy ve stejné výši.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Hadicová libela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220px-Schlauchwaage_Schematik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00166" y="4643446"/>
            <a:ext cx="2093577" cy="1493658"/>
          </a:xfrm>
          <a:prstGeom prst="rect">
            <a:avLst/>
          </a:prstGeom>
        </p:spPr>
      </p:pic>
      <p:pic>
        <p:nvPicPr>
          <p:cNvPr id="5" name="Obrázek 4" descr="fea8156d9ced0fc2cf95f9c94b241ea3--mmf250x25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3929066"/>
            <a:ext cx="2381250" cy="2381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6619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Nejjednodušší způsob, jak se přesvědčíme o tom, zda je rovina vodorovná, je použití KRUHOVÉ LIBELY.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Kruhová libela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220px-Dosenlibell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1538" y="3571876"/>
            <a:ext cx="2793651" cy="2400000"/>
          </a:xfrm>
          <a:prstGeom prst="rect">
            <a:avLst/>
          </a:prstGeom>
        </p:spPr>
      </p:pic>
      <p:pic>
        <p:nvPicPr>
          <p:cNvPr id="5" name="Obrázek 4" descr="big-0558c3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9124" y="3214686"/>
            <a:ext cx="4071934" cy="2874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19288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Používá se k vytyčování vodorovného směru na větší vzdálenosti (ve stavebnictví…),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Přístroj je na stativu otáčivý.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9135E"/>
                </a:solidFill>
                <a:effectLst/>
              </a:rPr>
              <a:t>Nivelační přístroj – vodováha s laserovým paprskem</a:t>
            </a:r>
            <a:endParaRPr lang="cs-CZ" sz="3200" dirty="0">
              <a:solidFill>
                <a:srgbClr val="79135E"/>
              </a:solidFill>
              <a:effectLst/>
            </a:endParaRPr>
          </a:p>
        </p:txBody>
      </p:sp>
      <p:pic>
        <p:nvPicPr>
          <p:cNvPr id="4" name="Obrázek 3" descr="0164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37471" y="3714752"/>
            <a:ext cx="4236036" cy="2486909"/>
          </a:xfrm>
          <a:prstGeom prst="rect">
            <a:avLst/>
          </a:prstGeom>
        </p:spPr>
      </p:pic>
      <p:pic>
        <p:nvPicPr>
          <p:cNvPr id="5" name="Obrázek 4" descr="26012M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643314"/>
            <a:ext cx="4029639" cy="2123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</a:t>
            </a:r>
            <a:r>
              <a:rPr lang="cs-CZ" sz="1400" b="1" dirty="0" smtClean="0">
                <a:solidFill>
                  <a:srgbClr val="00B050"/>
                </a:solidFill>
              </a:rPr>
              <a:t>office </a:t>
            </a:r>
            <a:r>
              <a:rPr lang="cs-CZ" sz="1400" b="1" dirty="0" smtClean="0">
                <a:solidFill>
                  <a:srgbClr val="00CC00"/>
                </a:solidFill>
              </a:rPr>
              <a:t>www.office.</a:t>
            </a:r>
            <a:r>
              <a:rPr lang="cs-CZ" sz="1400" b="1" smtClean="0">
                <a:solidFill>
                  <a:srgbClr val="00CC00"/>
                </a:solidFill>
              </a:rPr>
              <a:t>microsoft.com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3"/>
              </a:rPr>
              <a:t>http://www.aldebaran.cz/bulletin/2011_44_ver.php</a:t>
            </a:r>
            <a:r>
              <a:rPr lang="cs-CZ" sz="1400" b="1" dirty="0" smtClean="0">
                <a:solidFill>
                  <a:srgbClr val="00B050"/>
                </a:solidFill>
              </a:rPr>
              <a:t>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4"/>
              </a:rPr>
              <a:t>http://ucivozs.sweb.cz/90_soubory/image002.jpg</a:t>
            </a:r>
            <a:r>
              <a:rPr lang="cs-CZ" sz="1400" b="1" dirty="0" smtClean="0">
                <a:solidFill>
                  <a:srgbClr val="00B050"/>
                </a:solidFill>
              </a:rPr>
              <a:t>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cs-CZ" sz="1400" b="1" dirty="0" smtClean="0">
                <a:solidFill>
                  <a:srgbClr val="00B050"/>
                </a:solidFill>
                <a:hlinkClick r:id="rId5"/>
              </a:rPr>
              <a:t>http://upload.wikimedia.org/wikipedia/commons/thumb/d/d4/Justus_Sustermans_-_Portrait_of_Galileo_Galilei,_1636.jpg/220px-Justus_Sustermans_-_Portrait_of_Galileo_Galilei,_1636.jpg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6"/>
              </a:rPr>
              <a:t>http://planety.astro.cz/obr/planety/zeme/zeme2_large.jpg</a:t>
            </a:r>
            <a:r>
              <a:rPr lang="cs-CZ" sz="1400" b="1" dirty="0" smtClean="0">
                <a:solidFill>
                  <a:srgbClr val="00B050"/>
                </a:solidFill>
              </a:rPr>
              <a:t>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 http://upload.wikimedia.org/wikipedia/commons/thumb/d/df/Sun_in_X-Ray.png/250px-Sun_in_X-Ray.png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7"/>
              </a:rPr>
              <a:t>http://www.mojewiki.cz/pancel/lib/exe/fetch.php?media=olovnice.jpg</a:t>
            </a:r>
            <a:r>
              <a:rPr lang="cs-CZ" sz="1400" b="1" dirty="0" smtClean="0">
                <a:solidFill>
                  <a:srgbClr val="00B050"/>
                </a:solidFill>
              </a:rPr>
              <a:t>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8"/>
              </a:rPr>
              <a:t>http://upload.wikimedia.org/wikipedia/commons/thumb/9/9d/Plumb_bob.jpg/170px-Plumb_bob.jpg</a:t>
            </a:r>
            <a:r>
              <a:rPr lang="cs-CZ" sz="1400" b="1" dirty="0" smtClean="0">
                <a:solidFill>
                  <a:srgbClr val="00B050"/>
                </a:solidFill>
              </a:rPr>
              <a:t>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  <a:hlinkClick r:id="rId2"/>
              </a:rPr>
              <a:t>http://upload.wikimedia.org/wikipedia/commons/thumb/3/39/GodfreyKneller-IsaacNewton-1689.jpg/225px-GodfreyKneller-IsaacNewton-1689.jpg</a:t>
            </a:r>
            <a:r>
              <a:rPr lang="cs-CZ" sz="1400" b="1" dirty="0" smtClean="0">
                <a:solidFill>
                  <a:srgbClr val="00B050"/>
                </a:solidFill>
              </a:rPr>
              <a:t> 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http://www.mojewiki.cz/pancel/lib/exe/fetch.php?media=libela.jpg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http://upload.wikimedia.org/wikipedia/commons/thumb/f/f9/Schlauchwaage_Schematik.png/220px-Schlauchwaage_Schematik.png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http://im9.cz/iR/importprodukt-orig/fea/fea8156d9ced0fc2cf95f9c94b241ea3--mmf250x250.jpg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1400" b="1" dirty="0" smtClean="0">
                <a:hlinkClick r:id="rId6"/>
              </a:rPr>
              <a:t>http://www.mbcalibr.cz/produkty/big-0558c3d.jpg</a:t>
            </a:r>
            <a:r>
              <a:rPr lang="cs-CZ" sz="1400" b="1" dirty="0" smtClean="0"/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http://upload.wikimedia.org/wikipedia/commons/thumb/b/bc/Dosenlibelle.png/220px-Dosenlibelle.png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8"/>
              </a:rPr>
              <a:t>http://www.conrad.de/medias/global/ce/8000_8999/8100/8140/8149/814901_BB_00_FB.EPS_250.jpg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9"/>
              </a:rPr>
              <a:t>http://www.conrad.de/medias/global/ce/8000_8999/8100/8140/8149/814901_SZ_04_FB.EPS_1000.jpg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10"/>
              </a:rPr>
              <a:t>http://www.makronet.cz/Fotografie/Zbozi/Original/26012M.JPG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:2013-02-04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Použité zdroje: 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 o projevu gravitace.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popíše gravitační sílu, gravitační pole.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pochopí, že nám gravitační síla umožňuje základní orientaci v prostoru.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Podle ní rozliší směry nahoru a dolů (směr svislý a vodorovný). 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jmenuje příklady účinků gravitace na rostliny, vysvětlí pojem „geotropizmus“. 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se seznámí  s libelou (vodováhou), hadicovou vodováhou ,kruhovou libelou a s nivelačním přístrojem (vodováhou s laserovým paprskem).</a:t>
            </a:r>
            <a:endParaRPr lang="cs-CZ" sz="2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654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268</TotalTime>
  <Words>950</Words>
  <Application>Microsoft Office PowerPoint</Application>
  <PresentationFormat>Předvádění na obrazovce (4:3)</PresentationFormat>
  <Paragraphs>118</Paragraphs>
  <Slides>22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Jak se gravitace projevuje:</vt:lpstr>
      <vt:lpstr>Gravitační síla:</vt:lpstr>
      <vt:lpstr>Gravitační síla Měsíce a planet:</vt:lpstr>
      <vt:lpstr>Geotropizmus:</vt:lpstr>
      <vt:lpstr>Galileo Galilei</vt:lpstr>
      <vt:lpstr>Isaac Newton (1643 – 1727)</vt:lpstr>
      <vt:lpstr>Trubice pro pokus s padajícími předměty: </vt:lpstr>
      <vt:lpstr>Odpovězte na otázku: Na obrázku jsou znázorněna stejná tělesa v různých vzdálenostech od Země. Na které těleso působí největší gravitační síla na které nejmenší? </vt:lpstr>
      <vt:lpstr>Odpovězte na otázku: Které těleso ve sluneční soustavě má nejsilnější gravitační pole?</vt:lpstr>
      <vt:lpstr>Směr svislý a vodorovný</vt:lpstr>
      <vt:lpstr>Směr svislý:</vt:lpstr>
      <vt:lpstr>Směr vodorovný:</vt:lpstr>
      <vt:lpstr>  K určování vodorovného směru se používá libela (vodováha). Její hlavní součástí je prohnutá trubička s kapalinou. Vzduchová bublina ukazuje polohu roviny, na níž libelu položíte. Je-li bublina uprostřed (v místě označeném ryskami), leží libela ve vodorovném směru.  </vt:lpstr>
      <vt:lpstr>Elektronická libela: na displeji ukazuje sklon ve stupních nebo v procentech, při vodorovné nebo svislé poloze vydává zvukový signál.</vt:lpstr>
      <vt:lpstr>Snímek 16</vt:lpstr>
      <vt:lpstr>Hadicová libela</vt:lpstr>
      <vt:lpstr>Kruhová libela</vt:lpstr>
      <vt:lpstr>Nivelační přístroj – vodováha s laserovým paprskem</vt:lpstr>
      <vt:lpstr>Použité zdroje:</vt:lpstr>
      <vt:lpstr>Použité zdroje: 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32</cp:revision>
  <dcterms:created xsi:type="dcterms:W3CDTF">2013-02-02T12:31:03Z</dcterms:created>
  <dcterms:modified xsi:type="dcterms:W3CDTF">2013-06-07T17:45:30Z</dcterms:modified>
</cp:coreProperties>
</file>