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4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221" autoAdjust="0"/>
    <p:restoredTop sz="94660"/>
  </p:normalViewPr>
  <p:slideViewPr>
    <p:cSldViewPr>
      <p:cViewPr>
        <p:scale>
          <a:sx n="66" d="100"/>
          <a:sy n="66" d="100"/>
        </p:scale>
        <p:origin x="-93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CD50F80-EA68-4FFA-926C-93BDDE83C32A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B88E15E-3B3A-48A6-8BF0-38B02D0B63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D6C91-FB3A-4BD7-B4B1-54616357546C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C89EB-73B9-49A0-84F5-8A9A131913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403903-88BF-41E8-A5DD-E81B67BF9305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0688154-835D-4522-B7CE-6579D60FD0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F5FF1F-282C-4CC0-9AE0-2DF0C9CC5E2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41410EB-186C-4842-B357-84D5BA2AB5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21D4D34-58C4-4AC7-8DDA-E608F675B1C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DB6B6F1-3BA4-4E5B-B854-1DD084D3F2C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EC6912A-CB48-4F99-B938-64FDC6E309FD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8771E65-39DF-4066-8C6C-4C3A77C01C5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9128D-C8B3-4C17-98C6-9A762EB58184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E5037-3323-488A-A44B-B65212783BA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D806D8E-5E3A-4ED9-8E7A-4FCA0D73874F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257B41-2512-4A79-9B25-DF0A0330D1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CFE5E69-4F81-4A72-A642-E434BB015F24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51D658E-4B21-43A0-AB03-92DBC4119C2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5FBA2-23DE-4FCB-8D8D-2A11E6A6B4AB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92627-7EAE-41BF-918E-D0CFB5CC5C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6FCA8-C61F-40FA-A48C-80FED7E7EDD1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A4024-9939-4C25-BC84-78ED34EB1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F7E7263-E23F-405E-859F-72D8F5F4F16C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CC62F14-6216-4B5D-A3B0-B0A90BCE7CF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8" r:id="rId4"/>
    <p:sldLayoutId id="2147483699" r:id="rId5"/>
    <p:sldLayoutId id="2147483700" r:id="rId6"/>
    <p:sldLayoutId id="2147483694" r:id="rId7"/>
    <p:sldLayoutId id="2147483701" r:id="rId8"/>
    <p:sldLayoutId id="2147483702" r:id="rId9"/>
    <p:sldLayoutId id="2147483693" r:id="rId10"/>
    <p:sldLayoutId id="214748369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323850" y="5157788"/>
            <a:ext cx="8424863" cy="792162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lang="cs-CZ" sz="1600" dirty="0">
                <a:latin typeface="+mn-lt"/>
                <a:cs typeface="+mn-cs"/>
              </a:rPr>
              <a:t>Anotace: </a:t>
            </a:r>
            <a:r>
              <a:rPr lang="cs-CZ" sz="1600" b="1" dirty="0">
                <a:solidFill>
                  <a:srgbClr val="00B0F0"/>
                </a:solidFill>
                <a:latin typeface="+mn-lt"/>
                <a:cs typeface="+mn-cs"/>
              </a:rPr>
              <a:t>Materiál je určen pro žáky 8. ročníku, slouží k naučení nového učiva, probrání nové fyzikální veličiny, vysvětlení termínu „práce“ ve fyzikálním slova smyslu, výpočet jednoduchých příkladů z praxe.</a:t>
            </a:r>
            <a:endParaRPr lang="cs-CZ" sz="1600" b="1" dirty="0">
              <a:solidFill>
                <a:srgbClr val="00B0F0"/>
              </a:solidFill>
              <a:latin typeface="+mn-lt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1116013" y="4143375"/>
            <a:ext cx="7577137" cy="611188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Práce ve fyzikálním slova smyslu</a:t>
            </a:r>
            <a:endParaRPr lang="cs-CZ" sz="32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3"/>
          <p:cNvSpPr txBox="1">
            <a:spLocks noChangeArrowheads="1"/>
          </p:cNvSpPr>
          <p:nvPr/>
        </p:nvSpPr>
        <p:spPr bwMode="auto">
          <a:xfrm>
            <a:off x="2195513" y="1412875"/>
            <a:ext cx="6391275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09/2011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VY_32_INOVACE_FY.8.A.02_prace_ve_fyzikalnim_slova_smyslu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88913"/>
            <a:ext cx="1811337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OPVK_hor_zakladni_logolink_RGB_cz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6100" y="404813"/>
            <a:ext cx="41878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1"/>
            <a:ext cx="7772400" cy="115212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70C0"/>
                </a:solidFill>
              </a:rPr>
              <a:t>Práce ve fyzikálním slova smyslu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685800" y="2997200"/>
            <a:ext cx="7772400" cy="2160588"/>
          </a:xfrm>
        </p:spPr>
        <p:txBody>
          <a:bodyPr/>
          <a:lstStyle/>
          <a:p>
            <a:pPr marR="0"/>
            <a:endParaRPr lang="cs-CZ" b="1" smtClean="0">
              <a:solidFill>
                <a:srgbClr val="0070C0"/>
              </a:solidFill>
            </a:endParaRPr>
          </a:p>
          <a:p>
            <a:pPr marR="0"/>
            <a:endParaRPr lang="cs-CZ" b="1" smtClean="0">
              <a:solidFill>
                <a:srgbClr val="0070C0"/>
              </a:solidFill>
            </a:endParaRPr>
          </a:p>
        </p:txBody>
      </p:sp>
      <p:pic>
        <p:nvPicPr>
          <p:cNvPr id="14339" name="Picture 3" descr="C:\Users\Home\AppData\Local\Microsoft\Windows\Temporary Internet Files\Content.IE5\WG7E3FW1\MC9002903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3068638"/>
            <a:ext cx="1131888" cy="170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b="1" smtClean="0"/>
              <a:t>Slovo </a:t>
            </a:r>
            <a:r>
              <a:rPr lang="cs-CZ" b="1" smtClean="0">
                <a:solidFill>
                  <a:srgbClr val="0070C0"/>
                </a:solidFill>
              </a:rPr>
              <a:t>PRÁCE</a:t>
            </a:r>
            <a:r>
              <a:rPr lang="cs-CZ" b="1" smtClean="0"/>
              <a:t> ve fyzice budeme užívat v užším významu:</a:t>
            </a:r>
          </a:p>
          <a:p>
            <a:pPr>
              <a:buFont typeface="Wingdings 3" pitchFamily="18" charset="2"/>
              <a:buNone/>
            </a:pPr>
            <a:r>
              <a:rPr lang="cs-CZ" b="1" u="sng" smtClean="0">
                <a:solidFill>
                  <a:srgbClr val="0070C0"/>
                </a:solidFill>
              </a:rPr>
              <a:t>PRAXE: např.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B050"/>
                </a:solidFill>
              </a:rPr>
              <a:t>Jeřáb zvedající kontejner s betonem.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B050"/>
                </a:solidFill>
              </a:rPr>
              <a:t>Prodavač zvedající bednu s lahvemi.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B050"/>
                </a:solidFill>
              </a:rPr>
              <a:t>Traktor táhnoucí přívěs.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B050"/>
                </a:solidFill>
              </a:rPr>
              <a:t>Maminka vezoucí kočárek.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00B050"/>
                </a:solidFill>
              </a:rPr>
              <a:t>Práce: příklady z praxe</a:t>
            </a:r>
            <a:endParaRPr lang="cs-CZ" sz="3600" u="sng" dirty="0">
              <a:solidFill>
                <a:srgbClr val="00B05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b="1" u="sng" smtClean="0">
                <a:solidFill>
                  <a:srgbClr val="FF0000"/>
                </a:solidFill>
              </a:rPr>
              <a:t>!!!ZAPAMATUJTE SI:</a:t>
            </a:r>
          </a:p>
          <a:p>
            <a:pPr>
              <a:buFont typeface="Wingdings 3" pitchFamily="18" charset="2"/>
              <a:buNone/>
            </a:pPr>
            <a:endParaRPr lang="cs-CZ" b="1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Stroj nebo člověk působí na nějaké těleso </a:t>
            </a:r>
            <a:r>
              <a:rPr lang="cs-CZ" b="1" smtClean="0">
                <a:solidFill>
                  <a:srgbClr val="00B050"/>
                </a:solidFill>
              </a:rPr>
              <a:t>silou F</a:t>
            </a:r>
            <a:r>
              <a:rPr lang="cs-CZ" b="1" smtClean="0">
                <a:solidFill>
                  <a:srgbClr val="0070C0"/>
                </a:solidFill>
              </a:rPr>
              <a:t> a přemisťují ho po určité </a:t>
            </a:r>
            <a:r>
              <a:rPr lang="cs-CZ" b="1" smtClean="0">
                <a:solidFill>
                  <a:srgbClr val="00B050"/>
                </a:solidFill>
              </a:rPr>
              <a:t>dráze s </a:t>
            </a:r>
            <a:r>
              <a:rPr lang="cs-CZ" b="1" smtClean="0">
                <a:solidFill>
                  <a:srgbClr val="0070C0"/>
                </a:solidFill>
              </a:rPr>
              <a:t>ve směru působící síly = </a:t>
            </a:r>
            <a:r>
              <a:rPr lang="cs-CZ" b="1" smtClean="0">
                <a:solidFill>
                  <a:srgbClr val="00B050"/>
                </a:solidFill>
              </a:rPr>
              <a:t>konají práci</a:t>
            </a:r>
            <a:r>
              <a:rPr lang="cs-CZ" b="1" smtClean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Stroj nebo člověk ve všech případech konali PRÁCI</a:t>
            </a:r>
            <a:endParaRPr lang="cs-CZ" sz="3600" dirty="0"/>
          </a:p>
        </p:txBody>
      </p:sp>
      <p:sp>
        <p:nvSpPr>
          <p:cNvPr id="5" name="Šipka doprava 4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b="1" smtClean="0"/>
              <a:t>Např.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B050"/>
                </a:solidFill>
              </a:rPr>
              <a:t>Když stojíme a v rukou držíme těžkou tašku.</a:t>
            </a:r>
          </a:p>
          <a:p>
            <a:pPr>
              <a:buFont typeface="Wingdings 3" pitchFamily="18" charset="2"/>
              <a:buNone/>
            </a:pPr>
            <a:endParaRPr lang="cs-CZ" b="1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B050"/>
                </a:solidFill>
              </a:rPr>
              <a:t>Když se neúspěšně pokoušíme roztlačit auto.</a:t>
            </a:r>
          </a:p>
          <a:p>
            <a:pPr>
              <a:buFont typeface="Wingdings 3" pitchFamily="18" charset="2"/>
              <a:buNone/>
            </a:pPr>
            <a:endParaRPr lang="cs-CZ" b="1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Kdy práci ve fyzikálním smyslu </a:t>
            </a:r>
            <a:r>
              <a:rPr lang="cs-CZ" sz="3600" dirty="0" smtClean="0">
                <a:solidFill>
                  <a:srgbClr val="0070C0"/>
                </a:solidFill>
              </a:rPr>
              <a:t>nekonáte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4" name="Šipka doprava 3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endParaRPr lang="cs-CZ" sz="2400" b="1" smtClean="0">
              <a:solidFill>
                <a:srgbClr val="0070C0"/>
              </a:solidFill>
            </a:endParaRPr>
          </a:p>
          <a:p>
            <a:r>
              <a:rPr lang="cs-CZ" b="1" u="sng" smtClean="0">
                <a:solidFill>
                  <a:srgbClr val="0070C0"/>
                </a:solidFill>
              </a:rPr>
              <a:t>Výpočet</a:t>
            </a:r>
          </a:p>
          <a:p>
            <a:pPr>
              <a:buFont typeface="Wingdings 3" pitchFamily="18" charset="2"/>
              <a:buNone/>
            </a:pPr>
            <a:r>
              <a:rPr lang="cs-CZ" sz="2400" b="1" smtClean="0">
                <a:solidFill>
                  <a:srgbClr val="0070C0"/>
                </a:solidFill>
              </a:rPr>
              <a:t>práce = velikost síly </a:t>
            </a: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∙ </a:t>
            </a:r>
            <a:r>
              <a:rPr lang="cs-CZ" sz="2400" b="1" smtClean="0">
                <a:solidFill>
                  <a:srgbClr val="0070C0"/>
                </a:solidFill>
              </a:rPr>
              <a:t>dráha, po které síla těleso přemístila</a:t>
            </a:r>
          </a:p>
          <a:p>
            <a:pPr>
              <a:buFont typeface="Wingdings 3" pitchFamily="18" charset="2"/>
              <a:buNone/>
            </a:pPr>
            <a:endParaRPr lang="cs-CZ" sz="2400" b="1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                           W = F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∙</a:t>
            </a:r>
            <a:r>
              <a:rPr lang="cs-CZ" b="1" smtClean="0">
                <a:solidFill>
                  <a:srgbClr val="0070C0"/>
                </a:solidFill>
              </a:rPr>
              <a:t>s</a:t>
            </a:r>
          </a:p>
          <a:p>
            <a:r>
              <a:rPr lang="cs-CZ" b="1" smtClean="0">
                <a:solidFill>
                  <a:srgbClr val="0070C0"/>
                </a:solidFill>
              </a:rPr>
              <a:t> </a:t>
            </a:r>
            <a:r>
              <a:rPr lang="cs-CZ" b="1" u="sng" smtClean="0">
                <a:solidFill>
                  <a:srgbClr val="0070C0"/>
                </a:solidFill>
              </a:rPr>
              <a:t>Jednotka:</a:t>
            </a:r>
          </a:p>
          <a:p>
            <a:pPr>
              <a:buFont typeface="Wingdings 3" pitchFamily="18" charset="2"/>
              <a:buNone/>
            </a:pPr>
            <a:r>
              <a:rPr lang="en-US" b="1" smtClean="0">
                <a:solidFill>
                  <a:srgbClr val="0070C0"/>
                </a:solidFill>
              </a:rPr>
              <a:t>[J] = [ joule] </a:t>
            </a:r>
          </a:p>
          <a:p>
            <a:pPr>
              <a:buFont typeface="Wingdings 3" pitchFamily="18" charset="2"/>
              <a:buNone/>
            </a:pPr>
            <a:r>
              <a:rPr lang="en-US" b="1" smtClean="0">
                <a:solidFill>
                  <a:srgbClr val="0070C0"/>
                </a:solidFill>
              </a:rPr>
              <a:t>1 kJ = 1 000 J</a:t>
            </a:r>
          </a:p>
          <a:p>
            <a:pPr>
              <a:buFont typeface="Wingdings 3" pitchFamily="18" charset="2"/>
              <a:buNone/>
            </a:pPr>
            <a:r>
              <a:rPr lang="en-US" b="1" smtClean="0">
                <a:solidFill>
                  <a:srgbClr val="0070C0"/>
                </a:solidFill>
              </a:rPr>
              <a:t>1 MJ = 1 000 000 J</a:t>
            </a:r>
            <a:endParaRPr lang="cs-CZ" b="1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70C0"/>
                </a:solidFill>
              </a:rPr>
              <a:t>Výpočet  a jednotka práce: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b="1" smtClean="0"/>
              <a:t>anglický fyzik, 1818 – 1889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70C0"/>
                </a:solidFill>
              </a:rPr>
              <a:t>dle něj nazvaná jednotka práce.</a:t>
            </a:r>
          </a:p>
          <a:p>
            <a:pPr>
              <a:buFont typeface="Wingdings 3" pitchFamily="18" charset="2"/>
              <a:buNone/>
            </a:pPr>
            <a:endParaRPr lang="cs-CZ" b="1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70C0"/>
                </a:solidFill>
              </a:rPr>
              <a:t>zkoumal tepelné účinky elektrického</a:t>
            </a:r>
            <a:r>
              <a:rPr lang="cs-CZ" b="1" smtClean="0">
                <a:solidFill>
                  <a:srgbClr val="0070C0"/>
                </a:solidFill>
                <a:latin typeface="Arial" charset="0"/>
              </a:rPr>
              <a:t> proudu</a:t>
            </a:r>
          </a:p>
          <a:p>
            <a:pPr>
              <a:buFont typeface="Wingdings 3" pitchFamily="18" charset="2"/>
              <a:buNone/>
            </a:pPr>
            <a:endParaRPr lang="cs-CZ" b="1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0070C0"/>
                </a:solidFill>
              </a:rPr>
              <a:t>prokázal, že teplota těles může vzrůst při konání práce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00B050"/>
                </a:solidFill>
              </a:rPr>
              <a:t>James Prescott Joule</a:t>
            </a:r>
            <a:endParaRPr lang="cs-CZ" sz="3600" u="sng" dirty="0">
              <a:solidFill>
                <a:srgbClr val="00B05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/>
              <a:t>Jakou práci vykonala maminka, když stálou </a:t>
            </a:r>
            <a:r>
              <a:rPr lang="cs-CZ" b="1" dirty="0" smtClean="0">
                <a:solidFill>
                  <a:srgbClr val="0070C0"/>
                </a:solidFill>
              </a:rPr>
              <a:t>silou 20 N </a:t>
            </a:r>
            <a:r>
              <a:rPr lang="cs-CZ" b="1" dirty="0" smtClean="0"/>
              <a:t>vezla kočárek </a:t>
            </a:r>
            <a:r>
              <a:rPr lang="cs-CZ" b="1" dirty="0" smtClean="0">
                <a:solidFill>
                  <a:srgbClr val="0070C0"/>
                </a:solidFill>
              </a:rPr>
              <a:t>200 m</a:t>
            </a:r>
            <a:r>
              <a:rPr lang="cs-CZ" b="1" dirty="0" smtClean="0"/>
              <a:t> po přímém vodorovném chodníku?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dirty="0" smtClean="0"/>
          </a:p>
          <a:p>
            <a:pPr marL="514350" indent="-514350" algn="ctr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b="1" dirty="0" smtClean="0">
                <a:solidFill>
                  <a:srgbClr val="00B050"/>
                </a:solidFill>
              </a:rPr>
              <a:t>400 J</a:t>
            </a:r>
          </a:p>
          <a:p>
            <a:pPr marL="514350" indent="-514350" algn="ctr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b="1" dirty="0" smtClean="0">
                <a:solidFill>
                  <a:srgbClr val="00B050"/>
                </a:solidFill>
              </a:rPr>
              <a:t>4 000 J</a:t>
            </a:r>
          </a:p>
          <a:p>
            <a:pPr marL="514350" indent="-514350" algn="ctr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b="1" dirty="0" smtClean="0">
                <a:solidFill>
                  <a:srgbClr val="00B050"/>
                </a:solidFill>
              </a:rPr>
              <a:t>40 000 J</a:t>
            </a:r>
          </a:p>
          <a:p>
            <a:pPr marL="514350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endParaRPr lang="cs-CZ" b="1" dirty="0" smtClean="0"/>
          </a:p>
          <a:p>
            <a:pPr marL="514350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endParaRPr lang="cs-CZ" b="1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70C0"/>
                </a:solidFill>
              </a:rPr>
              <a:t>Příklad: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u="sng" dirty="0" smtClean="0">
                <a:solidFill>
                  <a:srgbClr val="00B050"/>
                </a:solidFill>
              </a:rPr>
              <a:t>Jakou práci </a:t>
            </a:r>
            <a:r>
              <a:rPr lang="cs-CZ" b="1" dirty="0" smtClean="0"/>
              <a:t>vykoná prodavač, když zdvihne bednu s lahvemi o </a:t>
            </a:r>
            <a:r>
              <a:rPr lang="cs-CZ" b="1" dirty="0" smtClean="0">
                <a:solidFill>
                  <a:srgbClr val="0070C0"/>
                </a:solidFill>
              </a:rPr>
              <a:t>hmotnosti 25 kg </a:t>
            </a:r>
            <a:r>
              <a:rPr lang="cs-CZ" b="1" dirty="0" smtClean="0"/>
              <a:t>rovnoměrným pohybem svisle vzhůru na polici ve </a:t>
            </a:r>
            <a:r>
              <a:rPr lang="cs-CZ" b="1" dirty="0" smtClean="0">
                <a:solidFill>
                  <a:srgbClr val="0070C0"/>
                </a:solidFill>
              </a:rPr>
              <a:t>výšce 1,5 m</a:t>
            </a:r>
            <a:r>
              <a:rPr lang="cs-CZ" b="1" dirty="0" smtClean="0"/>
              <a:t>?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dirty="0" smtClean="0"/>
          </a:p>
          <a:p>
            <a:pPr marL="514350" indent="-514350" algn="ctr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b="1" dirty="0" smtClean="0">
                <a:solidFill>
                  <a:srgbClr val="00B050"/>
                </a:solidFill>
              </a:rPr>
              <a:t>375 J</a:t>
            </a:r>
          </a:p>
          <a:p>
            <a:pPr marL="514350" indent="-514350" algn="ctr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b="1" dirty="0" smtClean="0">
                <a:solidFill>
                  <a:srgbClr val="00B050"/>
                </a:solidFill>
              </a:rPr>
              <a:t>300 J</a:t>
            </a:r>
          </a:p>
          <a:p>
            <a:pPr marL="514350" indent="-514350" algn="ctr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b="1" dirty="0" smtClean="0">
                <a:solidFill>
                  <a:srgbClr val="00B050"/>
                </a:solidFill>
              </a:rPr>
              <a:t>320 J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70C0"/>
                </a:solidFill>
              </a:rPr>
              <a:t>Příklad: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 Žáci pomáhali ve skladu učebnic ukládat učebnice z podlahy na police. 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00B050"/>
                </a:solidFill>
              </a:rPr>
              <a:t>Petr ukládal atlasy do police ve výšce 30 cm nad podlahou. </a:t>
            </a:r>
            <a:br>
              <a:rPr lang="cs-CZ" sz="3600" dirty="0" smtClean="0">
                <a:solidFill>
                  <a:srgbClr val="00B05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Hanka ukládala učebnice fyziky do police ve výšce 90 cm nad podlahou. </a:t>
            </a:r>
            <a:br>
              <a:rPr lang="cs-CZ" sz="3600" dirty="0" smtClean="0">
                <a:solidFill>
                  <a:srgbClr val="002060"/>
                </a:solidFill>
              </a:rPr>
            </a:br>
            <a:r>
              <a:rPr lang="cs-CZ" sz="3600" u="sng" dirty="0" smtClean="0">
                <a:solidFill>
                  <a:schemeClr val="accent6"/>
                </a:solidFill>
              </a:rPr>
              <a:t>Porovnej, jakou vykonali práci</a:t>
            </a:r>
            <a:r>
              <a:rPr lang="cs-CZ" sz="3600" dirty="0" smtClean="0"/>
              <a:t>, když uložili stejný počet knih, ale atlas měl třikrát větší hmotnost než učebnice fyziky.</a:t>
            </a:r>
            <a:endParaRPr lang="cs-CZ" sz="3600" dirty="0"/>
          </a:p>
        </p:txBody>
      </p:sp>
      <p:sp>
        <p:nvSpPr>
          <p:cNvPr id="3" name="Šipka doprava 2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b="1" dirty="0" smtClean="0">
                <a:solidFill>
                  <a:srgbClr val="0070C0"/>
                </a:solidFill>
              </a:rPr>
              <a:t>Petr vykonal větší práci</a:t>
            </a:r>
          </a:p>
          <a:p>
            <a:pPr marL="514350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b="1" dirty="0" smtClean="0">
                <a:solidFill>
                  <a:srgbClr val="0070C0"/>
                </a:solidFill>
              </a:rPr>
              <a:t>Hanka vykonala větší práci</a:t>
            </a:r>
          </a:p>
          <a:p>
            <a:pPr marL="514350" indent="-514350" fontAlgn="auto">
              <a:spcAft>
                <a:spcPts val="0"/>
              </a:spcAft>
              <a:buFont typeface="Wingdings 3"/>
              <a:buNone/>
              <a:defRPr/>
            </a:pPr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70C0"/>
                </a:solidFill>
              </a:rPr>
              <a:t>c) Petr a Hanka vykonali stejnou práci</a:t>
            </a:r>
          </a:p>
          <a:p>
            <a:pPr marL="514350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endParaRPr lang="cs-CZ" b="1" dirty="0" smtClean="0">
              <a:solidFill>
                <a:srgbClr val="0070C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b="1" dirty="0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FF0000"/>
                </a:solidFill>
                <a:sym typeface="Wingdings"/>
              </a:rPr>
              <a:t> </a:t>
            </a:r>
            <a:r>
              <a:rPr lang="cs-CZ" sz="3600" dirty="0" smtClean="0">
                <a:solidFill>
                  <a:srgbClr val="FF0000"/>
                </a:solidFill>
              </a:rPr>
              <a:t>Řešení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6247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Lokomotiva táhla vlak stálou </a:t>
            </a:r>
            <a:r>
              <a:rPr lang="cs-CZ" sz="3600" dirty="0" smtClean="0">
                <a:solidFill>
                  <a:srgbClr val="00B050"/>
                </a:solidFill>
              </a:rPr>
              <a:t>silou 200 kN</a:t>
            </a:r>
            <a:r>
              <a:rPr lang="cs-CZ" sz="3600" dirty="0" smtClean="0"/>
              <a:t> po vodorovné trati </a:t>
            </a:r>
            <a:r>
              <a:rPr lang="cs-CZ" sz="3600" dirty="0" smtClean="0">
                <a:solidFill>
                  <a:srgbClr val="00B050"/>
                </a:solidFill>
              </a:rPr>
              <a:t>délky 5 km</a:t>
            </a:r>
            <a:r>
              <a:rPr lang="cs-CZ" sz="3600" dirty="0" smtClean="0"/>
              <a:t>. </a:t>
            </a:r>
            <a:r>
              <a:rPr lang="cs-CZ" sz="3600" dirty="0" smtClean="0">
                <a:solidFill>
                  <a:srgbClr val="00B050"/>
                </a:solidFill>
              </a:rPr>
              <a:t>Jakou práci </a:t>
            </a:r>
            <a:r>
              <a:rPr lang="cs-CZ" sz="3600" dirty="0" smtClean="0"/>
              <a:t>vykonala?</a:t>
            </a:r>
            <a:endParaRPr lang="cs-CZ" sz="3600" dirty="0"/>
          </a:p>
        </p:txBody>
      </p:sp>
      <p:sp>
        <p:nvSpPr>
          <p:cNvPr id="3" name="Šipka doprava 2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F = 200 kN = 200 000 N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s = 5 km = 5 000 m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W = ? J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W = F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∙</a:t>
            </a:r>
            <a:r>
              <a:rPr lang="cs-CZ" b="1" smtClean="0">
                <a:solidFill>
                  <a:srgbClr val="0070C0"/>
                </a:solidFill>
              </a:rPr>
              <a:t> s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W = 200 000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∙</a:t>
            </a:r>
            <a:r>
              <a:rPr lang="cs-CZ" b="1" smtClean="0">
                <a:solidFill>
                  <a:srgbClr val="0070C0"/>
                </a:solidFill>
              </a:rPr>
              <a:t>5 000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W = 1000 000 000 J</a:t>
            </a:r>
          </a:p>
          <a:p>
            <a:pPr>
              <a:buFont typeface="Wingdings 3" pitchFamily="18" charset="2"/>
              <a:buNone/>
            </a:pPr>
            <a:r>
              <a:rPr lang="cs-CZ" b="1" u="sng" smtClean="0">
                <a:solidFill>
                  <a:srgbClr val="0070C0"/>
                </a:solidFill>
              </a:rPr>
              <a:t>W = 1 000 MJ</a:t>
            </a:r>
          </a:p>
          <a:p>
            <a:pPr>
              <a:buFont typeface="Wingdings 3" pitchFamily="18" charset="2"/>
              <a:buNone/>
            </a:pPr>
            <a:r>
              <a:rPr lang="cs-CZ" b="1" u="sng" smtClean="0">
                <a:solidFill>
                  <a:srgbClr val="0070C0"/>
                </a:solidFill>
              </a:rPr>
              <a:t>Lokomotiva vykonala práci 1 000 MJ.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FF0000"/>
                </a:solidFill>
                <a:sym typeface="Wingdings"/>
              </a:rPr>
              <a:t> </a:t>
            </a:r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 Jeřáb zvedl rovnoměrným pohybem těleso do </a:t>
            </a:r>
            <a:r>
              <a:rPr lang="cs-CZ" sz="3600" dirty="0" smtClean="0">
                <a:solidFill>
                  <a:srgbClr val="00B050"/>
                </a:solidFill>
              </a:rPr>
              <a:t>výšky 7 m </a:t>
            </a:r>
            <a:r>
              <a:rPr lang="cs-CZ" sz="3600" dirty="0" smtClean="0"/>
              <a:t>a vykonal při tom </a:t>
            </a:r>
            <a:r>
              <a:rPr lang="cs-CZ" sz="3600" dirty="0" smtClean="0">
                <a:solidFill>
                  <a:srgbClr val="00B050"/>
                </a:solidFill>
              </a:rPr>
              <a:t>práce 21 kJ</a:t>
            </a:r>
            <a:r>
              <a:rPr lang="cs-CZ" sz="3600" dirty="0" smtClean="0"/>
              <a:t>. Urči </a:t>
            </a:r>
            <a:r>
              <a:rPr lang="cs-CZ" sz="3600" dirty="0" smtClean="0">
                <a:solidFill>
                  <a:srgbClr val="00B050"/>
                </a:solidFill>
              </a:rPr>
              <a:t>hmotnost</a:t>
            </a:r>
            <a:r>
              <a:rPr lang="cs-CZ" sz="3600" dirty="0" smtClean="0"/>
              <a:t> zvednutého tělesa.</a:t>
            </a:r>
            <a:endParaRPr lang="cs-CZ" sz="3600" dirty="0"/>
          </a:p>
        </p:txBody>
      </p:sp>
      <p:sp>
        <p:nvSpPr>
          <p:cNvPr id="3" name="Šipka doprava 2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h = 7 m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W = 21 kJ = 21 000 J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m = ?  kg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W = m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∙</a:t>
            </a:r>
            <a:r>
              <a:rPr lang="cs-CZ" b="1" smtClean="0">
                <a:solidFill>
                  <a:srgbClr val="0070C0"/>
                </a:solidFill>
              </a:rPr>
              <a:t> g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∙</a:t>
            </a:r>
            <a:r>
              <a:rPr lang="cs-CZ" b="1" smtClean="0">
                <a:solidFill>
                  <a:srgbClr val="0070C0"/>
                </a:solidFill>
              </a:rPr>
              <a:t> h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m = W/g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∙</a:t>
            </a:r>
            <a:r>
              <a:rPr lang="cs-CZ" b="1" smtClean="0">
                <a:solidFill>
                  <a:srgbClr val="0070C0"/>
                </a:solidFill>
              </a:rPr>
              <a:t> h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m = 21 000/70</a:t>
            </a:r>
          </a:p>
          <a:p>
            <a:pPr>
              <a:buFont typeface="Wingdings 3" pitchFamily="18" charset="2"/>
              <a:buNone/>
            </a:pPr>
            <a:r>
              <a:rPr lang="cs-CZ" b="1" u="sng" smtClean="0">
                <a:solidFill>
                  <a:srgbClr val="0070C0"/>
                </a:solidFill>
              </a:rPr>
              <a:t>m = 300 kg</a:t>
            </a:r>
          </a:p>
          <a:p>
            <a:pPr>
              <a:buFont typeface="Wingdings 3" pitchFamily="18" charset="2"/>
              <a:buNone/>
            </a:pPr>
            <a:r>
              <a:rPr lang="cs-CZ" b="1" u="sng" smtClean="0">
                <a:solidFill>
                  <a:srgbClr val="0070C0"/>
                </a:solidFill>
              </a:rPr>
              <a:t>Hmotnost zvednutého tělesa byla 300 kg.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FF0000"/>
                </a:solidFill>
                <a:sym typeface="Wingdings"/>
              </a:rPr>
              <a:t> </a:t>
            </a:r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164388" y="5373688"/>
            <a:ext cx="720725" cy="358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400" b="1" smtClean="0"/>
              <a:t>doc. RNDr. Růžena  Kolářová, CSc., PaedDr. Jiří Bohuněk, Fyzika pro 8. ročník základní školy, nakladatelství Prometheus, 2004, ISBN 80-7196-149-3.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/>
              <a:t>galerie office</a:t>
            </a:r>
          </a:p>
          <a:p>
            <a:pPr>
              <a:buFont typeface="Wingdings 3" pitchFamily="18" charset="2"/>
              <a:buNone/>
            </a:pPr>
            <a:endParaRPr lang="cs-CZ" sz="1400" b="1" smtClean="0"/>
          </a:p>
          <a:p>
            <a:pPr>
              <a:buFont typeface="Wingdings 3" pitchFamily="18" charset="2"/>
              <a:buNone/>
            </a:pPr>
            <a:endParaRPr lang="cs-CZ" sz="1400" b="1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516688" y="4868863"/>
            <a:ext cx="719137" cy="3603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3888" indent="-514350">
              <a:buFont typeface="Wingdings 3" pitchFamily="18" charset="2"/>
              <a:buAutoNum type="arabicParenR"/>
            </a:pPr>
            <a:r>
              <a:rPr lang="cs-CZ" sz="2400" b="1" smtClean="0">
                <a:solidFill>
                  <a:srgbClr val="002060"/>
                </a:solidFill>
              </a:rPr>
              <a:t>Prezentace slouží k naučení nového učiva.</a:t>
            </a:r>
          </a:p>
          <a:p>
            <a:pPr marL="623888" indent="-514350">
              <a:buFont typeface="Wingdings 3" pitchFamily="18" charset="2"/>
              <a:buAutoNum type="arabicParenR"/>
            </a:pPr>
            <a:r>
              <a:rPr lang="cs-CZ" sz="2400" b="1" smtClean="0">
                <a:solidFill>
                  <a:srgbClr val="002060"/>
                </a:solidFill>
              </a:rPr>
              <a:t>Zavedení pojmu „práce“ ve fyzikálním slova smyslu.</a:t>
            </a:r>
          </a:p>
          <a:p>
            <a:pPr marL="623888" indent="-514350">
              <a:buFont typeface="Wingdings 3" pitchFamily="18" charset="2"/>
              <a:buAutoNum type="arabicParenR"/>
            </a:pPr>
            <a:r>
              <a:rPr lang="cs-CZ" sz="2400" b="1" smtClean="0">
                <a:solidFill>
                  <a:srgbClr val="002060"/>
                </a:solidFill>
              </a:rPr>
              <a:t>Žák se pokusí říkat příklady z praxe, kdy člověk nebo stroj koná a kdy nekoná práci.</a:t>
            </a:r>
          </a:p>
          <a:p>
            <a:pPr marL="623888" indent="-514350">
              <a:buFont typeface="Wingdings 3" pitchFamily="18" charset="2"/>
              <a:buAutoNum type="arabicParenR"/>
            </a:pPr>
            <a:r>
              <a:rPr lang="cs-CZ" sz="2400" b="1" smtClean="0">
                <a:solidFill>
                  <a:srgbClr val="002060"/>
                </a:solidFill>
              </a:rPr>
              <a:t>Zavedení značky a jednotky fyzikální veličiny práce.</a:t>
            </a:r>
          </a:p>
          <a:p>
            <a:pPr marL="623888" indent="-514350">
              <a:buFont typeface="Wingdings 3" pitchFamily="18" charset="2"/>
              <a:buAutoNum type="arabicParenR"/>
            </a:pPr>
            <a:r>
              <a:rPr lang="cs-CZ" sz="2400" b="1" smtClean="0">
                <a:solidFill>
                  <a:srgbClr val="002060"/>
                </a:solidFill>
              </a:rPr>
              <a:t>Vysvětlení výpočtu práce.</a:t>
            </a:r>
          </a:p>
          <a:p>
            <a:pPr marL="623888" indent="-514350">
              <a:buFont typeface="Wingdings 3" pitchFamily="18" charset="2"/>
              <a:buAutoNum type="arabicParenR"/>
            </a:pPr>
            <a:r>
              <a:rPr lang="cs-CZ" sz="2400" b="1" smtClean="0">
                <a:solidFill>
                  <a:srgbClr val="002060"/>
                </a:solidFill>
              </a:rPr>
              <a:t>Žák použije vzorce pro výpočet práce a počítá jednoduché příklady z praxe.</a:t>
            </a:r>
          </a:p>
          <a:p>
            <a:pPr marL="623888" indent="-514350">
              <a:buFont typeface="Wingdings 3" pitchFamily="18" charset="2"/>
              <a:buAutoNum type="arabicParenR"/>
            </a:pPr>
            <a:endParaRPr lang="cs-CZ" sz="2400" b="1" smtClean="0">
              <a:solidFill>
                <a:srgbClr val="002060"/>
              </a:solidFill>
            </a:endParaRPr>
          </a:p>
          <a:p>
            <a:pPr marL="623888" indent="-514350">
              <a:buFont typeface="Wingdings 3" pitchFamily="18" charset="2"/>
              <a:buAutoNum type="arabicParenR"/>
            </a:pPr>
            <a:endParaRPr lang="cs-CZ" sz="2800" b="1" smtClean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70C0"/>
                </a:solidFill>
              </a:rPr>
              <a:t>Metodika prezentace:</a:t>
            </a:r>
            <a:endParaRPr lang="cs-CZ" sz="3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188</TotalTime>
  <Words>385</Words>
  <Application>Microsoft Office PowerPoint</Application>
  <PresentationFormat>On-screen Show (4:3)</PresentationFormat>
  <Paragraphs>79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17</vt:i4>
      </vt:variant>
    </vt:vector>
  </HeadingPairs>
  <TitlesOfParts>
    <vt:vector size="32" baseType="lpstr">
      <vt:lpstr>Lucida Sans Unicode</vt:lpstr>
      <vt:lpstr>Arial</vt:lpstr>
      <vt:lpstr>Wingdings 3</vt:lpstr>
      <vt:lpstr>Verdana</vt:lpstr>
      <vt:lpstr>Wingdings 2</vt:lpstr>
      <vt:lpstr>Calibri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– Energie - Teplo</dc:title>
  <dc:creator>Home</dc:creator>
  <cp:lastModifiedBy>DUM</cp:lastModifiedBy>
  <cp:revision>41</cp:revision>
  <dcterms:created xsi:type="dcterms:W3CDTF">2010-07-29T18:55:26Z</dcterms:created>
  <dcterms:modified xsi:type="dcterms:W3CDTF">2013-06-07T17:52:56Z</dcterms:modified>
</cp:coreProperties>
</file>