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85" r:id="rId2"/>
    <p:sldId id="257" r:id="rId3"/>
    <p:sldId id="258" r:id="rId4"/>
    <p:sldId id="259" r:id="rId5"/>
    <p:sldId id="260" r:id="rId6"/>
    <p:sldId id="261" r:id="rId7"/>
    <p:sldId id="265" r:id="rId8"/>
    <p:sldId id="266" r:id="rId9"/>
    <p:sldId id="268" r:id="rId10"/>
    <p:sldId id="269" r:id="rId11"/>
    <p:sldId id="270" r:id="rId12"/>
    <p:sldId id="276" r:id="rId13"/>
    <p:sldId id="278" r:id="rId14"/>
    <p:sldId id="279" r:id="rId15"/>
    <p:sldId id="280" r:id="rId16"/>
    <p:sldId id="281" r:id="rId17"/>
    <p:sldId id="284" r:id="rId18"/>
    <p:sldId id="286" r:id="rId19"/>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66" d="100"/>
          <a:sy n="66" d="100"/>
        </p:scale>
        <p:origin x="-636" y="7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pPr>
              <a:defRPr/>
            </a:pPr>
            <a:fld id="{F960FBA6-73C5-4D80-8639-680C437F6A28}" type="datetimeFigureOut">
              <a:rPr lang="cs-CZ"/>
              <a:pPr>
                <a:defRPr/>
              </a:pPr>
              <a:t>7.6.2013</a:t>
            </a:fld>
            <a:endParaRPr lang="cs-CZ" dirty="0"/>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4D894C31-D413-4CB3-A4DF-EA459B39FEC3}" type="slidenum">
              <a:rPr lang="cs-CZ"/>
              <a:pPr>
                <a:defRPr/>
              </a:pPr>
              <a:t>‹#›</a:t>
            </a:fld>
            <a:endParaRPr lang="cs-CZ"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5FCD93D0-4533-432D-B531-E826FB999AF0}" type="datetimeFigureOut">
              <a:rPr lang="cs-CZ"/>
              <a:pPr>
                <a:defRPr/>
              </a:pPr>
              <a:t>7.6.2013</a:t>
            </a:fld>
            <a:endParaRPr lang="cs-CZ" dirty="0"/>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D6AC1D74-1095-49A7-824A-46B3DF2D49DC}" type="slidenum">
              <a:rPr lang="cs-CZ"/>
              <a:pPr>
                <a:defRPr/>
              </a:pPr>
              <a:t>‹#›</a:t>
            </a:fld>
            <a:endParaRPr lang="cs-CZ"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4B66EAB3-9E44-4899-9FEC-6DAF14D5F1F0}" type="datetimeFigureOut">
              <a:rPr lang="cs-CZ"/>
              <a:pPr>
                <a:defRPr/>
              </a:pPr>
              <a:t>7.6.2013</a:t>
            </a:fld>
            <a:endParaRPr lang="cs-CZ" dirty="0"/>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B34CFC02-0AA8-44D2-A7FA-F863ADCEB867}" type="slidenum">
              <a:rPr lang="cs-CZ"/>
              <a:pPr>
                <a:defRPr/>
              </a:pPr>
              <a:t>‹#›</a:t>
            </a:fld>
            <a:endParaRPr lang="cs-CZ"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A3D7F5A4-6B6C-41D7-AE76-60F63AAE09F0}" type="datetimeFigureOut">
              <a:rPr lang="cs-CZ"/>
              <a:pPr>
                <a:defRPr/>
              </a:pPr>
              <a:t>7.6.2013</a:t>
            </a:fld>
            <a:endParaRPr lang="cs-CZ" dirty="0"/>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35E49637-4D5B-40FF-9664-4CD543B302B8}" type="slidenum">
              <a:rPr lang="cs-CZ"/>
              <a:pPr>
                <a:defRPr/>
              </a:pPr>
              <a:t>‹#›</a:t>
            </a:fld>
            <a:endParaRPr lang="cs-CZ"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29A27D12-1482-4D22-999A-91E512FB83A9}" type="datetimeFigureOut">
              <a:rPr lang="cs-CZ"/>
              <a:pPr>
                <a:defRPr/>
              </a:pPr>
              <a:t>7.6.2013</a:t>
            </a:fld>
            <a:endParaRPr lang="cs-CZ" dirty="0"/>
          </a:p>
        </p:txBody>
      </p:sp>
      <p:sp>
        <p:nvSpPr>
          <p:cNvPr id="8" name="Zástupný symbol pro zápatí 4"/>
          <p:cNvSpPr>
            <a:spLocks noGrp="1"/>
          </p:cNvSpPr>
          <p:nvPr>
            <p:ph type="ftr" sz="quarter" idx="11"/>
          </p:nvPr>
        </p:nvSpPr>
        <p:spPr/>
        <p:txBody>
          <a:bodyPr/>
          <a:lstStyle>
            <a:lvl1pPr>
              <a:defRPr/>
            </a:lvl1pPr>
          </a:lstStyle>
          <a:p>
            <a:pPr>
              <a:defRPr/>
            </a:pPr>
            <a:endParaRPr lang="cs-CZ"/>
          </a:p>
        </p:txBody>
      </p:sp>
      <p:sp>
        <p:nvSpPr>
          <p:cNvPr id="9" name="Zástupný symbol pro číslo snímku 5"/>
          <p:cNvSpPr>
            <a:spLocks noGrp="1"/>
          </p:cNvSpPr>
          <p:nvPr>
            <p:ph type="sldNum" sz="quarter" idx="12"/>
          </p:nvPr>
        </p:nvSpPr>
        <p:spPr/>
        <p:txBody>
          <a:bodyPr/>
          <a:lstStyle>
            <a:lvl1pPr>
              <a:defRPr/>
            </a:lvl1pPr>
          </a:lstStyle>
          <a:p>
            <a:pPr>
              <a:defRPr/>
            </a:pPr>
            <a:fld id="{A66899DC-33F5-4C41-B73D-47D0A35DDF1B}" type="slidenum">
              <a:rPr lang="cs-CZ"/>
              <a:pPr>
                <a:defRPr/>
              </a:pPr>
              <a:t>‹#›</a:t>
            </a:fld>
            <a:endParaRPr lang="cs-CZ"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pPr>
              <a:defRPr/>
            </a:pPr>
            <a:fld id="{885C0E5E-02F8-418E-A670-75E63F88E409}" type="datetimeFigureOut">
              <a:rPr lang="cs-CZ"/>
              <a:pPr>
                <a:defRPr/>
              </a:pPr>
              <a:t>7.6.2013</a:t>
            </a:fld>
            <a:endParaRPr lang="cs-CZ" dirty="0"/>
          </a:p>
        </p:txBody>
      </p:sp>
      <p:sp>
        <p:nvSpPr>
          <p:cNvPr id="4" name="Zástupný symbol pro zápatí 4"/>
          <p:cNvSpPr>
            <a:spLocks noGrp="1"/>
          </p:cNvSpPr>
          <p:nvPr>
            <p:ph type="ftr" sz="quarter" idx="11"/>
          </p:nvPr>
        </p:nvSpPr>
        <p:spPr/>
        <p:txBody>
          <a:bodyPr/>
          <a:lstStyle>
            <a:lvl1pPr>
              <a:defRPr/>
            </a:lvl1pPr>
          </a:lstStyle>
          <a:p>
            <a:pPr>
              <a:defRPr/>
            </a:pPr>
            <a:endParaRPr lang="cs-CZ"/>
          </a:p>
        </p:txBody>
      </p:sp>
      <p:sp>
        <p:nvSpPr>
          <p:cNvPr id="5" name="Zástupný symbol pro číslo snímku 5"/>
          <p:cNvSpPr>
            <a:spLocks noGrp="1"/>
          </p:cNvSpPr>
          <p:nvPr>
            <p:ph type="sldNum" sz="quarter" idx="12"/>
          </p:nvPr>
        </p:nvSpPr>
        <p:spPr/>
        <p:txBody>
          <a:bodyPr/>
          <a:lstStyle>
            <a:lvl1pPr>
              <a:defRPr/>
            </a:lvl1pPr>
          </a:lstStyle>
          <a:p>
            <a:pPr>
              <a:defRPr/>
            </a:pPr>
            <a:fld id="{FDBAF48A-3E8B-4A0B-93E7-5A2DAC5C4E81}" type="slidenum">
              <a:rPr lang="cs-CZ"/>
              <a:pPr>
                <a:defRPr/>
              </a:pPr>
              <a:t>‹#›</a:t>
            </a:fld>
            <a:endParaRPr lang="cs-CZ"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F48D1FAF-6C2F-4C5F-8A27-98D3DC57CD97}" type="datetimeFigureOut">
              <a:rPr lang="cs-CZ"/>
              <a:pPr>
                <a:defRPr/>
              </a:pPr>
              <a:t>7.6.2013</a:t>
            </a:fld>
            <a:endParaRPr lang="cs-CZ" dirty="0"/>
          </a:p>
        </p:txBody>
      </p:sp>
      <p:sp>
        <p:nvSpPr>
          <p:cNvPr id="3" name="Zástupný symbol pro zápatí 4"/>
          <p:cNvSpPr>
            <a:spLocks noGrp="1"/>
          </p:cNvSpPr>
          <p:nvPr>
            <p:ph type="ftr" sz="quarter" idx="11"/>
          </p:nvPr>
        </p:nvSpPr>
        <p:spPr/>
        <p:txBody>
          <a:bodyPr/>
          <a:lstStyle>
            <a:lvl1pPr>
              <a:defRPr/>
            </a:lvl1pPr>
          </a:lstStyle>
          <a:p>
            <a:pPr>
              <a:defRPr/>
            </a:pPr>
            <a:endParaRPr lang="cs-CZ"/>
          </a:p>
        </p:txBody>
      </p:sp>
      <p:sp>
        <p:nvSpPr>
          <p:cNvPr id="4" name="Zástupný symbol pro číslo snímku 5"/>
          <p:cNvSpPr>
            <a:spLocks noGrp="1"/>
          </p:cNvSpPr>
          <p:nvPr>
            <p:ph type="sldNum" sz="quarter" idx="12"/>
          </p:nvPr>
        </p:nvSpPr>
        <p:spPr/>
        <p:txBody>
          <a:bodyPr/>
          <a:lstStyle>
            <a:lvl1pPr>
              <a:defRPr/>
            </a:lvl1pPr>
          </a:lstStyle>
          <a:p>
            <a:pPr>
              <a:defRPr/>
            </a:pPr>
            <a:fld id="{21D55398-AB3E-4E00-97A5-9689C3A0A4D1}" type="slidenum">
              <a:rPr lang="cs-CZ"/>
              <a:pPr>
                <a:defRPr/>
              </a:pPr>
              <a:t>‹#›</a:t>
            </a:fld>
            <a:endParaRPr lang="cs-CZ"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C624FCF2-82DD-4737-B73D-EF67B58E9183}" type="datetimeFigureOut">
              <a:rPr lang="cs-CZ"/>
              <a:pPr>
                <a:defRPr/>
              </a:pPr>
              <a:t>7.6.2013</a:t>
            </a:fld>
            <a:endParaRPr lang="cs-CZ" dirty="0"/>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F5CDBAEF-AE5D-4E44-B94D-6FCFBD04FAB0}" type="slidenum">
              <a:rPr lang="cs-CZ"/>
              <a:pPr>
                <a:defRPr/>
              </a:pPr>
              <a:t>‹#›</a:t>
            </a:fld>
            <a:endParaRPr lang="cs-CZ"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dirty="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0C84A524-8911-4A07-9CDD-6042B4873DCF}" type="datetimeFigureOut">
              <a:rPr lang="cs-CZ"/>
              <a:pPr>
                <a:defRPr/>
              </a:pPr>
              <a:t>7.6.2013</a:t>
            </a:fld>
            <a:endParaRPr lang="cs-CZ" dirty="0"/>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27EAE3CB-1F21-4118-B07D-85F7B9036E96}" type="slidenum">
              <a:rPr lang="cs-CZ"/>
              <a:pPr>
                <a:defRPr/>
              </a:pPr>
              <a:t>‹#›</a:t>
            </a:fld>
            <a:endParaRPr lang="cs-CZ"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A59189B4-41A2-4910-9694-451394207B92}" type="datetimeFigureOut">
              <a:rPr lang="cs-CZ"/>
              <a:pPr>
                <a:defRPr/>
              </a:pPr>
              <a:t>7.6.2013</a:t>
            </a:fld>
            <a:endParaRPr lang="cs-CZ" dirty="0"/>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F6AF18C1-1D2F-4C0B-B7B5-CF869BE769C5}" type="slidenum">
              <a:rPr lang="cs-CZ"/>
              <a:pPr>
                <a:defRPr/>
              </a:pPr>
              <a:t>‹#›</a:t>
            </a:fld>
            <a:endParaRPr lang="cs-CZ"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E8B3E19A-4969-4B2D-ACE0-57BA7816489C}" type="datetimeFigureOut">
              <a:rPr lang="cs-CZ"/>
              <a:pPr>
                <a:defRPr/>
              </a:pPr>
              <a:t>7.6.2013</a:t>
            </a:fld>
            <a:endParaRPr lang="cs-CZ" dirty="0"/>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E451618A-7252-4717-8C4D-C8CFF34C7933}" type="slidenum">
              <a:rPr lang="cs-CZ"/>
              <a:pPr>
                <a:defRPr/>
              </a:pPr>
              <a:t>‹#›</a:t>
            </a:fld>
            <a:endParaRPr lang="cs-CZ"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cs typeface="+mn-cs"/>
              </a:defRPr>
            </a:lvl1pPr>
          </a:lstStyle>
          <a:p>
            <a:pPr>
              <a:defRPr/>
            </a:pPr>
            <a:fld id="{1A3007B5-3AB0-4D33-8462-18612CBC511C}" type="datetimeFigureOut">
              <a:rPr lang="cs-CZ"/>
              <a:pPr>
                <a:defRPr/>
              </a:pPr>
              <a:t>7.6.2013</a:t>
            </a:fld>
            <a:endParaRPr lang="cs-CZ" dirty="0"/>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dirty="0">
                <a:solidFill>
                  <a:schemeClr val="tx1">
                    <a:tint val="75000"/>
                  </a:schemeClr>
                </a:solidFill>
                <a:latin typeface="+mn-lt"/>
                <a:cs typeface="+mn-cs"/>
              </a:defRPr>
            </a:lvl1pPr>
          </a:lstStyle>
          <a:p>
            <a:pPr>
              <a:defRPr/>
            </a:pP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cs typeface="+mn-cs"/>
              </a:defRPr>
            </a:lvl1pPr>
          </a:lstStyle>
          <a:p>
            <a:pPr>
              <a:defRPr/>
            </a:pPr>
            <a:fld id="{E84F4D9B-B72E-4F87-A613-25C5E8588F44}" type="slidenum">
              <a:rPr lang="cs-CZ"/>
              <a:pPr>
                <a:defRPr/>
              </a:pPr>
              <a:t>‹#›</a:t>
            </a:fld>
            <a:endParaRPr lang="cs-CZ" dirty="0"/>
          </a:p>
        </p:txBody>
      </p:sp>
    </p:spTree>
  </p:cSld>
  <p:clrMap bg1="lt1" tx1="dk1" bg2="lt2" tx2="dk2" accent1="accent1" accent2="accent2" accent3="accent3" accent4="accent4" accent5="accent5" accent6="accent6" hlink="hlink" folHlink="folHlink"/>
  <p:sldLayoutIdLst>
    <p:sldLayoutId id="2147483707" r:id="rId1"/>
    <p:sldLayoutId id="2147483706" r:id="rId2"/>
    <p:sldLayoutId id="2147483705" r:id="rId3"/>
    <p:sldLayoutId id="2147483704" r:id="rId4"/>
    <p:sldLayoutId id="2147483703" r:id="rId5"/>
    <p:sldLayoutId id="2147483702" r:id="rId6"/>
    <p:sldLayoutId id="2147483701" r:id="rId7"/>
    <p:sldLayoutId id="2147483700" r:id="rId8"/>
    <p:sldLayoutId id="2147483699" r:id="rId9"/>
    <p:sldLayoutId id="2147483698" r:id="rId10"/>
    <p:sldLayoutId id="2147483697"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gif"/><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hyperlink" Target="http://www.londongrs.com/Watt/steam_engine.jpg" TargetMode="External"/><Relationship Id="rId2" Type="http://schemas.openxmlformats.org/officeDocument/2006/relationships/hyperlink" Target="http://www.starestroje.cz/historie/james.watt/james.watt.jpg" TargetMode="External"/><Relationship Id="rId1" Type="http://schemas.openxmlformats.org/officeDocument/2006/relationships/slideLayout" Target="../slideLayouts/slideLayout2.xml"/><Relationship Id="rId4" Type="http://schemas.openxmlformats.org/officeDocument/2006/relationships/hyperlink" Target="http://www.horolezeckametodika.cz/wp-content/uploads/hrebsnihjist.jpg"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Subtitle 1"/>
          <p:cNvSpPr txBox="1">
            <a:spLocks/>
          </p:cNvSpPr>
          <p:nvPr/>
        </p:nvSpPr>
        <p:spPr bwMode="auto">
          <a:xfrm>
            <a:off x="755650" y="5157788"/>
            <a:ext cx="8064500" cy="889000"/>
          </a:xfrm>
          <a:prstGeom prst="rect">
            <a:avLst/>
          </a:prstGeom>
          <a:noFill/>
          <a:ln w="9525">
            <a:noFill/>
            <a:miter lim="800000"/>
            <a:headEnd/>
            <a:tailEnd/>
          </a:ln>
        </p:spPr>
        <p:txBody>
          <a:bodyPr/>
          <a:lstStyle/>
          <a:p>
            <a:pPr marL="365125" indent="-255588">
              <a:spcBef>
                <a:spcPts val="400"/>
              </a:spcBef>
              <a:buClr>
                <a:schemeClr val="accent1"/>
              </a:buClr>
              <a:buSzPct val="68000"/>
              <a:buFont typeface="Wingdings 3" pitchFamily="18" charset="2"/>
              <a:buChar char=""/>
            </a:pPr>
            <a:r>
              <a:rPr lang="cs-CZ" sz="1600">
                <a:latin typeface="Calibri" pitchFamily="34" charset="0"/>
              </a:rPr>
              <a:t>Anotace: </a:t>
            </a:r>
            <a:r>
              <a:rPr lang="cs-CZ" sz="1600" b="1">
                <a:solidFill>
                  <a:srgbClr val="00B0F0"/>
                </a:solidFill>
                <a:latin typeface="Calibri" pitchFamily="34" charset="0"/>
              </a:rPr>
              <a:t>Materiál je určen pro žáky 8. ročníku, slouží k naučení nového učiva, probrání nové fyzikální veličiny výkon, vysvětlení rozdílu mezi výkonem a prací , výpočty příkladů z praxe.</a:t>
            </a:r>
          </a:p>
        </p:txBody>
      </p:sp>
      <p:sp>
        <p:nvSpPr>
          <p:cNvPr id="3" name="Title 2"/>
          <p:cNvSpPr txBox="1">
            <a:spLocks/>
          </p:cNvSpPr>
          <p:nvPr/>
        </p:nvSpPr>
        <p:spPr>
          <a:xfrm>
            <a:off x="684213" y="4365625"/>
            <a:ext cx="7577137" cy="604838"/>
          </a:xfrm>
          <a:prstGeom prst="rect">
            <a:avLst/>
          </a:prstGeom>
        </p:spPr>
        <p:txBody>
          <a:bodyPr/>
          <a:lstStyle/>
          <a:p>
            <a:pPr fontAlgn="auto">
              <a:spcAft>
                <a:spcPts val="0"/>
              </a:spcAft>
              <a:defRPr/>
            </a:pPr>
            <a:r>
              <a:rPr lang="cs-CZ" sz="3200" b="1" dirty="0">
                <a:solidFill>
                  <a:srgbClr val="0070C0"/>
                </a:solidFill>
                <a:effectLst>
                  <a:outerShdw blurRad="31750" dist="25400" dir="5400000" algn="tl" rotWithShape="0">
                    <a:srgbClr val="000000">
                      <a:alpha val="25000"/>
                    </a:srgbClr>
                  </a:outerShdw>
                </a:effectLst>
                <a:latin typeface="+mj-lt"/>
                <a:ea typeface="+mj-ea"/>
                <a:cs typeface="+mj-cs"/>
              </a:rPr>
              <a:t>Výkon: výpočty příkladů z praxe</a:t>
            </a:r>
            <a:endParaRPr lang="cs-CZ" sz="3200" b="1" dirty="0">
              <a:solidFill>
                <a:srgbClr val="0070C0"/>
              </a:solidFill>
              <a:effectLst>
                <a:outerShdw blurRad="31750" dist="25400" dir="5400000" algn="tl" rotWithShape="0">
                  <a:srgbClr val="000000">
                    <a:alpha val="25000"/>
                  </a:srgbClr>
                </a:outerShdw>
              </a:effectLst>
              <a:latin typeface="+mj-lt"/>
              <a:ea typeface="+mj-ea"/>
              <a:cs typeface="+mj-cs"/>
            </a:endParaRPr>
          </a:p>
        </p:txBody>
      </p:sp>
      <p:sp>
        <p:nvSpPr>
          <p:cNvPr id="13315" name="TextovéPole 3"/>
          <p:cNvSpPr txBox="1">
            <a:spLocks noChangeArrowheads="1"/>
          </p:cNvSpPr>
          <p:nvPr/>
        </p:nvSpPr>
        <p:spPr bwMode="auto">
          <a:xfrm>
            <a:off x="2627313" y="1557338"/>
            <a:ext cx="5640387" cy="2584450"/>
          </a:xfrm>
          <a:prstGeom prst="rect">
            <a:avLst/>
          </a:prstGeom>
          <a:noFill/>
          <a:ln w="9525">
            <a:noFill/>
            <a:miter lim="800000"/>
            <a:headEnd/>
            <a:tailEnd/>
          </a:ln>
        </p:spPr>
        <p:txBody>
          <a:bodyPr>
            <a:spAutoFit/>
          </a:bodyPr>
          <a:lstStyle/>
          <a:p>
            <a:r>
              <a:rPr lang="cs-CZ">
                <a:solidFill>
                  <a:srgbClr val="002060"/>
                </a:solidFill>
                <a:latin typeface="Calibri" pitchFamily="34" charset="0"/>
              </a:rPr>
              <a:t>Název školy: </a:t>
            </a:r>
            <a:r>
              <a:rPr lang="cs-CZ" b="1">
                <a:solidFill>
                  <a:srgbClr val="002060"/>
                </a:solidFill>
                <a:latin typeface="Calibri" pitchFamily="34" charset="0"/>
              </a:rPr>
              <a:t>ZŠ Štětí, Ostrovní 300</a:t>
            </a:r>
            <a:r>
              <a:rPr lang="cs-CZ">
                <a:solidFill>
                  <a:srgbClr val="002060"/>
                </a:solidFill>
                <a:latin typeface="Calibri" pitchFamily="34" charset="0"/>
              </a:rPr>
              <a:t/>
            </a:r>
            <a:br>
              <a:rPr lang="cs-CZ">
                <a:solidFill>
                  <a:srgbClr val="002060"/>
                </a:solidFill>
                <a:latin typeface="Calibri" pitchFamily="34" charset="0"/>
              </a:rPr>
            </a:br>
            <a:r>
              <a:rPr lang="cs-CZ">
                <a:solidFill>
                  <a:srgbClr val="002060"/>
                </a:solidFill>
                <a:latin typeface="Calibri" pitchFamily="34" charset="0"/>
              </a:rPr>
              <a:t>Autor: </a:t>
            </a:r>
            <a:r>
              <a:rPr lang="cs-CZ" b="1">
                <a:solidFill>
                  <a:srgbClr val="002060"/>
                </a:solidFill>
                <a:latin typeface="Calibri" pitchFamily="34" charset="0"/>
              </a:rPr>
              <a:t>Francová Alena</a:t>
            </a:r>
          </a:p>
          <a:p>
            <a:r>
              <a:rPr lang="cs-CZ" b="1">
                <a:solidFill>
                  <a:srgbClr val="002060"/>
                </a:solidFill>
                <a:latin typeface="Calibri" pitchFamily="34" charset="0"/>
              </a:rPr>
              <a:t>Vzdělávací oblast: Člověk a příroda_Fyzika</a:t>
            </a:r>
          </a:p>
          <a:p>
            <a:r>
              <a:rPr lang="cs-CZ" b="1">
                <a:solidFill>
                  <a:srgbClr val="002060"/>
                </a:solidFill>
                <a:latin typeface="Calibri" pitchFamily="34" charset="0"/>
              </a:rPr>
              <a:t>Datum: 10/2011</a:t>
            </a:r>
            <a:r>
              <a:rPr lang="cs-CZ">
                <a:solidFill>
                  <a:srgbClr val="002060"/>
                </a:solidFill>
                <a:latin typeface="Calibri" pitchFamily="34" charset="0"/>
              </a:rPr>
              <a:t/>
            </a:r>
            <a:br>
              <a:rPr lang="cs-CZ">
                <a:solidFill>
                  <a:srgbClr val="002060"/>
                </a:solidFill>
                <a:latin typeface="Calibri" pitchFamily="34" charset="0"/>
              </a:rPr>
            </a:br>
            <a:r>
              <a:rPr lang="cs-CZ">
                <a:solidFill>
                  <a:srgbClr val="002060"/>
                </a:solidFill>
                <a:latin typeface="Calibri" pitchFamily="34" charset="0"/>
              </a:rPr>
              <a:t>Název materiálu: </a:t>
            </a:r>
            <a:br>
              <a:rPr lang="cs-CZ">
                <a:solidFill>
                  <a:srgbClr val="002060"/>
                </a:solidFill>
                <a:latin typeface="Calibri" pitchFamily="34" charset="0"/>
              </a:rPr>
            </a:br>
            <a:r>
              <a:rPr lang="cs-CZ" b="1">
                <a:solidFill>
                  <a:srgbClr val="002060"/>
                </a:solidFill>
                <a:latin typeface="Calibri" pitchFamily="34" charset="0"/>
              </a:rPr>
              <a:t>VY_32_INOVACE_FY.8.A.04_vykon_vypocty_prikladu_z_praxe</a:t>
            </a:r>
            <a:r>
              <a:rPr lang="cs-CZ">
                <a:solidFill>
                  <a:srgbClr val="002060"/>
                </a:solidFill>
                <a:latin typeface="Calibri" pitchFamily="34" charset="0"/>
              </a:rPr>
              <a:t/>
            </a:r>
            <a:br>
              <a:rPr lang="cs-CZ">
                <a:solidFill>
                  <a:srgbClr val="002060"/>
                </a:solidFill>
                <a:latin typeface="Calibri" pitchFamily="34" charset="0"/>
              </a:rPr>
            </a:br>
            <a:r>
              <a:rPr lang="cs-CZ">
                <a:solidFill>
                  <a:srgbClr val="002060"/>
                </a:solidFill>
                <a:latin typeface="Calibri" pitchFamily="34" charset="0"/>
              </a:rPr>
              <a:t>Číslo operačního programu: </a:t>
            </a:r>
            <a:r>
              <a:rPr lang="cs-CZ" b="1">
                <a:solidFill>
                  <a:srgbClr val="002060"/>
                </a:solidFill>
                <a:latin typeface="Calibri" pitchFamily="34" charset="0"/>
              </a:rPr>
              <a:t>CZ.1.07/1.4.00/21.1693</a:t>
            </a:r>
          </a:p>
          <a:p>
            <a:r>
              <a:rPr lang="cs-CZ">
                <a:solidFill>
                  <a:srgbClr val="002060"/>
                </a:solidFill>
                <a:latin typeface="Calibri" pitchFamily="34" charset="0"/>
              </a:rPr>
              <a:t>Název projektu: </a:t>
            </a:r>
            <a:r>
              <a:rPr lang="cs-CZ" b="1">
                <a:solidFill>
                  <a:srgbClr val="002060"/>
                </a:solidFill>
                <a:latin typeface="Calibri" pitchFamily="34" charset="0"/>
              </a:rPr>
              <a:t>PRIMA ŠKOLA</a:t>
            </a:r>
          </a:p>
        </p:txBody>
      </p:sp>
      <p:pic>
        <p:nvPicPr>
          <p:cNvPr id="13316" name="Picture 4" descr="logo"/>
          <p:cNvPicPr>
            <a:picLocks noChangeAspect="1" noChangeArrowheads="1"/>
          </p:cNvPicPr>
          <p:nvPr/>
        </p:nvPicPr>
        <p:blipFill>
          <a:blip r:embed="rId2"/>
          <a:srcRect/>
          <a:stretch>
            <a:fillRect/>
          </a:stretch>
        </p:blipFill>
        <p:spPr bwMode="auto">
          <a:xfrm>
            <a:off x="571500" y="500063"/>
            <a:ext cx="1811338" cy="1728787"/>
          </a:xfrm>
          <a:prstGeom prst="rect">
            <a:avLst/>
          </a:prstGeom>
          <a:noFill/>
          <a:ln w="9525">
            <a:noFill/>
            <a:miter lim="800000"/>
            <a:headEnd/>
            <a:tailEnd/>
          </a:ln>
        </p:spPr>
      </p:pic>
      <p:pic>
        <p:nvPicPr>
          <p:cNvPr id="6" name="Obrázek 5" descr="OPVK_hor_zakladni_logolink_RGB_cz.jpg"/>
          <p:cNvPicPr>
            <a:picLocks noChangeAspect="1"/>
          </p:cNvPicPr>
          <p:nvPr/>
        </p:nvPicPr>
        <p:blipFill>
          <a:blip r:embed="rId3"/>
          <a:srcRect/>
          <a:stretch>
            <a:fillRect/>
          </a:stretch>
        </p:blipFill>
        <p:spPr bwMode="auto">
          <a:xfrm>
            <a:off x="4140200" y="404813"/>
            <a:ext cx="4187825" cy="863600"/>
          </a:xfrm>
          <a:prstGeom prst="rect">
            <a:avLst/>
          </a:prstGeom>
          <a:noFill/>
          <a:ln w="9525">
            <a:noFill/>
            <a:miter lim="800000"/>
            <a:headEnd/>
            <a:tailEnd/>
          </a:ln>
          <a:effectLst>
            <a:outerShdw blurRad="50800" dist="38100" dir="2700000" algn="tl" rotWithShape="0">
              <a:prstClr val="black">
                <a:alpha val="40000"/>
              </a:prstClr>
            </a:outerShdw>
          </a:effec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5170487"/>
          </a:xfrm>
        </p:spPr>
        <p:txBody>
          <a:bodyPr/>
          <a:lstStyle/>
          <a:p>
            <a:r>
              <a:rPr lang="cs-CZ" sz="3600" b="1" u="sng" smtClean="0">
                <a:solidFill>
                  <a:srgbClr val="0070C0"/>
                </a:solidFill>
              </a:rPr>
              <a:t>Praxe:</a:t>
            </a:r>
            <a:r>
              <a:rPr lang="cs-CZ" sz="3600" b="1" smtClean="0"/>
              <a:t/>
            </a:r>
            <a:br>
              <a:rPr lang="cs-CZ" sz="3600" b="1" smtClean="0"/>
            </a:br>
            <a:r>
              <a:rPr lang="cs-CZ" sz="3600" b="1" smtClean="0">
                <a:solidFill>
                  <a:srgbClr val="0070C0"/>
                </a:solidFill>
              </a:rPr>
              <a:t>Dělník</a:t>
            </a:r>
            <a:r>
              <a:rPr lang="cs-CZ" sz="3600" b="1" smtClean="0"/>
              <a:t> naloží lopatou písek na nákladní automobil asi </a:t>
            </a:r>
            <a:r>
              <a:rPr lang="cs-CZ" sz="3600" b="1" smtClean="0">
                <a:solidFill>
                  <a:srgbClr val="0070C0"/>
                </a:solidFill>
              </a:rPr>
              <a:t>za dvě hodiny</a:t>
            </a:r>
            <a:r>
              <a:rPr lang="cs-CZ" sz="3600" b="1" smtClean="0"/>
              <a:t>. </a:t>
            </a:r>
            <a:r>
              <a:rPr lang="cs-CZ" sz="3600" b="1" smtClean="0">
                <a:solidFill>
                  <a:srgbClr val="00B050"/>
                </a:solidFill>
              </a:rPr>
              <a:t>Bagr</a:t>
            </a:r>
            <a:r>
              <a:rPr lang="cs-CZ" sz="3600" b="1" smtClean="0"/>
              <a:t> to dokáže </a:t>
            </a:r>
            <a:r>
              <a:rPr lang="cs-CZ" sz="3600" b="1" smtClean="0">
                <a:solidFill>
                  <a:srgbClr val="00B050"/>
                </a:solidFill>
              </a:rPr>
              <a:t>za 15 minut</a:t>
            </a:r>
            <a:r>
              <a:rPr lang="cs-CZ" sz="3600" b="1" smtClean="0"/>
              <a:t>. Bagr tedy vykoná tutéž práci za osmkrát kratší dobu než dělník.</a:t>
            </a:r>
            <a:br>
              <a:rPr lang="cs-CZ" sz="3600" b="1" smtClean="0"/>
            </a:br>
            <a:r>
              <a:rPr lang="cs-CZ" sz="3600" b="1" smtClean="0">
                <a:solidFill>
                  <a:srgbClr val="FF0000"/>
                </a:solidFill>
              </a:rPr>
              <a:t>Za stejnou dobu vykoná více práce</a:t>
            </a:r>
            <a:r>
              <a:rPr lang="cs-CZ" sz="3600" b="1" smtClean="0"/>
              <a:t>, má větší </a:t>
            </a:r>
            <a:r>
              <a:rPr lang="cs-CZ" sz="3600" b="1" smtClean="0">
                <a:solidFill>
                  <a:srgbClr val="FF0000"/>
                </a:solidFill>
              </a:rPr>
              <a:t>VÝKON </a:t>
            </a:r>
            <a:r>
              <a:rPr lang="cs-CZ" sz="3600" b="1" smtClean="0"/>
              <a:t>než člověk.</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Nadpis 1"/>
          <p:cNvSpPr>
            <a:spLocks noGrp="1"/>
          </p:cNvSpPr>
          <p:nvPr>
            <p:ph type="title"/>
          </p:nvPr>
        </p:nvSpPr>
        <p:spPr/>
        <p:txBody>
          <a:bodyPr/>
          <a:lstStyle/>
          <a:p>
            <a:r>
              <a:rPr lang="cs-CZ" sz="3600" b="1" u="sng" smtClean="0">
                <a:solidFill>
                  <a:srgbClr val="0070C0"/>
                </a:solidFill>
              </a:rPr>
              <a:t>Určení výkonu:</a:t>
            </a:r>
          </a:p>
        </p:txBody>
      </p:sp>
      <p:sp>
        <p:nvSpPr>
          <p:cNvPr id="3" name="Zástupný symbol pro obsah 2"/>
          <p:cNvSpPr>
            <a:spLocks noGrp="1"/>
          </p:cNvSpPr>
          <p:nvPr>
            <p:ph idx="1"/>
          </p:nvPr>
        </p:nvSpPr>
        <p:spPr/>
        <p:txBody>
          <a:bodyPr>
            <a:normAutofit/>
          </a:bodyPr>
          <a:lstStyle/>
          <a:p>
            <a:pPr>
              <a:lnSpc>
                <a:spcPct val="90000"/>
              </a:lnSpc>
              <a:buFont typeface="Wingdings" pitchFamily="2" charset="2"/>
              <a:buChar char="Ø"/>
            </a:pPr>
            <a:r>
              <a:rPr lang="cs-CZ" sz="2800" b="1" smtClean="0">
                <a:solidFill>
                  <a:srgbClr val="0070C0"/>
                </a:solidFill>
              </a:rPr>
              <a:t>Výkon = práce/doba, za kterou byla práce vykonána</a:t>
            </a:r>
            <a:endParaRPr lang="en-US" sz="2800" b="1" smtClean="0">
              <a:solidFill>
                <a:srgbClr val="0070C0"/>
              </a:solidFill>
            </a:endParaRPr>
          </a:p>
          <a:p>
            <a:pPr>
              <a:lnSpc>
                <a:spcPct val="90000"/>
              </a:lnSpc>
              <a:buFont typeface="Wingdings" pitchFamily="2" charset="2"/>
              <a:buChar char="Ø"/>
            </a:pPr>
            <a:endParaRPr lang="cs-CZ" sz="2800" b="1" smtClean="0">
              <a:solidFill>
                <a:srgbClr val="0070C0"/>
              </a:solidFill>
            </a:endParaRPr>
          </a:p>
          <a:p>
            <a:pPr>
              <a:lnSpc>
                <a:spcPct val="90000"/>
              </a:lnSpc>
              <a:buFont typeface="Wingdings" pitchFamily="2" charset="2"/>
              <a:buChar char="Ø"/>
            </a:pPr>
            <a:r>
              <a:rPr lang="cs-CZ" sz="2800" b="1" smtClean="0">
                <a:solidFill>
                  <a:srgbClr val="0070C0"/>
                </a:solidFill>
              </a:rPr>
              <a:t>Výkon označujeme značkou </a:t>
            </a:r>
            <a:r>
              <a:rPr lang="cs-CZ" sz="2800" b="1" u="sng" smtClean="0">
                <a:solidFill>
                  <a:srgbClr val="00B050"/>
                </a:solidFill>
              </a:rPr>
              <a:t>P</a:t>
            </a:r>
            <a:r>
              <a:rPr lang="cs-CZ" sz="2800" b="1" smtClean="0">
                <a:solidFill>
                  <a:srgbClr val="0070C0"/>
                </a:solidFill>
              </a:rPr>
              <a:t> (z angl. power=výkon)</a:t>
            </a:r>
            <a:endParaRPr lang="en-US" sz="2800" b="1" smtClean="0">
              <a:solidFill>
                <a:srgbClr val="0070C0"/>
              </a:solidFill>
            </a:endParaRPr>
          </a:p>
          <a:p>
            <a:pPr>
              <a:lnSpc>
                <a:spcPct val="90000"/>
              </a:lnSpc>
              <a:buFont typeface="Wingdings" pitchFamily="2" charset="2"/>
              <a:buChar char="Ø"/>
            </a:pPr>
            <a:endParaRPr lang="cs-CZ" sz="2800" b="1" smtClean="0">
              <a:solidFill>
                <a:srgbClr val="0070C0"/>
              </a:solidFill>
            </a:endParaRPr>
          </a:p>
          <a:p>
            <a:pPr>
              <a:lnSpc>
                <a:spcPct val="90000"/>
              </a:lnSpc>
              <a:buFont typeface="Wingdings" pitchFamily="2" charset="2"/>
              <a:buChar char="Ø"/>
            </a:pPr>
            <a:r>
              <a:rPr lang="cs-CZ" sz="2800" b="1" smtClean="0">
                <a:solidFill>
                  <a:srgbClr val="0070C0"/>
                </a:solidFill>
              </a:rPr>
              <a:t>Vzorec pro výpočet výkonu:   </a:t>
            </a:r>
            <a:r>
              <a:rPr lang="cs-CZ" sz="2800" b="1" u="sng" smtClean="0">
                <a:solidFill>
                  <a:srgbClr val="00B050"/>
                </a:solidFill>
              </a:rPr>
              <a:t>P = W/t</a:t>
            </a:r>
            <a:endParaRPr lang="en-US" sz="2800" b="1" u="sng" smtClean="0">
              <a:solidFill>
                <a:srgbClr val="00B050"/>
              </a:solidFill>
            </a:endParaRPr>
          </a:p>
          <a:p>
            <a:pPr>
              <a:lnSpc>
                <a:spcPct val="90000"/>
              </a:lnSpc>
              <a:buFont typeface="Arial" charset="0"/>
              <a:buNone/>
            </a:pPr>
            <a:endParaRPr lang="cs-CZ" sz="2800" b="1" u="sng" smtClean="0">
              <a:solidFill>
                <a:srgbClr val="00B050"/>
              </a:solidFill>
            </a:endParaRPr>
          </a:p>
          <a:p>
            <a:pPr>
              <a:lnSpc>
                <a:spcPct val="90000"/>
              </a:lnSpc>
              <a:buFont typeface="Wingdings" pitchFamily="2" charset="2"/>
              <a:buChar char="Ø"/>
            </a:pPr>
            <a:r>
              <a:rPr lang="cs-CZ" sz="2800" b="1" u="sng" smtClean="0">
                <a:solidFill>
                  <a:srgbClr val="00B050"/>
                </a:solidFill>
              </a:rPr>
              <a:t>jednotkou výkonu je watt</a:t>
            </a:r>
            <a:r>
              <a:rPr lang="cs-CZ" sz="2800" b="1" u="sng" smtClean="0">
                <a:solidFill>
                  <a:srgbClr val="002060"/>
                </a:solidFill>
              </a:rPr>
              <a:t>…jeho značka je </a:t>
            </a:r>
            <a:r>
              <a:rPr lang="en-US" sz="2800" b="1" u="sng" smtClean="0">
                <a:solidFill>
                  <a:srgbClr val="002060"/>
                </a:solidFill>
              </a:rPr>
              <a:t>[</a:t>
            </a:r>
            <a:r>
              <a:rPr lang="cs-CZ" sz="2800" b="1" u="sng" smtClean="0">
                <a:solidFill>
                  <a:srgbClr val="002060"/>
                </a:solidFill>
              </a:rPr>
              <a:t>W</a:t>
            </a:r>
            <a:r>
              <a:rPr lang="en-US" sz="2800" b="1" u="sng" smtClean="0">
                <a:solidFill>
                  <a:srgbClr val="002060"/>
                </a:solidFill>
              </a:rPr>
              <a:t>]</a:t>
            </a:r>
            <a:r>
              <a:rPr lang="cs-CZ" sz="2800" b="1" u="sng" smtClean="0">
                <a:solidFill>
                  <a:srgbClr val="002060"/>
                </a:solidFill>
              </a:rPr>
              <a:t>.</a:t>
            </a:r>
          </a:p>
          <a:p>
            <a:pPr>
              <a:lnSpc>
                <a:spcPct val="90000"/>
              </a:lnSpc>
              <a:buFont typeface="Wingdings" pitchFamily="2" charset="2"/>
              <a:buChar char="Ø"/>
            </a:pPr>
            <a:r>
              <a:rPr lang="cs-CZ" sz="2800" b="1" smtClean="0">
                <a:solidFill>
                  <a:srgbClr val="0070C0"/>
                </a:solidFill>
              </a:rPr>
              <a:t>Při výkonu 1 watt se vykoná práce 1 joulu </a:t>
            </a:r>
            <a:r>
              <a:rPr lang="cs-CZ" sz="2800" b="1" smtClean="0">
                <a:solidFill>
                  <a:srgbClr val="0070C0"/>
                </a:solidFill>
                <a:latin typeface="Arial" charset="0"/>
              </a:rPr>
              <a:t>                       </a:t>
            </a:r>
            <a:r>
              <a:rPr lang="cs-CZ" sz="2800" b="1" smtClean="0">
                <a:solidFill>
                  <a:srgbClr val="0070C0"/>
                </a:solidFill>
              </a:rPr>
              <a:t>za 1 sekundu: </a:t>
            </a:r>
            <a:r>
              <a:rPr lang="cs-CZ" sz="2800" b="1" smtClean="0">
                <a:solidFill>
                  <a:srgbClr val="00B050"/>
                </a:solidFill>
              </a:rPr>
              <a:t>1 W = 1 J/ 1s</a:t>
            </a:r>
            <a:r>
              <a:rPr lang="cs-CZ" sz="2800" b="1" smtClean="0">
                <a:solidFill>
                  <a:srgbClr val="0070C0"/>
                </a:solidFill>
              </a:rPr>
              <a:t>.</a:t>
            </a:r>
          </a:p>
          <a:p>
            <a:pPr>
              <a:lnSpc>
                <a:spcPct val="90000"/>
              </a:lnSpc>
              <a:buFont typeface="Arial" charset="0"/>
              <a:buNone/>
            </a:pPr>
            <a:endParaRPr lang="cs-CZ" sz="2800" b="1" smtClean="0">
              <a:solidFill>
                <a:srgbClr val="0070C0"/>
              </a:solidFill>
            </a:endParaRPr>
          </a:p>
          <a:p>
            <a:pPr>
              <a:lnSpc>
                <a:spcPct val="90000"/>
              </a:lnSpc>
              <a:buFont typeface="Arial" charset="0"/>
              <a:buNone/>
            </a:pPr>
            <a:endParaRPr lang="cs-CZ" sz="2800" b="1" smtClean="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Nadpis 1"/>
          <p:cNvSpPr>
            <a:spLocks noGrp="1"/>
          </p:cNvSpPr>
          <p:nvPr>
            <p:ph type="title"/>
          </p:nvPr>
        </p:nvSpPr>
        <p:spPr>
          <a:xfrm>
            <a:off x="457200" y="274638"/>
            <a:ext cx="8229600" cy="2001837"/>
          </a:xfrm>
        </p:spPr>
        <p:txBody>
          <a:bodyPr/>
          <a:lstStyle/>
          <a:p>
            <a:pPr algn="l"/>
            <a:r>
              <a:rPr lang="cs-CZ" sz="3600" b="1" smtClean="0"/>
              <a:t> </a:t>
            </a:r>
            <a:r>
              <a:rPr lang="cs-CZ" sz="3600" b="1" u="sng" smtClean="0">
                <a:solidFill>
                  <a:srgbClr val="0070C0"/>
                </a:solidFill>
              </a:rPr>
              <a:t>Jamese Watt:</a:t>
            </a:r>
          </a:p>
        </p:txBody>
      </p:sp>
      <p:sp>
        <p:nvSpPr>
          <p:cNvPr id="3" name="Zástupný symbol pro obsah 2"/>
          <p:cNvSpPr>
            <a:spLocks noGrp="1"/>
          </p:cNvSpPr>
          <p:nvPr>
            <p:ph idx="1"/>
          </p:nvPr>
        </p:nvSpPr>
        <p:spPr>
          <a:xfrm>
            <a:off x="457200" y="2276475"/>
            <a:ext cx="8229600" cy="3849688"/>
          </a:xfrm>
        </p:spPr>
        <p:txBody>
          <a:bodyPr/>
          <a:lstStyle/>
          <a:p>
            <a:pPr>
              <a:buFont typeface="Wingdings" pitchFamily="2" charset="2"/>
              <a:buChar char="Ø"/>
            </a:pPr>
            <a:r>
              <a:rPr lang="cs-CZ" b="1" smtClean="0"/>
              <a:t>1736 – 1819</a:t>
            </a:r>
          </a:p>
          <a:p>
            <a:pPr>
              <a:buFont typeface="Wingdings" pitchFamily="2" charset="2"/>
              <a:buChar char="Ø"/>
            </a:pPr>
            <a:endParaRPr lang="cs-CZ" b="1" smtClean="0"/>
          </a:p>
          <a:p>
            <a:pPr>
              <a:buFont typeface="Wingdings" pitchFamily="2" charset="2"/>
              <a:buChar char="Ø"/>
            </a:pPr>
            <a:r>
              <a:rPr lang="cs-CZ" b="1" smtClean="0"/>
              <a:t>Skotský technik a vynálezce.</a:t>
            </a:r>
          </a:p>
          <a:p>
            <a:pPr>
              <a:buFont typeface="Arial" charset="0"/>
              <a:buNone/>
            </a:pPr>
            <a:endParaRPr lang="cs-CZ" b="1" smtClean="0"/>
          </a:p>
          <a:p>
            <a:pPr>
              <a:buFont typeface="Wingdings" pitchFamily="2" charset="2"/>
              <a:buChar char="Ø"/>
            </a:pPr>
            <a:r>
              <a:rPr lang="cs-CZ" b="1" smtClean="0"/>
              <a:t>Byl jedním z konstruktérů </a:t>
            </a:r>
            <a:r>
              <a:rPr lang="cs-CZ" b="1" smtClean="0">
                <a:solidFill>
                  <a:srgbClr val="0070C0"/>
                </a:solidFill>
              </a:rPr>
              <a:t>parního stroje</a:t>
            </a:r>
            <a:r>
              <a:rPr lang="cs-CZ" b="1" smtClean="0"/>
              <a:t>.</a:t>
            </a:r>
          </a:p>
          <a:p>
            <a:pPr>
              <a:buFont typeface="Wingdings" pitchFamily="2" charset="2"/>
              <a:buChar char="Ø"/>
            </a:pPr>
            <a:endParaRPr lang="cs-CZ" b="1" smtClean="0"/>
          </a:p>
          <a:p>
            <a:pPr>
              <a:buFont typeface="Arial" charset="0"/>
              <a:buNone/>
            </a:pPr>
            <a:endParaRPr lang="cs-CZ" b="1" smtClean="0"/>
          </a:p>
        </p:txBody>
      </p:sp>
      <p:pic>
        <p:nvPicPr>
          <p:cNvPr id="16387" name="Picture 2"/>
          <p:cNvPicPr>
            <a:picLocks noChangeAspect="1" noChangeArrowheads="1"/>
          </p:cNvPicPr>
          <p:nvPr/>
        </p:nvPicPr>
        <p:blipFill>
          <a:blip r:embed="rId2"/>
          <a:srcRect/>
          <a:stretch>
            <a:fillRect/>
          </a:stretch>
        </p:blipFill>
        <p:spPr bwMode="auto">
          <a:xfrm>
            <a:off x="3635375" y="404813"/>
            <a:ext cx="1081088" cy="1728787"/>
          </a:xfrm>
          <a:prstGeom prst="rect">
            <a:avLst/>
          </a:prstGeom>
          <a:noFill/>
          <a:ln w="9525">
            <a:noFill/>
            <a:miter lim="800000"/>
            <a:headEnd/>
            <a:tailEnd/>
          </a:ln>
        </p:spPr>
      </p:pic>
      <p:pic>
        <p:nvPicPr>
          <p:cNvPr id="16388" name="Picture 4"/>
          <p:cNvPicPr>
            <a:picLocks noChangeAspect="1" noChangeArrowheads="1"/>
          </p:cNvPicPr>
          <p:nvPr/>
        </p:nvPicPr>
        <p:blipFill>
          <a:blip r:embed="rId3"/>
          <a:srcRect/>
          <a:stretch>
            <a:fillRect/>
          </a:stretch>
        </p:blipFill>
        <p:spPr bwMode="auto">
          <a:xfrm>
            <a:off x="5724525" y="333375"/>
            <a:ext cx="2690813" cy="3595688"/>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5386387"/>
          </a:xfrm>
        </p:spPr>
        <p:txBody>
          <a:bodyPr/>
          <a:lstStyle/>
          <a:p>
            <a:r>
              <a:rPr lang="cs-CZ" sz="3600" b="1" u="sng" smtClean="0">
                <a:solidFill>
                  <a:srgbClr val="0070C0"/>
                </a:solidFill>
              </a:rPr>
              <a:t>Příklad</a:t>
            </a:r>
            <a:r>
              <a:rPr lang="en-US" sz="3600" b="1" u="sng" smtClean="0">
                <a:solidFill>
                  <a:srgbClr val="0070C0"/>
                </a:solidFill>
              </a:rPr>
              <a:t>:</a:t>
            </a:r>
            <a:r>
              <a:rPr lang="cs-CZ" sz="3600" b="1" u="sng" smtClean="0">
                <a:solidFill>
                  <a:srgbClr val="0070C0"/>
                </a:solidFill>
              </a:rPr>
              <a:t/>
            </a:r>
            <a:br>
              <a:rPr lang="cs-CZ" sz="3600" b="1" u="sng" smtClean="0">
                <a:solidFill>
                  <a:srgbClr val="0070C0"/>
                </a:solidFill>
              </a:rPr>
            </a:br>
            <a:r>
              <a:rPr lang="cs-CZ" sz="3600" b="1" smtClean="0">
                <a:solidFill>
                  <a:srgbClr val="0070C0"/>
                </a:solidFill>
              </a:rPr>
              <a:t>Motor výtahu zdvihl rovnoměrným pohybem svisle vzhůru kabinu </a:t>
            </a:r>
            <a:r>
              <a:rPr lang="cs-CZ" sz="3600" b="1" smtClean="0">
                <a:solidFill>
                  <a:srgbClr val="0070C0"/>
                </a:solidFill>
                <a:latin typeface="Arial" charset="0"/>
              </a:rPr>
              <a:t>                         </a:t>
            </a:r>
            <a:r>
              <a:rPr lang="cs-CZ" sz="3600" b="1" smtClean="0">
                <a:solidFill>
                  <a:srgbClr val="0070C0"/>
                </a:solidFill>
              </a:rPr>
              <a:t>o </a:t>
            </a:r>
            <a:r>
              <a:rPr lang="cs-CZ" sz="3600" b="1" smtClean="0">
                <a:solidFill>
                  <a:srgbClr val="00B050"/>
                </a:solidFill>
              </a:rPr>
              <a:t>hmotnosti 400 kg </a:t>
            </a:r>
            <a:r>
              <a:rPr lang="cs-CZ" sz="3600" b="1" smtClean="0">
                <a:solidFill>
                  <a:srgbClr val="0070C0"/>
                </a:solidFill>
              </a:rPr>
              <a:t>do </a:t>
            </a:r>
            <a:r>
              <a:rPr lang="cs-CZ" sz="3600" b="1" smtClean="0">
                <a:solidFill>
                  <a:srgbClr val="00B050"/>
                </a:solidFill>
              </a:rPr>
              <a:t>výšky 5 m</a:t>
            </a:r>
            <a:r>
              <a:rPr lang="cs-CZ" sz="3600" b="1" smtClean="0">
                <a:solidFill>
                  <a:srgbClr val="0070C0"/>
                </a:solidFill>
              </a:rPr>
              <a:t> za </a:t>
            </a:r>
            <a:r>
              <a:rPr lang="cs-CZ" sz="3600" b="1" smtClean="0">
                <a:solidFill>
                  <a:srgbClr val="00B050"/>
                </a:solidFill>
              </a:rPr>
              <a:t>dobu </a:t>
            </a:r>
            <a:r>
              <a:rPr lang="cs-CZ" sz="3600" b="1" smtClean="0">
                <a:solidFill>
                  <a:srgbClr val="00B050"/>
                </a:solidFill>
                <a:latin typeface="Arial" charset="0"/>
              </a:rPr>
              <a:t>                           </a:t>
            </a:r>
            <a:r>
              <a:rPr lang="cs-CZ" sz="3600" b="1" smtClean="0">
                <a:solidFill>
                  <a:srgbClr val="00B050"/>
                </a:solidFill>
              </a:rPr>
              <a:t>10 s</a:t>
            </a:r>
            <a:r>
              <a:rPr lang="cs-CZ" sz="3600" b="1" smtClean="0">
                <a:solidFill>
                  <a:srgbClr val="0070C0"/>
                </a:solidFill>
              </a:rPr>
              <a:t>.</a:t>
            </a:r>
            <a:br>
              <a:rPr lang="cs-CZ" sz="3600" b="1" smtClean="0">
                <a:solidFill>
                  <a:srgbClr val="0070C0"/>
                </a:solidFill>
              </a:rPr>
            </a:br>
            <a:r>
              <a:rPr lang="cs-CZ" sz="3600" b="1" smtClean="0">
                <a:solidFill>
                  <a:srgbClr val="0070C0"/>
                </a:solidFill>
              </a:rPr>
              <a:t>a) Jakou </a:t>
            </a:r>
            <a:r>
              <a:rPr lang="cs-CZ" sz="3600" b="1" smtClean="0">
                <a:solidFill>
                  <a:srgbClr val="00B050"/>
                </a:solidFill>
              </a:rPr>
              <a:t>práci</a:t>
            </a:r>
            <a:r>
              <a:rPr lang="cs-CZ" sz="3600" b="1" smtClean="0">
                <a:solidFill>
                  <a:srgbClr val="0070C0"/>
                </a:solidFill>
              </a:rPr>
              <a:t> vykonal motor výtahu?</a:t>
            </a:r>
            <a:br>
              <a:rPr lang="cs-CZ" sz="3600" b="1" smtClean="0">
                <a:solidFill>
                  <a:srgbClr val="0070C0"/>
                </a:solidFill>
              </a:rPr>
            </a:br>
            <a:r>
              <a:rPr lang="cs-CZ" sz="3600" b="1" smtClean="0">
                <a:solidFill>
                  <a:srgbClr val="0070C0"/>
                </a:solidFill>
              </a:rPr>
              <a:t>b) Jaký byl při tom </a:t>
            </a:r>
            <a:r>
              <a:rPr lang="cs-CZ" sz="3600" b="1" smtClean="0">
                <a:solidFill>
                  <a:srgbClr val="00B050"/>
                </a:solidFill>
              </a:rPr>
              <a:t>výkon</a:t>
            </a:r>
            <a:r>
              <a:rPr lang="cs-CZ" sz="3600" b="1" smtClean="0">
                <a:solidFill>
                  <a:srgbClr val="0070C0"/>
                </a:solidFill>
              </a:rPr>
              <a:t> motoru?</a:t>
            </a:r>
            <a:r>
              <a:rPr lang="cs-CZ" sz="3600" b="1" u="sng" smtClean="0">
                <a:solidFill>
                  <a:srgbClr val="0070C0"/>
                </a:solidFill>
              </a:rPr>
              <a:t/>
            </a:r>
            <a:br>
              <a:rPr lang="cs-CZ" sz="3600" b="1" u="sng" smtClean="0">
                <a:solidFill>
                  <a:srgbClr val="0070C0"/>
                </a:solidFill>
              </a:rPr>
            </a:br>
            <a:endParaRPr lang="cs-CZ" sz="3600" b="1" u="sng" smtClean="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Nadpis 1"/>
          <p:cNvSpPr>
            <a:spLocks noGrp="1"/>
          </p:cNvSpPr>
          <p:nvPr>
            <p:ph type="title"/>
          </p:nvPr>
        </p:nvSpPr>
        <p:spPr/>
        <p:txBody>
          <a:bodyPr/>
          <a:lstStyle/>
          <a:p>
            <a:r>
              <a:rPr lang="cs-CZ" sz="3600" b="1" smtClean="0">
                <a:solidFill>
                  <a:srgbClr val="FF0000"/>
                </a:solidFill>
                <a:sym typeface="Wingdings" pitchFamily="2" charset="2"/>
              </a:rPr>
              <a:t> </a:t>
            </a:r>
            <a:r>
              <a:rPr lang="cs-CZ" sz="3600" b="1" smtClean="0">
                <a:solidFill>
                  <a:srgbClr val="FF0000"/>
                </a:solidFill>
              </a:rPr>
              <a:t>Řešení:</a:t>
            </a:r>
          </a:p>
        </p:txBody>
      </p:sp>
      <p:sp>
        <p:nvSpPr>
          <p:cNvPr id="18434" name="Zástupný symbol pro text 2"/>
          <p:cNvSpPr>
            <a:spLocks noGrp="1"/>
          </p:cNvSpPr>
          <p:nvPr>
            <p:ph type="body" idx="1"/>
          </p:nvPr>
        </p:nvSpPr>
        <p:spPr>
          <a:xfrm>
            <a:off x="395288" y="1052513"/>
            <a:ext cx="4040187" cy="639762"/>
          </a:xfrm>
        </p:spPr>
        <p:txBody>
          <a:bodyPr/>
          <a:lstStyle/>
          <a:p>
            <a:r>
              <a:rPr lang="cs-CZ" smtClean="0"/>
              <a:t>a) Určení práce:</a:t>
            </a:r>
          </a:p>
        </p:txBody>
      </p:sp>
      <p:sp>
        <p:nvSpPr>
          <p:cNvPr id="4" name="Zástupný symbol pro obsah 3"/>
          <p:cNvSpPr>
            <a:spLocks noGrp="1"/>
          </p:cNvSpPr>
          <p:nvPr>
            <p:ph sz="half" idx="2"/>
          </p:nvPr>
        </p:nvSpPr>
        <p:spPr>
          <a:xfrm>
            <a:off x="457200" y="1628775"/>
            <a:ext cx="4040188" cy="4497388"/>
          </a:xfrm>
        </p:spPr>
        <p:txBody>
          <a:bodyPr rtlCol="0">
            <a:normAutofit fontScale="92500" lnSpcReduction="10000"/>
          </a:bodyPr>
          <a:lstStyle/>
          <a:p>
            <a:pPr fontAlgn="auto">
              <a:spcAft>
                <a:spcPts val="0"/>
              </a:spcAft>
              <a:buFont typeface="Arial" pitchFamily="34" charset="0"/>
              <a:buNone/>
              <a:defRPr/>
            </a:pPr>
            <a:r>
              <a:rPr lang="cs-CZ" b="1" dirty="0" smtClean="0">
                <a:solidFill>
                  <a:srgbClr val="0070C0"/>
                </a:solidFill>
              </a:rPr>
              <a:t>m = 400 kg</a:t>
            </a:r>
          </a:p>
          <a:p>
            <a:pPr fontAlgn="auto">
              <a:spcAft>
                <a:spcPts val="0"/>
              </a:spcAft>
              <a:buFont typeface="Arial" pitchFamily="34" charset="0"/>
              <a:buNone/>
              <a:defRPr/>
            </a:pPr>
            <a:r>
              <a:rPr lang="cs-CZ" b="1" dirty="0" smtClean="0">
                <a:solidFill>
                  <a:srgbClr val="0070C0"/>
                </a:solidFill>
              </a:rPr>
              <a:t>s = 5 m</a:t>
            </a:r>
          </a:p>
          <a:p>
            <a:pPr fontAlgn="auto">
              <a:spcAft>
                <a:spcPts val="0"/>
              </a:spcAft>
              <a:buFont typeface="Arial" pitchFamily="34" charset="0"/>
              <a:buNone/>
              <a:defRPr/>
            </a:pPr>
            <a:r>
              <a:rPr lang="cs-CZ" b="1" dirty="0" smtClean="0">
                <a:solidFill>
                  <a:srgbClr val="0070C0"/>
                </a:solidFill>
              </a:rPr>
              <a:t>W = ? J</a:t>
            </a:r>
          </a:p>
          <a:p>
            <a:pPr fontAlgn="auto">
              <a:spcAft>
                <a:spcPts val="0"/>
              </a:spcAft>
              <a:buFont typeface="Arial" pitchFamily="34" charset="0"/>
              <a:buNone/>
              <a:defRPr/>
            </a:pPr>
            <a:r>
              <a:rPr lang="cs-CZ" sz="2000" b="1" dirty="0" smtClean="0">
                <a:solidFill>
                  <a:srgbClr val="0070C0"/>
                </a:solidFill>
              </a:rPr>
              <a:t>Na kabinu o hmotnosti 400 kg působí Země silou Fg = 4 000 N svisle dolů. Stoupá-li kabina rovnoměrným pohybem, působí na ni motor stejně velkou silou F = 4 000 N svisle vzhůru.</a:t>
            </a:r>
          </a:p>
          <a:p>
            <a:pPr fontAlgn="auto">
              <a:spcAft>
                <a:spcPts val="0"/>
              </a:spcAft>
              <a:buFont typeface="Arial" pitchFamily="34" charset="0"/>
              <a:buNone/>
              <a:defRPr/>
            </a:pPr>
            <a:r>
              <a:rPr lang="cs-CZ" b="1" dirty="0" smtClean="0">
                <a:solidFill>
                  <a:srgbClr val="0070C0"/>
                </a:solidFill>
              </a:rPr>
              <a:t>W = F * s</a:t>
            </a:r>
          </a:p>
          <a:p>
            <a:pPr fontAlgn="auto">
              <a:spcAft>
                <a:spcPts val="0"/>
              </a:spcAft>
              <a:buFont typeface="Arial" pitchFamily="34" charset="0"/>
              <a:buNone/>
              <a:defRPr/>
            </a:pPr>
            <a:r>
              <a:rPr lang="cs-CZ" b="1" dirty="0" smtClean="0">
                <a:solidFill>
                  <a:srgbClr val="0070C0"/>
                </a:solidFill>
              </a:rPr>
              <a:t>W = 4 000 * 5</a:t>
            </a:r>
          </a:p>
          <a:p>
            <a:pPr fontAlgn="auto">
              <a:spcAft>
                <a:spcPts val="0"/>
              </a:spcAft>
              <a:buFont typeface="Arial" pitchFamily="34" charset="0"/>
              <a:buNone/>
              <a:defRPr/>
            </a:pPr>
            <a:r>
              <a:rPr lang="cs-CZ" b="1" u="sng" dirty="0" smtClean="0">
                <a:solidFill>
                  <a:srgbClr val="0070C0"/>
                </a:solidFill>
              </a:rPr>
              <a:t>W = 20 000 J = 20 kJ</a:t>
            </a:r>
          </a:p>
          <a:p>
            <a:pPr fontAlgn="auto">
              <a:spcAft>
                <a:spcPts val="0"/>
              </a:spcAft>
              <a:buFont typeface="Arial" pitchFamily="34" charset="0"/>
              <a:buNone/>
              <a:defRPr/>
            </a:pPr>
            <a:r>
              <a:rPr lang="cs-CZ" b="1" dirty="0" smtClean="0">
                <a:solidFill>
                  <a:srgbClr val="0070C0"/>
                </a:solidFill>
              </a:rPr>
              <a:t>Motor vykonal práci 20 kJ.</a:t>
            </a:r>
            <a:endParaRPr lang="cs-CZ" b="1" dirty="0">
              <a:solidFill>
                <a:srgbClr val="0070C0"/>
              </a:solidFill>
            </a:endParaRPr>
          </a:p>
        </p:txBody>
      </p:sp>
      <p:sp>
        <p:nvSpPr>
          <p:cNvPr id="18436" name="Zástupný symbol pro text 4"/>
          <p:cNvSpPr>
            <a:spLocks noGrp="1"/>
          </p:cNvSpPr>
          <p:nvPr>
            <p:ph type="body" sz="quarter" idx="3"/>
          </p:nvPr>
        </p:nvSpPr>
        <p:spPr>
          <a:xfrm>
            <a:off x="4572000" y="981075"/>
            <a:ext cx="4041775" cy="639763"/>
          </a:xfrm>
        </p:spPr>
        <p:txBody>
          <a:bodyPr/>
          <a:lstStyle/>
          <a:p>
            <a:r>
              <a:rPr lang="cs-CZ" smtClean="0"/>
              <a:t>b) Určení výkonu:</a:t>
            </a:r>
          </a:p>
        </p:txBody>
      </p:sp>
      <p:sp>
        <p:nvSpPr>
          <p:cNvPr id="18437" name="Zástupný symbol pro obsah 5"/>
          <p:cNvSpPr>
            <a:spLocks noGrp="1"/>
          </p:cNvSpPr>
          <p:nvPr>
            <p:ph sz="quarter" idx="4"/>
          </p:nvPr>
        </p:nvSpPr>
        <p:spPr>
          <a:xfrm>
            <a:off x="4645025" y="1557338"/>
            <a:ext cx="4041775" cy="4568825"/>
          </a:xfrm>
        </p:spPr>
        <p:txBody>
          <a:bodyPr/>
          <a:lstStyle/>
          <a:p>
            <a:pPr>
              <a:buFont typeface="Arial" charset="0"/>
              <a:buNone/>
            </a:pPr>
            <a:r>
              <a:rPr lang="cs-CZ" b="1" smtClean="0">
                <a:solidFill>
                  <a:srgbClr val="0070C0"/>
                </a:solidFill>
              </a:rPr>
              <a:t>W = 20 000 J</a:t>
            </a:r>
          </a:p>
          <a:p>
            <a:pPr>
              <a:buFont typeface="Arial" charset="0"/>
              <a:buNone/>
            </a:pPr>
            <a:r>
              <a:rPr lang="cs-CZ" b="1" smtClean="0">
                <a:solidFill>
                  <a:srgbClr val="0070C0"/>
                </a:solidFill>
              </a:rPr>
              <a:t>t = 10 s</a:t>
            </a:r>
          </a:p>
          <a:p>
            <a:pPr>
              <a:buFont typeface="Arial" charset="0"/>
              <a:buNone/>
            </a:pPr>
            <a:r>
              <a:rPr lang="cs-CZ" b="1" smtClean="0">
                <a:solidFill>
                  <a:srgbClr val="0070C0"/>
                </a:solidFill>
              </a:rPr>
              <a:t>P = ? W</a:t>
            </a:r>
          </a:p>
          <a:p>
            <a:pPr>
              <a:buFont typeface="Arial" charset="0"/>
              <a:buNone/>
            </a:pPr>
            <a:r>
              <a:rPr lang="cs-CZ" b="1" smtClean="0">
                <a:solidFill>
                  <a:srgbClr val="0070C0"/>
                </a:solidFill>
              </a:rPr>
              <a:t>P = W/t</a:t>
            </a:r>
          </a:p>
          <a:p>
            <a:pPr>
              <a:buFont typeface="Arial" charset="0"/>
              <a:buNone/>
            </a:pPr>
            <a:r>
              <a:rPr lang="cs-CZ" b="1" smtClean="0">
                <a:solidFill>
                  <a:srgbClr val="0070C0"/>
                </a:solidFill>
              </a:rPr>
              <a:t>P = 20 000/10</a:t>
            </a:r>
          </a:p>
          <a:p>
            <a:pPr>
              <a:buFont typeface="Arial" charset="0"/>
              <a:buNone/>
            </a:pPr>
            <a:r>
              <a:rPr lang="cs-CZ" b="1" u="sng" smtClean="0">
                <a:solidFill>
                  <a:srgbClr val="0070C0"/>
                </a:solidFill>
              </a:rPr>
              <a:t>P = 2 000 W = 2 kW</a:t>
            </a:r>
          </a:p>
          <a:p>
            <a:pPr>
              <a:buFont typeface="Arial" charset="0"/>
              <a:buNone/>
            </a:pPr>
            <a:r>
              <a:rPr lang="cs-CZ" b="1" smtClean="0">
                <a:solidFill>
                  <a:srgbClr val="0070C0"/>
                </a:solidFill>
              </a:rPr>
              <a:t>Výkon motoru byl 2 kW.</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Nadpis 1"/>
          <p:cNvSpPr>
            <a:spLocks noGrp="1"/>
          </p:cNvSpPr>
          <p:nvPr>
            <p:ph type="title"/>
          </p:nvPr>
        </p:nvSpPr>
        <p:spPr/>
        <p:txBody>
          <a:bodyPr/>
          <a:lstStyle/>
          <a:p>
            <a:r>
              <a:rPr lang="cs-CZ" sz="3600" b="1" u="sng" smtClean="0">
                <a:solidFill>
                  <a:srgbClr val="0070C0"/>
                </a:solidFill>
              </a:rPr>
              <a:t>Pouze ústně odpovězte:</a:t>
            </a:r>
          </a:p>
        </p:txBody>
      </p:sp>
      <p:sp>
        <p:nvSpPr>
          <p:cNvPr id="3" name="Zástupný symbol pro obsah 2"/>
          <p:cNvSpPr>
            <a:spLocks noGrp="1"/>
          </p:cNvSpPr>
          <p:nvPr>
            <p:ph idx="1"/>
          </p:nvPr>
        </p:nvSpPr>
        <p:spPr/>
        <p:txBody>
          <a:bodyPr/>
          <a:lstStyle/>
          <a:p>
            <a:pPr marL="514350" indent="-514350">
              <a:buFont typeface="Arial" charset="0"/>
              <a:buAutoNum type="arabicPeriod"/>
            </a:pPr>
            <a:r>
              <a:rPr lang="cs-CZ" b="1" smtClean="0"/>
              <a:t>Jaký je vztah pro výpočet </a:t>
            </a:r>
            <a:r>
              <a:rPr lang="cs-CZ" b="1" u="sng" smtClean="0">
                <a:solidFill>
                  <a:srgbClr val="0070C0"/>
                </a:solidFill>
              </a:rPr>
              <a:t>výkonu</a:t>
            </a:r>
            <a:r>
              <a:rPr lang="cs-CZ" b="1" smtClean="0"/>
              <a:t>?</a:t>
            </a:r>
          </a:p>
          <a:p>
            <a:pPr marL="514350" indent="-514350">
              <a:buFont typeface="Arial" charset="0"/>
              <a:buAutoNum type="arabicPeriod"/>
            </a:pPr>
            <a:r>
              <a:rPr lang="cs-CZ" b="1" smtClean="0"/>
              <a:t>Vysvětli fyzikální význam značek veličin </a:t>
            </a:r>
            <a:r>
              <a:rPr lang="cs-CZ" b="1" smtClean="0">
                <a:latin typeface="Arial" charset="0"/>
              </a:rPr>
              <a:t>                 </a:t>
            </a:r>
            <a:r>
              <a:rPr lang="cs-CZ" b="1" smtClean="0"/>
              <a:t>v uvedeném vztahu.</a:t>
            </a:r>
          </a:p>
          <a:p>
            <a:pPr marL="514350" indent="-514350">
              <a:buFont typeface="Arial" charset="0"/>
              <a:buAutoNum type="arabicPeriod"/>
            </a:pPr>
            <a:r>
              <a:rPr lang="cs-CZ" b="1" smtClean="0"/>
              <a:t>Jak se nazývá </a:t>
            </a:r>
            <a:r>
              <a:rPr lang="cs-CZ" b="1" smtClean="0">
                <a:solidFill>
                  <a:srgbClr val="0070C0"/>
                </a:solidFill>
              </a:rPr>
              <a:t>jednotka výkonu </a:t>
            </a:r>
            <a:r>
              <a:rPr lang="cs-CZ" b="1" smtClean="0"/>
              <a:t>a jakou má </a:t>
            </a:r>
            <a:r>
              <a:rPr lang="cs-CZ" b="1" smtClean="0">
                <a:solidFill>
                  <a:srgbClr val="0070C0"/>
                </a:solidFill>
              </a:rPr>
              <a:t>značku</a:t>
            </a:r>
            <a:r>
              <a:rPr lang="cs-CZ" b="1" smtClean="0"/>
              <a:t>?</a:t>
            </a:r>
          </a:p>
          <a:p>
            <a:pPr marL="514350" indent="-514350">
              <a:buFont typeface="Arial" charset="0"/>
              <a:buAutoNum type="arabicPeriod"/>
            </a:pPr>
            <a:r>
              <a:rPr lang="cs-CZ" b="1" smtClean="0"/>
              <a:t>Navrhni způsob, jak předvedeš </a:t>
            </a:r>
            <a:r>
              <a:rPr lang="cs-CZ" b="1" u="sng" smtClean="0">
                <a:solidFill>
                  <a:srgbClr val="0070C0"/>
                </a:solidFill>
              </a:rPr>
              <a:t>výkon 1 W.</a:t>
            </a:r>
          </a:p>
          <a:p>
            <a:pPr marL="514350" indent="-514350">
              <a:buFont typeface="Arial" charset="0"/>
              <a:buNone/>
            </a:pPr>
            <a:endParaRPr lang="cs-CZ" b="1"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rtlCol="0">
            <a:normAutofit fontScale="90000"/>
          </a:bodyPr>
          <a:lstStyle/>
          <a:p>
            <a:pPr fontAlgn="auto">
              <a:spcAft>
                <a:spcPts val="0"/>
              </a:spcAft>
              <a:defRPr/>
            </a:pPr>
            <a:r>
              <a:rPr lang="cs-CZ" sz="3600" b="1" dirty="0" smtClean="0"/>
              <a:t> </a:t>
            </a:r>
            <a:r>
              <a:rPr lang="cs-CZ" sz="3600" b="1" u="sng" dirty="0" smtClean="0">
                <a:solidFill>
                  <a:srgbClr val="002060"/>
                </a:solidFill>
              </a:rPr>
              <a:t>Jak se změní výkon, když se za stejnou dobu dvakrát zvětší práce?</a:t>
            </a:r>
            <a:endParaRPr lang="cs-CZ" sz="3600" b="1" u="sng" dirty="0">
              <a:solidFill>
                <a:srgbClr val="002060"/>
              </a:solidFill>
            </a:endParaRPr>
          </a:p>
        </p:txBody>
      </p:sp>
      <p:sp>
        <p:nvSpPr>
          <p:cNvPr id="3" name="Zástupný symbol pro obsah 2"/>
          <p:cNvSpPr>
            <a:spLocks noGrp="1"/>
          </p:cNvSpPr>
          <p:nvPr>
            <p:ph idx="1"/>
          </p:nvPr>
        </p:nvSpPr>
        <p:spPr>
          <a:xfrm>
            <a:off x="500063" y="1643063"/>
            <a:ext cx="8229600" cy="4525962"/>
          </a:xfrm>
        </p:spPr>
        <p:txBody>
          <a:bodyPr/>
          <a:lstStyle/>
          <a:p>
            <a:pPr algn="ctr"/>
            <a:endParaRPr lang="cs-CZ" b="1" smtClean="0">
              <a:solidFill>
                <a:srgbClr val="00B050"/>
              </a:solidFill>
            </a:endParaRPr>
          </a:p>
          <a:p>
            <a:pPr algn="ctr"/>
            <a:r>
              <a:rPr lang="cs-CZ" b="1" smtClean="0">
                <a:solidFill>
                  <a:srgbClr val="00B050"/>
                </a:solidFill>
              </a:rPr>
              <a:t>a) Výkon se také zdvojnásobí.</a:t>
            </a:r>
          </a:p>
          <a:p>
            <a:pPr algn="ctr">
              <a:buFont typeface="Arial" charset="0"/>
              <a:buNone/>
            </a:pPr>
            <a:endParaRPr lang="cs-CZ" b="1" smtClean="0">
              <a:solidFill>
                <a:srgbClr val="00B050"/>
              </a:solidFill>
            </a:endParaRPr>
          </a:p>
          <a:p>
            <a:pPr algn="ctr"/>
            <a:r>
              <a:rPr lang="cs-CZ" b="1" smtClean="0">
                <a:solidFill>
                  <a:srgbClr val="00B050"/>
                </a:solidFill>
              </a:rPr>
              <a:t>b) Výkon se dvakrát zmenší.</a:t>
            </a:r>
          </a:p>
          <a:p>
            <a:pPr algn="ctr"/>
            <a:endParaRPr lang="cs-CZ" b="1" smtClean="0">
              <a:solidFill>
                <a:srgbClr val="00B050"/>
              </a:solidFill>
            </a:endParaRPr>
          </a:p>
          <a:p>
            <a:pPr algn="ctr"/>
            <a:r>
              <a:rPr lang="cs-CZ" b="1" smtClean="0">
                <a:solidFill>
                  <a:srgbClr val="00B050"/>
                </a:solidFill>
              </a:rPr>
              <a:t>c) Výkon zůstane stejný.</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7" dur="500"/>
                                        <p:tgtEl>
                                          <p:spTgt spid="3">
                                            <p:txEl>
                                              <p:pRg st="3" end="3"/>
                                            </p:txEl>
                                          </p:spTgt>
                                        </p:tgtEl>
                                        <p:attrNameLst>
                                          <p:attrName>ppt_y</p:attrName>
                                        </p:attrNameLst>
                                      </p:cBhvr>
                                      <p:tavLst>
                                        <p:tav tm="0">
                                          <p:val>
                                            <p:strVal val="ppt_y"/>
                                          </p:val>
                                        </p:tav>
                                        <p:tav tm="100000">
                                          <p:val>
                                            <p:strVal val="1+ppt_h/2"/>
                                          </p:val>
                                        </p:tav>
                                      </p:tavLst>
                                    </p:anim>
                                    <p:set>
                                      <p:cBhvr>
                                        <p:cTn id="8"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nodeType="clickEffect">
                                  <p:stCondLst>
                                    <p:cond delay="0"/>
                                  </p:stCondLst>
                                  <p:childTnLst>
                                    <p:anim calcmode="lin" valueType="num">
                                      <p:cBhvr additive="base">
                                        <p:cTn id="12" dur="500"/>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3" dur="500"/>
                                        <p:tgtEl>
                                          <p:spTgt spid="3">
                                            <p:txEl>
                                              <p:pRg st="5" end="5"/>
                                            </p:txEl>
                                          </p:spTgt>
                                        </p:tgtEl>
                                        <p:attrNameLst>
                                          <p:attrName>ppt_y</p:attrName>
                                        </p:attrNameLst>
                                      </p:cBhvr>
                                      <p:tavLst>
                                        <p:tav tm="0">
                                          <p:val>
                                            <p:strVal val="ppt_y"/>
                                          </p:val>
                                        </p:tav>
                                        <p:tav tm="100000">
                                          <p:val>
                                            <p:strVal val="1+ppt_h/2"/>
                                          </p:val>
                                        </p:tav>
                                      </p:tavLst>
                                    </p:anim>
                                    <p:set>
                                      <p:cBhvr>
                                        <p:cTn id="14" dur="1" fill="hold">
                                          <p:stCondLst>
                                            <p:cond delay="499"/>
                                          </p:stCondLst>
                                        </p:cTn>
                                        <p:tgtEl>
                                          <p:spTgt spid="3">
                                            <p:txEl>
                                              <p:pRg st="5" end="5"/>
                                            </p:txEl>
                                          </p:spTgt>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8" presetClass="emph" presetSubtype="0" fill="hold" nodeType="clickEffect">
                                  <p:stCondLst>
                                    <p:cond delay="0"/>
                                  </p:stCondLst>
                                  <p:childTnLst>
                                    <p:animRot by="21600000">
                                      <p:cBhvr>
                                        <p:cTn id="18" dur="2000" fill="hold"/>
                                        <p:tgtEl>
                                          <p:spTgt spid="3">
                                            <p:txEl>
                                              <p:pRg st="1" end="1"/>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Nadpis 1"/>
          <p:cNvSpPr>
            <a:spLocks noGrp="1"/>
          </p:cNvSpPr>
          <p:nvPr>
            <p:ph type="title"/>
          </p:nvPr>
        </p:nvSpPr>
        <p:spPr>
          <a:xfrm>
            <a:off x="457200" y="274638"/>
            <a:ext cx="8229600" cy="4810125"/>
          </a:xfrm>
        </p:spPr>
        <p:txBody>
          <a:bodyPr/>
          <a:lstStyle/>
          <a:p>
            <a:r>
              <a:rPr lang="cs-CZ" sz="3200" b="1" smtClean="0">
                <a:solidFill>
                  <a:srgbClr val="0070C0"/>
                </a:solidFill>
              </a:rPr>
              <a:t>Eva</a:t>
            </a:r>
            <a:r>
              <a:rPr lang="cs-CZ" sz="3200" b="1" smtClean="0"/>
              <a:t> s </a:t>
            </a:r>
            <a:r>
              <a:rPr lang="cs-CZ" sz="3200" b="1" smtClean="0">
                <a:solidFill>
                  <a:srgbClr val="00B050"/>
                </a:solidFill>
              </a:rPr>
              <a:t>Janou </a:t>
            </a:r>
            <a:r>
              <a:rPr lang="cs-CZ" sz="3200" b="1" smtClean="0"/>
              <a:t>soutěžily, která vyšplhá dřív ke značce </a:t>
            </a:r>
            <a:r>
              <a:rPr lang="cs-CZ" sz="3200" b="1" smtClean="0">
                <a:solidFill>
                  <a:srgbClr val="FF0000"/>
                </a:solidFill>
              </a:rPr>
              <a:t>ve výšce 4 m </a:t>
            </a:r>
            <a:r>
              <a:rPr lang="cs-CZ" sz="3200" b="1" smtClean="0"/>
              <a:t>na tyči v tělocvičně. </a:t>
            </a:r>
            <a:r>
              <a:rPr lang="cs-CZ" sz="3200" b="1" smtClean="0">
                <a:solidFill>
                  <a:srgbClr val="00B050"/>
                </a:solidFill>
              </a:rPr>
              <a:t>Jana</a:t>
            </a:r>
            <a:r>
              <a:rPr lang="cs-CZ" sz="3200" b="1" smtClean="0"/>
              <a:t> byla rychlejší, dostala se ke značce </a:t>
            </a:r>
            <a:r>
              <a:rPr lang="cs-CZ" sz="3200" b="1" smtClean="0">
                <a:solidFill>
                  <a:srgbClr val="00B050"/>
                </a:solidFill>
              </a:rPr>
              <a:t>za 8 s</a:t>
            </a:r>
            <a:r>
              <a:rPr lang="cs-CZ" sz="3200" b="1" smtClean="0"/>
              <a:t>. </a:t>
            </a:r>
            <a:r>
              <a:rPr lang="cs-CZ" sz="3200" b="1" smtClean="0">
                <a:solidFill>
                  <a:srgbClr val="0070C0"/>
                </a:solidFill>
              </a:rPr>
              <a:t>Eva</a:t>
            </a:r>
            <a:r>
              <a:rPr lang="cs-CZ" sz="3200" b="1" smtClean="0"/>
              <a:t> tam došplhala </a:t>
            </a:r>
            <a:r>
              <a:rPr lang="cs-CZ" sz="3200" b="1" smtClean="0">
                <a:solidFill>
                  <a:srgbClr val="0070C0"/>
                </a:solidFill>
              </a:rPr>
              <a:t>za 16 s</a:t>
            </a:r>
            <a:r>
              <a:rPr lang="cs-CZ" sz="3200" b="1" smtClean="0"/>
              <a:t>.</a:t>
            </a:r>
            <a:br>
              <a:rPr lang="cs-CZ" sz="3200" b="1" smtClean="0"/>
            </a:br>
            <a:r>
              <a:rPr lang="cs-CZ" sz="3600" b="1" smtClean="0"/>
              <a:t>a) </a:t>
            </a:r>
            <a:r>
              <a:rPr lang="cs-CZ" sz="3600" b="1" u="sng" smtClean="0">
                <a:solidFill>
                  <a:srgbClr val="FF0000"/>
                </a:solidFill>
              </a:rPr>
              <a:t>Jakou práci </a:t>
            </a:r>
            <a:r>
              <a:rPr lang="cs-CZ" sz="3600" b="1" smtClean="0"/>
              <a:t>vykonala každá z nich vyšplháním ke značce, jestliže </a:t>
            </a:r>
            <a:r>
              <a:rPr lang="cs-CZ" sz="3600" b="1" smtClean="0">
                <a:solidFill>
                  <a:srgbClr val="FF0000"/>
                </a:solidFill>
              </a:rPr>
              <a:t>mají stejnou hmotnost 45 kg</a:t>
            </a:r>
            <a:r>
              <a:rPr lang="cs-CZ" sz="3600" b="1" smtClean="0"/>
              <a:t>?</a:t>
            </a:r>
            <a:br>
              <a:rPr lang="cs-CZ" sz="3600" b="1" smtClean="0"/>
            </a:br>
            <a:r>
              <a:rPr lang="cs-CZ" sz="3600" b="1" smtClean="0"/>
              <a:t>b) Porovnej jejich výkony.</a:t>
            </a:r>
            <a:br>
              <a:rPr lang="cs-CZ" sz="3600" b="1" smtClean="0"/>
            </a:br>
            <a:endParaRPr lang="cs-CZ" sz="3600" b="1" smtClean="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Nadpis 1"/>
          <p:cNvSpPr>
            <a:spLocks noGrp="1"/>
          </p:cNvSpPr>
          <p:nvPr>
            <p:ph type="title"/>
          </p:nvPr>
        </p:nvSpPr>
        <p:spPr/>
        <p:txBody>
          <a:bodyPr/>
          <a:lstStyle/>
          <a:p>
            <a:r>
              <a:rPr lang="cs-CZ" sz="3600" b="1" smtClean="0">
                <a:solidFill>
                  <a:srgbClr val="FF0000"/>
                </a:solidFill>
                <a:sym typeface="Wingdings" pitchFamily="2" charset="2"/>
              </a:rPr>
              <a:t> </a:t>
            </a:r>
            <a:r>
              <a:rPr lang="cs-CZ" sz="3600" b="1" smtClean="0">
                <a:solidFill>
                  <a:srgbClr val="FF0000"/>
                </a:solidFill>
              </a:rPr>
              <a:t>Řešení:</a:t>
            </a:r>
          </a:p>
        </p:txBody>
      </p:sp>
      <p:sp>
        <p:nvSpPr>
          <p:cNvPr id="22530" name="Zástupný symbol pro text 2"/>
          <p:cNvSpPr>
            <a:spLocks noGrp="1"/>
          </p:cNvSpPr>
          <p:nvPr>
            <p:ph type="body" idx="1"/>
          </p:nvPr>
        </p:nvSpPr>
        <p:spPr>
          <a:xfrm>
            <a:off x="468313" y="1052513"/>
            <a:ext cx="4040187" cy="639762"/>
          </a:xfrm>
        </p:spPr>
        <p:txBody>
          <a:bodyPr/>
          <a:lstStyle/>
          <a:p>
            <a:r>
              <a:rPr lang="cs-CZ" u="sng" smtClean="0">
                <a:solidFill>
                  <a:srgbClr val="0070C0"/>
                </a:solidFill>
              </a:rPr>
              <a:t>Eva:</a:t>
            </a:r>
          </a:p>
        </p:txBody>
      </p:sp>
      <p:sp>
        <p:nvSpPr>
          <p:cNvPr id="4" name="Zástupný symbol pro obsah 3"/>
          <p:cNvSpPr>
            <a:spLocks noGrp="1"/>
          </p:cNvSpPr>
          <p:nvPr>
            <p:ph sz="half" idx="2"/>
          </p:nvPr>
        </p:nvSpPr>
        <p:spPr>
          <a:xfrm>
            <a:off x="468313" y="1700213"/>
            <a:ext cx="4040187" cy="4683125"/>
          </a:xfrm>
        </p:spPr>
        <p:txBody>
          <a:bodyPr rtlCol="0">
            <a:normAutofit lnSpcReduction="10000"/>
          </a:bodyPr>
          <a:lstStyle/>
          <a:p>
            <a:pPr fontAlgn="auto">
              <a:spcAft>
                <a:spcPts val="0"/>
              </a:spcAft>
              <a:buFont typeface="Arial" pitchFamily="34" charset="0"/>
              <a:buNone/>
              <a:defRPr/>
            </a:pPr>
            <a:r>
              <a:rPr lang="cs-CZ" b="1" dirty="0" smtClean="0">
                <a:solidFill>
                  <a:srgbClr val="0070C0"/>
                </a:solidFill>
              </a:rPr>
              <a:t>m = 45 kg</a:t>
            </a:r>
          </a:p>
          <a:p>
            <a:pPr fontAlgn="auto">
              <a:spcAft>
                <a:spcPts val="0"/>
              </a:spcAft>
              <a:buFont typeface="Arial" pitchFamily="34" charset="0"/>
              <a:buNone/>
              <a:defRPr/>
            </a:pPr>
            <a:r>
              <a:rPr lang="cs-CZ" b="1" dirty="0" smtClean="0">
                <a:solidFill>
                  <a:srgbClr val="0070C0"/>
                </a:solidFill>
              </a:rPr>
              <a:t>h = 4 m</a:t>
            </a:r>
          </a:p>
          <a:p>
            <a:pPr fontAlgn="auto">
              <a:spcAft>
                <a:spcPts val="0"/>
              </a:spcAft>
              <a:buFont typeface="Arial" pitchFamily="34" charset="0"/>
              <a:buNone/>
              <a:defRPr/>
            </a:pPr>
            <a:r>
              <a:rPr lang="cs-CZ" b="1" dirty="0" smtClean="0">
                <a:solidFill>
                  <a:srgbClr val="0070C0"/>
                </a:solidFill>
              </a:rPr>
              <a:t>t = 16 s</a:t>
            </a:r>
          </a:p>
          <a:p>
            <a:pPr fontAlgn="auto">
              <a:spcAft>
                <a:spcPts val="0"/>
              </a:spcAft>
              <a:buFont typeface="Arial" pitchFamily="34" charset="0"/>
              <a:buNone/>
              <a:defRPr/>
            </a:pPr>
            <a:r>
              <a:rPr lang="cs-CZ" b="1" dirty="0" smtClean="0">
                <a:solidFill>
                  <a:srgbClr val="0070C0"/>
                </a:solidFill>
              </a:rPr>
              <a:t>W = ? J</a:t>
            </a:r>
          </a:p>
          <a:p>
            <a:pPr fontAlgn="auto">
              <a:spcAft>
                <a:spcPts val="0"/>
              </a:spcAft>
              <a:buFont typeface="Arial" pitchFamily="34" charset="0"/>
              <a:buNone/>
              <a:defRPr/>
            </a:pPr>
            <a:r>
              <a:rPr lang="cs-CZ" b="1" dirty="0" smtClean="0">
                <a:solidFill>
                  <a:srgbClr val="0070C0"/>
                </a:solidFill>
              </a:rPr>
              <a:t>P = ? W</a:t>
            </a:r>
          </a:p>
          <a:p>
            <a:pPr fontAlgn="auto">
              <a:spcAft>
                <a:spcPts val="0"/>
              </a:spcAft>
              <a:buFont typeface="Arial" pitchFamily="34" charset="0"/>
              <a:buNone/>
              <a:defRPr/>
            </a:pPr>
            <a:r>
              <a:rPr lang="cs-CZ" b="1" dirty="0" smtClean="0">
                <a:solidFill>
                  <a:srgbClr val="0070C0"/>
                </a:solidFill>
              </a:rPr>
              <a:t>W = m </a:t>
            </a:r>
            <a:r>
              <a:rPr lang="cs-CZ" b="1" dirty="0" smtClean="0">
                <a:solidFill>
                  <a:srgbClr val="0070C0"/>
                </a:solidFill>
                <a:latin typeface="Arial"/>
                <a:cs typeface="Arial"/>
              </a:rPr>
              <a:t>∙</a:t>
            </a:r>
            <a:r>
              <a:rPr lang="cs-CZ" b="1" dirty="0" smtClean="0">
                <a:solidFill>
                  <a:srgbClr val="0070C0"/>
                </a:solidFill>
              </a:rPr>
              <a:t> g </a:t>
            </a:r>
            <a:r>
              <a:rPr lang="cs-CZ" b="1" dirty="0" smtClean="0">
                <a:solidFill>
                  <a:srgbClr val="0070C0"/>
                </a:solidFill>
                <a:latin typeface="Arial"/>
                <a:cs typeface="Arial"/>
              </a:rPr>
              <a:t>∙</a:t>
            </a:r>
            <a:r>
              <a:rPr lang="cs-CZ" b="1" dirty="0" smtClean="0">
                <a:solidFill>
                  <a:srgbClr val="0070C0"/>
                </a:solidFill>
              </a:rPr>
              <a:t> h</a:t>
            </a:r>
          </a:p>
          <a:p>
            <a:pPr fontAlgn="auto">
              <a:spcAft>
                <a:spcPts val="0"/>
              </a:spcAft>
              <a:buFont typeface="Arial" pitchFamily="34" charset="0"/>
              <a:buNone/>
              <a:defRPr/>
            </a:pPr>
            <a:r>
              <a:rPr lang="cs-CZ" b="1" dirty="0" smtClean="0">
                <a:solidFill>
                  <a:srgbClr val="0070C0"/>
                </a:solidFill>
              </a:rPr>
              <a:t>W = 45 </a:t>
            </a:r>
            <a:r>
              <a:rPr lang="cs-CZ" b="1" dirty="0" smtClean="0">
                <a:solidFill>
                  <a:srgbClr val="0070C0"/>
                </a:solidFill>
                <a:latin typeface="Arial"/>
                <a:cs typeface="Arial"/>
              </a:rPr>
              <a:t>∙</a:t>
            </a:r>
            <a:r>
              <a:rPr lang="cs-CZ" b="1" dirty="0" smtClean="0">
                <a:solidFill>
                  <a:srgbClr val="0070C0"/>
                </a:solidFill>
              </a:rPr>
              <a:t> 10 </a:t>
            </a:r>
            <a:r>
              <a:rPr lang="cs-CZ" b="1" dirty="0" smtClean="0">
                <a:solidFill>
                  <a:srgbClr val="0070C0"/>
                </a:solidFill>
                <a:latin typeface="Arial"/>
                <a:cs typeface="Arial"/>
              </a:rPr>
              <a:t>∙</a:t>
            </a:r>
            <a:r>
              <a:rPr lang="cs-CZ" b="1" dirty="0" smtClean="0">
                <a:solidFill>
                  <a:srgbClr val="0070C0"/>
                </a:solidFill>
              </a:rPr>
              <a:t> 4</a:t>
            </a:r>
          </a:p>
          <a:p>
            <a:pPr fontAlgn="auto">
              <a:spcAft>
                <a:spcPts val="0"/>
              </a:spcAft>
              <a:buFont typeface="Arial" pitchFamily="34" charset="0"/>
              <a:buNone/>
              <a:defRPr/>
            </a:pPr>
            <a:r>
              <a:rPr lang="cs-CZ" b="1" u="sng" dirty="0" smtClean="0">
                <a:solidFill>
                  <a:srgbClr val="0070C0"/>
                </a:solidFill>
              </a:rPr>
              <a:t>W = 1 800 J = 1,8 kJ</a:t>
            </a:r>
          </a:p>
          <a:p>
            <a:pPr fontAlgn="auto">
              <a:spcAft>
                <a:spcPts val="0"/>
              </a:spcAft>
              <a:buFont typeface="Arial" pitchFamily="34" charset="0"/>
              <a:buNone/>
              <a:defRPr/>
            </a:pPr>
            <a:r>
              <a:rPr lang="cs-CZ" b="1" dirty="0" smtClean="0">
                <a:solidFill>
                  <a:srgbClr val="0070C0"/>
                </a:solidFill>
              </a:rPr>
              <a:t>P = W/t</a:t>
            </a:r>
          </a:p>
          <a:p>
            <a:pPr fontAlgn="auto">
              <a:spcAft>
                <a:spcPts val="0"/>
              </a:spcAft>
              <a:buFont typeface="Arial" pitchFamily="34" charset="0"/>
              <a:buNone/>
              <a:defRPr/>
            </a:pPr>
            <a:r>
              <a:rPr lang="cs-CZ" b="1" dirty="0" smtClean="0">
                <a:solidFill>
                  <a:srgbClr val="0070C0"/>
                </a:solidFill>
              </a:rPr>
              <a:t>P = 1 800/16</a:t>
            </a:r>
          </a:p>
          <a:p>
            <a:pPr fontAlgn="auto">
              <a:spcAft>
                <a:spcPts val="0"/>
              </a:spcAft>
              <a:buFont typeface="Arial" pitchFamily="34" charset="0"/>
              <a:buNone/>
              <a:defRPr/>
            </a:pPr>
            <a:r>
              <a:rPr lang="cs-CZ" b="1" u="sng" dirty="0" smtClean="0">
                <a:solidFill>
                  <a:srgbClr val="0070C0"/>
                </a:solidFill>
              </a:rPr>
              <a:t>P = 112,5 W</a:t>
            </a:r>
          </a:p>
          <a:p>
            <a:pPr fontAlgn="auto">
              <a:spcAft>
                <a:spcPts val="0"/>
              </a:spcAft>
              <a:buFont typeface="Arial" pitchFamily="34" charset="0"/>
              <a:buNone/>
              <a:defRPr/>
            </a:pPr>
            <a:endParaRPr lang="cs-CZ" b="1" dirty="0" smtClean="0">
              <a:solidFill>
                <a:srgbClr val="0070C0"/>
              </a:solidFill>
            </a:endParaRPr>
          </a:p>
          <a:p>
            <a:pPr fontAlgn="auto">
              <a:spcAft>
                <a:spcPts val="0"/>
              </a:spcAft>
              <a:buFont typeface="Arial" pitchFamily="34" charset="0"/>
              <a:buNone/>
              <a:defRPr/>
            </a:pPr>
            <a:endParaRPr lang="cs-CZ" b="1" dirty="0">
              <a:solidFill>
                <a:srgbClr val="0070C0"/>
              </a:solidFill>
            </a:endParaRPr>
          </a:p>
        </p:txBody>
      </p:sp>
      <p:sp>
        <p:nvSpPr>
          <p:cNvPr id="22532" name="Zástupný symbol pro text 4"/>
          <p:cNvSpPr>
            <a:spLocks noGrp="1"/>
          </p:cNvSpPr>
          <p:nvPr>
            <p:ph type="body" sz="quarter" idx="3"/>
          </p:nvPr>
        </p:nvSpPr>
        <p:spPr>
          <a:xfrm>
            <a:off x="4643438" y="1052513"/>
            <a:ext cx="4041775" cy="639762"/>
          </a:xfrm>
        </p:spPr>
        <p:txBody>
          <a:bodyPr/>
          <a:lstStyle/>
          <a:p>
            <a:r>
              <a:rPr lang="cs-CZ" u="sng" smtClean="0">
                <a:solidFill>
                  <a:srgbClr val="00B050"/>
                </a:solidFill>
              </a:rPr>
              <a:t>Jana:</a:t>
            </a:r>
          </a:p>
        </p:txBody>
      </p:sp>
      <p:sp>
        <p:nvSpPr>
          <p:cNvPr id="6" name="Zástupný symbol pro obsah 5"/>
          <p:cNvSpPr>
            <a:spLocks noGrp="1"/>
          </p:cNvSpPr>
          <p:nvPr>
            <p:ph sz="quarter" idx="4"/>
          </p:nvPr>
        </p:nvSpPr>
        <p:spPr>
          <a:xfrm>
            <a:off x="4645025" y="1628775"/>
            <a:ext cx="4041775" cy="4895850"/>
          </a:xfrm>
        </p:spPr>
        <p:txBody>
          <a:bodyPr>
            <a:normAutofit/>
          </a:bodyPr>
          <a:lstStyle/>
          <a:p>
            <a:pPr>
              <a:lnSpc>
                <a:spcPct val="90000"/>
              </a:lnSpc>
              <a:buFont typeface="Arial" charset="0"/>
              <a:buNone/>
            </a:pPr>
            <a:r>
              <a:rPr lang="cs-CZ" b="1" smtClean="0">
                <a:solidFill>
                  <a:srgbClr val="0070C0"/>
                </a:solidFill>
              </a:rPr>
              <a:t>m = 45 kg</a:t>
            </a:r>
          </a:p>
          <a:p>
            <a:pPr>
              <a:lnSpc>
                <a:spcPct val="90000"/>
              </a:lnSpc>
              <a:buFont typeface="Arial" charset="0"/>
              <a:buNone/>
            </a:pPr>
            <a:r>
              <a:rPr lang="cs-CZ" b="1" smtClean="0">
                <a:solidFill>
                  <a:srgbClr val="0070C0"/>
                </a:solidFill>
              </a:rPr>
              <a:t>h = 4 m</a:t>
            </a:r>
          </a:p>
          <a:p>
            <a:pPr>
              <a:lnSpc>
                <a:spcPct val="90000"/>
              </a:lnSpc>
              <a:buFont typeface="Arial" charset="0"/>
              <a:buNone/>
            </a:pPr>
            <a:r>
              <a:rPr lang="cs-CZ" b="1" smtClean="0">
                <a:solidFill>
                  <a:srgbClr val="0070C0"/>
                </a:solidFill>
              </a:rPr>
              <a:t>t = 8 s</a:t>
            </a:r>
          </a:p>
          <a:p>
            <a:pPr>
              <a:lnSpc>
                <a:spcPct val="90000"/>
              </a:lnSpc>
              <a:buFont typeface="Arial" charset="0"/>
              <a:buNone/>
            </a:pPr>
            <a:r>
              <a:rPr lang="cs-CZ" b="1" smtClean="0">
                <a:solidFill>
                  <a:srgbClr val="0070C0"/>
                </a:solidFill>
              </a:rPr>
              <a:t>W = ? J</a:t>
            </a:r>
          </a:p>
          <a:p>
            <a:pPr>
              <a:lnSpc>
                <a:spcPct val="90000"/>
              </a:lnSpc>
              <a:buFont typeface="Arial" charset="0"/>
              <a:buNone/>
            </a:pPr>
            <a:r>
              <a:rPr lang="cs-CZ" b="1" smtClean="0">
                <a:solidFill>
                  <a:srgbClr val="0070C0"/>
                </a:solidFill>
              </a:rPr>
              <a:t>P = ? W</a:t>
            </a:r>
          </a:p>
          <a:p>
            <a:pPr>
              <a:lnSpc>
                <a:spcPct val="90000"/>
              </a:lnSpc>
              <a:buFont typeface="Arial" charset="0"/>
              <a:buNone/>
            </a:pPr>
            <a:r>
              <a:rPr lang="cs-CZ" b="1" smtClean="0">
                <a:solidFill>
                  <a:srgbClr val="0070C0"/>
                </a:solidFill>
              </a:rPr>
              <a:t>W = 45 </a:t>
            </a:r>
            <a:r>
              <a:rPr lang="cs-CZ" b="1" smtClean="0">
                <a:solidFill>
                  <a:srgbClr val="0070C0"/>
                </a:solidFill>
                <a:latin typeface="Arial" charset="0"/>
                <a:cs typeface="Arial" charset="0"/>
              </a:rPr>
              <a:t>∙</a:t>
            </a:r>
            <a:r>
              <a:rPr lang="cs-CZ" b="1" smtClean="0">
                <a:solidFill>
                  <a:srgbClr val="0070C0"/>
                </a:solidFill>
              </a:rPr>
              <a:t> 10 </a:t>
            </a:r>
            <a:r>
              <a:rPr lang="cs-CZ" b="1" smtClean="0">
                <a:solidFill>
                  <a:srgbClr val="0070C0"/>
                </a:solidFill>
                <a:latin typeface="Arial" charset="0"/>
                <a:cs typeface="Arial" charset="0"/>
              </a:rPr>
              <a:t>∙</a:t>
            </a:r>
            <a:r>
              <a:rPr lang="cs-CZ" b="1" smtClean="0">
                <a:solidFill>
                  <a:srgbClr val="0070C0"/>
                </a:solidFill>
              </a:rPr>
              <a:t> 4</a:t>
            </a:r>
          </a:p>
          <a:p>
            <a:pPr>
              <a:lnSpc>
                <a:spcPct val="90000"/>
              </a:lnSpc>
              <a:buFont typeface="Arial" charset="0"/>
              <a:buNone/>
            </a:pPr>
            <a:r>
              <a:rPr lang="cs-CZ" b="1" u="sng" smtClean="0">
                <a:solidFill>
                  <a:srgbClr val="0070C0"/>
                </a:solidFill>
              </a:rPr>
              <a:t>W = 1 800 J = 1,8 kJ</a:t>
            </a:r>
          </a:p>
          <a:p>
            <a:pPr>
              <a:lnSpc>
                <a:spcPct val="90000"/>
              </a:lnSpc>
              <a:buFont typeface="Arial" charset="0"/>
              <a:buNone/>
            </a:pPr>
            <a:r>
              <a:rPr lang="cs-CZ" b="1" smtClean="0">
                <a:solidFill>
                  <a:srgbClr val="0070C0"/>
                </a:solidFill>
              </a:rPr>
              <a:t>P = 1 800/8</a:t>
            </a:r>
          </a:p>
          <a:p>
            <a:pPr>
              <a:lnSpc>
                <a:spcPct val="90000"/>
              </a:lnSpc>
              <a:buFont typeface="Arial" charset="0"/>
              <a:buNone/>
            </a:pPr>
            <a:r>
              <a:rPr lang="cs-CZ" b="1" u="sng" smtClean="0">
                <a:solidFill>
                  <a:srgbClr val="0070C0"/>
                </a:solidFill>
              </a:rPr>
              <a:t>P = 225 W</a:t>
            </a:r>
          </a:p>
          <a:p>
            <a:pPr>
              <a:lnSpc>
                <a:spcPct val="90000"/>
              </a:lnSpc>
              <a:buFont typeface="Arial" charset="0"/>
              <a:buNone/>
            </a:pPr>
            <a:r>
              <a:rPr lang="cs-CZ" b="1" u="sng" smtClean="0">
                <a:solidFill>
                  <a:srgbClr val="0070C0"/>
                </a:solidFill>
              </a:rPr>
              <a:t>Obě vykonají stejnou práci </a:t>
            </a:r>
            <a:r>
              <a:rPr lang="cs-CZ" b="1" u="sng" smtClean="0">
                <a:solidFill>
                  <a:srgbClr val="0070C0"/>
                </a:solidFill>
                <a:latin typeface="Arial" charset="0"/>
              </a:rPr>
              <a:t>      </a:t>
            </a:r>
            <a:r>
              <a:rPr lang="cs-CZ" b="1" u="sng" smtClean="0">
                <a:solidFill>
                  <a:srgbClr val="0070C0"/>
                </a:solidFill>
              </a:rPr>
              <a:t>1,8 kJ. Jana má však větší výkon.</a:t>
            </a:r>
          </a:p>
          <a:p>
            <a:pPr>
              <a:lnSpc>
                <a:spcPct val="90000"/>
              </a:lnSpc>
              <a:buFont typeface="Arial" charset="0"/>
              <a:buNone/>
            </a:pPr>
            <a:endParaRPr lang="cs-CZ" b="1" smtClean="0">
              <a:solidFill>
                <a:srgbClr val="0070C0"/>
              </a:solidFill>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549275"/>
            <a:ext cx="8229600" cy="1800225"/>
          </a:xfrm>
        </p:spPr>
        <p:txBody>
          <a:bodyPr rtlCol="0">
            <a:normAutofit fontScale="90000"/>
          </a:bodyPr>
          <a:lstStyle/>
          <a:p>
            <a:pPr fontAlgn="auto">
              <a:spcAft>
                <a:spcPts val="0"/>
              </a:spcAft>
              <a:defRPr/>
            </a:pPr>
            <a:r>
              <a:rPr lang="cs-CZ" sz="3600" b="1" dirty="0" smtClean="0"/>
              <a:t/>
            </a:r>
            <a:br>
              <a:rPr lang="cs-CZ" sz="3600" b="1" dirty="0" smtClean="0"/>
            </a:br>
            <a:r>
              <a:rPr lang="cs-CZ" sz="3600" b="1" dirty="0" smtClean="0"/>
              <a:t/>
            </a:r>
            <a:br>
              <a:rPr lang="cs-CZ" sz="3600" b="1" dirty="0" smtClean="0"/>
            </a:br>
            <a:r>
              <a:rPr lang="cs-CZ" sz="3600" b="1" dirty="0" smtClean="0"/>
              <a:t/>
            </a:r>
            <a:br>
              <a:rPr lang="cs-CZ" sz="3600" b="1" dirty="0" smtClean="0"/>
            </a:br>
            <a:r>
              <a:rPr lang="cs-CZ" sz="3600" b="1" dirty="0" smtClean="0"/>
              <a:t>Urči </a:t>
            </a:r>
            <a:r>
              <a:rPr lang="cs-CZ" sz="3600" b="1" u="sng" dirty="0" smtClean="0">
                <a:solidFill>
                  <a:srgbClr val="0070C0"/>
                </a:solidFill>
              </a:rPr>
              <a:t>výkon člověka</a:t>
            </a:r>
            <a:r>
              <a:rPr lang="cs-CZ" sz="3600" b="1" dirty="0" smtClean="0"/>
              <a:t>, který zdvihl rovnoměrným pohybem pomocí pevné kladky pytel cementu o </a:t>
            </a:r>
            <a:r>
              <a:rPr lang="cs-CZ" sz="3600" b="1" dirty="0" smtClean="0">
                <a:solidFill>
                  <a:srgbClr val="0070C0"/>
                </a:solidFill>
              </a:rPr>
              <a:t>hmotnosti 50 kg do výšky 1,5 m za 7,5 s</a:t>
            </a:r>
            <a:r>
              <a:rPr lang="cs-CZ" sz="3600" b="1" dirty="0" smtClean="0"/>
              <a:t>.</a:t>
            </a:r>
            <a:br>
              <a:rPr lang="cs-CZ" sz="3600" b="1" dirty="0" smtClean="0"/>
            </a:br>
            <a:r>
              <a:rPr lang="cs-CZ" sz="3600" b="1" dirty="0" smtClean="0"/>
              <a:t/>
            </a:r>
            <a:br>
              <a:rPr lang="cs-CZ" sz="3600" b="1" dirty="0" smtClean="0"/>
            </a:br>
            <a:r>
              <a:rPr lang="cs-CZ" sz="3600" b="1" dirty="0" smtClean="0"/>
              <a:t/>
            </a:r>
            <a:br>
              <a:rPr lang="cs-CZ" sz="3600" b="1" dirty="0" smtClean="0"/>
            </a:br>
            <a:endParaRPr lang="cs-CZ" sz="3600" b="1" dirty="0"/>
          </a:p>
        </p:txBody>
      </p:sp>
      <p:sp>
        <p:nvSpPr>
          <p:cNvPr id="5" name="Zástupný symbol pro obsah 4"/>
          <p:cNvSpPr>
            <a:spLocks noGrp="1"/>
          </p:cNvSpPr>
          <p:nvPr>
            <p:ph idx="1"/>
          </p:nvPr>
        </p:nvSpPr>
        <p:spPr>
          <a:xfrm>
            <a:off x="457200" y="2205038"/>
            <a:ext cx="8229600" cy="3921125"/>
          </a:xfrm>
        </p:spPr>
        <p:txBody>
          <a:bodyPr/>
          <a:lstStyle/>
          <a:p>
            <a:pPr algn="ctr"/>
            <a:r>
              <a:rPr lang="cs-CZ" b="1" smtClean="0">
                <a:solidFill>
                  <a:srgbClr val="00B050"/>
                </a:solidFill>
              </a:rPr>
              <a:t>a) výkon člověka je 150 W.</a:t>
            </a:r>
          </a:p>
          <a:p>
            <a:pPr algn="ctr"/>
            <a:endParaRPr lang="cs-CZ" b="1" smtClean="0">
              <a:solidFill>
                <a:srgbClr val="00B050"/>
              </a:solidFill>
            </a:endParaRPr>
          </a:p>
          <a:p>
            <a:pPr algn="ctr"/>
            <a:r>
              <a:rPr lang="cs-CZ" b="1" smtClean="0">
                <a:solidFill>
                  <a:srgbClr val="00B050"/>
                </a:solidFill>
              </a:rPr>
              <a:t>b) výkon člověka je 100 W.</a:t>
            </a:r>
          </a:p>
          <a:p>
            <a:pPr algn="ctr"/>
            <a:endParaRPr lang="cs-CZ" b="1" smtClean="0">
              <a:solidFill>
                <a:srgbClr val="00B050"/>
              </a:solidFill>
            </a:endParaRPr>
          </a:p>
          <a:p>
            <a:pPr algn="ctr"/>
            <a:r>
              <a:rPr lang="cs-CZ" b="1" smtClean="0">
                <a:solidFill>
                  <a:srgbClr val="00B050"/>
                </a:solidFill>
              </a:rPr>
              <a:t>c) výkon člověka je 200 W.</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7" dur="500"/>
                                        <p:tgtEl>
                                          <p:spTgt spid="5">
                                            <p:txEl>
                                              <p:pRg st="0" end="0"/>
                                            </p:txEl>
                                          </p:spTgt>
                                        </p:tgtEl>
                                        <p:attrNameLst>
                                          <p:attrName>ppt_y</p:attrName>
                                        </p:attrNameLst>
                                      </p:cBhvr>
                                      <p:tavLst>
                                        <p:tav tm="0">
                                          <p:val>
                                            <p:strVal val="ppt_y"/>
                                          </p:val>
                                        </p:tav>
                                        <p:tav tm="100000">
                                          <p:val>
                                            <p:strVal val="1+ppt_h/2"/>
                                          </p:val>
                                        </p:tav>
                                      </p:tavLst>
                                    </p:anim>
                                    <p:set>
                                      <p:cBhvr>
                                        <p:cTn id="8" dur="1" fill="hold">
                                          <p:stCondLst>
                                            <p:cond delay="499"/>
                                          </p:stCondLst>
                                        </p:cTn>
                                        <p:tgtEl>
                                          <p:spTgt spid="5">
                                            <p:txEl>
                                              <p:pRg st="0" end="0"/>
                                            </p:txEl>
                                          </p:spTgt>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nodeType="clickEffect">
                                  <p:stCondLst>
                                    <p:cond delay="0"/>
                                  </p:stCondLst>
                                  <p:childTnLst>
                                    <p:anim calcmode="lin" valueType="num">
                                      <p:cBhvr additive="base">
                                        <p:cTn id="12" dur="500"/>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13" dur="500"/>
                                        <p:tgtEl>
                                          <p:spTgt spid="5">
                                            <p:txEl>
                                              <p:pRg st="4" end="4"/>
                                            </p:txEl>
                                          </p:spTgt>
                                        </p:tgtEl>
                                        <p:attrNameLst>
                                          <p:attrName>ppt_y</p:attrName>
                                        </p:attrNameLst>
                                      </p:cBhvr>
                                      <p:tavLst>
                                        <p:tav tm="0">
                                          <p:val>
                                            <p:strVal val="ppt_y"/>
                                          </p:val>
                                        </p:tav>
                                        <p:tav tm="100000">
                                          <p:val>
                                            <p:strVal val="1+ppt_h/2"/>
                                          </p:val>
                                        </p:tav>
                                      </p:tavLst>
                                    </p:anim>
                                    <p:set>
                                      <p:cBhvr>
                                        <p:cTn id="14" dur="1" fill="hold">
                                          <p:stCondLst>
                                            <p:cond delay="499"/>
                                          </p:stCondLst>
                                        </p:cTn>
                                        <p:tgtEl>
                                          <p:spTgt spid="5">
                                            <p:txEl>
                                              <p:pRg st="4" end="4"/>
                                            </p:txEl>
                                          </p:spTgt>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6" presetClass="emph" presetSubtype="0" fill="hold" nodeType="clickEffect">
                                  <p:stCondLst>
                                    <p:cond delay="0"/>
                                  </p:stCondLst>
                                  <p:childTnLst>
                                    <p:animScale>
                                      <p:cBhvr>
                                        <p:cTn id="18" dur="2000" fill="hold"/>
                                        <p:tgtEl>
                                          <p:spTgt spid="5">
                                            <p:txEl>
                                              <p:pRg st="2" end="2"/>
                                            </p:txEl>
                                          </p:spTgt>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Nadpis 1"/>
          <p:cNvSpPr>
            <a:spLocks noGrp="1"/>
          </p:cNvSpPr>
          <p:nvPr>
            <p:ph type="title"/>
          </p:nvPr>
        </p:nvSpPr>
        <p:spPr/>
        <p:txBody>
          <a:bodyPr/>
          <a:lstStyle/>
          <a:p>
            <a:r>
              <a:rPr lang="cs-CZ" sz="3200" b="1" u="sng" smtClean="0">
                <a:solidFill>
                  <a:srgbClr val="002060"/>
                </a:solidFill>
              </a:rPr>
              <a:t>Traktor táhne přívěs stálou </a:t>
            </a:r>
            <a:r>
              <a:rPr lang="cs-CZ" sz="3200" b="1" u="sng" smtClean="0">
                <a:solidFill>
                  <a:srgbClr val="00B050"/>
                </a:solidFill>
              </a:rPr>
              <a:t>silou 14 500 N </a:t>
            </a:r>
            <a:r>
              <a:rPr lang="cs-CZ" sz="3200" b="1" u="sng" smtClean="0">
                <a:solidFill>
                  <a:srgbClr val="002060"/>
                </a:solidFill>
              </a:rPr>
              <a:t>při stálé </a:t>
            </a:r>
            <a:r>
              <a:rPr lang="cs-CZ" sz="3200" b="1" u="sng" smtClean="0">
                <a:solidFill>
                  <a:srgbClr val="00B050"/>
                </a:solidFill>
              </a:rPr>
              <a:t>rychlosti 5,2 km/h</a:t>
            </a:r>
            <a:r>
              <a:rPr lang="cs-CZ" sz="3200" b="1" u="sng" smtClean="0">
                <a:solidFill>
                  <a:srgbClr val="002060"/>
                </a:solidFill>
              </a:rPr>
              <a:t>. Jaký je </a:t>
            </a:r>
            <a:r>
              <a:rPr lang="cs-CZ" sz="3200" b="1" u="sng" smtClean="0">
                <a:solidFill>
                  <a:srgbClr val="00B050"/>
                </a:solidFill>
              </a:rPr>
              <a:t>výkon traktoru</a:t>
            </a:r>
            <a:r>
              <a:rPr lang="cs-CZ" sz="3200" b="1" u="sng" smtClean="0">
                <a:solidFill>
                  <a:srgbClr val="002060"/>
                </a:solidFill>
              </a:rPr>
              <a:t>?</a:t>
            </a:r>
          </a:p>
        </p:txBody>
      </p:sp>
      <p:sp>
        <p:nvSpPr>
          <p:cNvPr id="3" name="Zástupný symbol pro obsah 2"/>
          <p:cNvSpPr>
            <a:spLocks noGrp="1"/>
          </p:cNvSpPr>
          <p:nvPr>
            <p:ph idx="1"/>
          </p:nvPr>
        </p:nvSpPr>
        <p:spPr/>
        <p:txBody>
          <a:bodyPr/>
          <a:lstStyle/>
          <a:p>
            <a:pPr marL="514350" indent="-514350">
              <a:buFont typeface="Arial" charset="0"/>
              <a:buNone/>
            </a:pPr>
            <a:r>
              <a:rPr lang="cs-CZ" sz="2400" b="1" u="sng" smtClean="0">
                <a:solidFill>
                  <a:srgbClr val="7030A0"/>
                </a:solidFill>
              </a:rPr>
              <a:t>Rada: jednotka rychlosti musí být v m/s.</a:t>
            </a:r>
          </a:p>
          <a:p>
            <a:pPr marL="514350" indent="-514350" algn="ctr">
              <a:buFont typeface="Arial" charset="0"/>
              <a:buNone/>
            </a:pPr>
            <a:r>
              <a:rPr lang="cs-CZ" b="1" smtClean="0">
                <a:solidFill>
                  <a:srgbClr val="0070C0"/>
                </a:solidFill>
              </a:rPr>
              <a:t>a) 31 kW</a:t>
            </a:r>
          </a:p>
          <a:p>
            <a:pPr marL="514350" indent="-514350" algn="ctr">
              <a:buFont typeface="Arial" charset="0"/>
              <a:buNone/>
            </a:pPr>
            <a:endParaRPr lang="cs-CZ" b="1" smtClean="0">
              <a:solidFill>
                <a:srgbClr val="0070C0"/>
              </a:solidFill>
            </a:endParaRPr>
          </a:p>
          <a:p>
            <a:pPr marL="514350" indent="-514350" algn="ctr">
              <a:buFont typeface="Arial" charset="0"/>
              <a:buNone/>
            </a:pPr>
            <a:r>
              <a:rPr lang="cs-CZ" b="1" smtClean="0">
                <a:solidFill>
                  <a:srgbClr val="0070C0"/>
                </a:solidFill>
              </a:rPr>
              <a:t>b) 41 kW</a:t>
            </a:r>
          </a:p>
          <a:p>
            <a:pPr marL="514350" indent="-514350" algn="ctr">
              <a:buFont typeface="Arial" charset="0"/>
              <a:buNone/>
            </a:pPr>
            <a:endParaRPr lang="cs-CZ" b="1" smtClean="0">
              <a:solidFill>
                <a:srgbClr val="0070C0"/>
              </a:solidFill>
            </a:endParaRPr>
          </a:p>
          <a:p>
            <a:pPr marL="514350" indent="-514350" algn="ctr">
              <a:buFont typeface="Arial" charset="0"/>
              <a:buNone/>
            </a:pPr>
            <a:r>
              <a:rPr lang="cs-CZ" b="1" smtClean="0">
                <a:solidFill>
                  <a:srgbClr val="0070C0"/>
                </a:solidFill>
              </a:rPr>
              <a:t>c) 21 kW</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7" dur="500"/>
                                        <p:tgtEl>
                                          <p:spTgt spid="3">
                                            <p:txEl>
                                              <p:pRg st="1" end="1"/>
                                            </p:txEl>
                                          </p:spTgt>
                                        </p:tgtEl>
                                        <p:attrNameLst>
                                          <p:attrName>ppt_y</p:attrName>
                                        </p:attrNameLst>
                                      </p:cBhvr>
                                      <p:tavLst>
                                        <p:tav tm="0">
                                          <p:val>
                                            <p:strVal val="ppt_y"/>
                                          </p:val>
                                        </p:tav>
                                        <p:tav tm="100000">
                                          <p:val>
                                            <p:strVal val="1+ppt_h/2"/>
                                          </p:val>
                                        </p:tav>
                                      </p:tavLst>
                                    </p:anim>
                                    <p:set>
                                      <p:cBhvr>
                                        <p:cTn id="8"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nodeType="clickEffect">
                                  <p:stCondLst>
                                    <p:cond delay="0"/>
                                  </p:stCondLst>
                                  <p:childTnLst>
                                    <p:anim calcmode="lin" valueType="num">
                                      <p:cBhvr additive="base">
                                        <p:cTn id="12" dur="500"/>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3" dur="500"/>
                                        <p:tgtEl>
                                          <p:spTgt spid="3">
                                            <p:txEl>
                                              <p:pRg st="3" end="3"/>
                                            </p:txEl>
                                          </p:spTgt>
                                        </p:tgtEl>
                                        <p:attrNameLst>
                                          <p:attrName>ppt_y</p:attrName>
                                        </p:attrNameLst>
                                      </p:cBhvr>
                                      <p:tavLst>
                                        <p:tav tm="0">
                                          <p:val>
                                            <p:strVal val="ppt_y"/>
                                          </p:val>
                                        </p:tav>
                                        <p:tav tm="100000">
                                          <p:val>
                                            <p:strVal val="1+ppt_h/2"/>
                                          </p:val>
                                        </p:tav>
                                      </p:tavLst>
                                    </p:anim>
                                    <p:set>
                                      <p:cBhvr>
                                        <p:cTn id="14"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6" presetClass="emph" presetSubtype="0" fill="hold" nodeType="clickEffect">
                                  <p:stCondLst>
                                    <p:cond delay="0"/>
                                  </p:stCondLst>
                                  <p:childTnLst>
                                    <p:animScale>
                                      <p:cBhvr>
                                        <p:cTn id="18" dur="2000" fill="hold"/>
                                        <p:tgtEl>
                                          <p:spTgt spid="3">
                                            <p:txEl>
                                              <p:pRg st="5" end="5"/>
                                            </p:txEl>
                                          </p:spTgt>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Nadpis 1"/>
          <p:cNvSpPr>
            <a:spLocks noGrp="1"/>
          </p:cNvSpPr>
          <p:nvPr>
            <p:ph type="title"/>
          </p:nvPr>
        </p:nvSpPr>
        <p:spPr>
          <a:xfrm>
            <a:off x="457200" y="274638"/>
            <a:ext cx="8229600" cy="5675312"/>
          </a:xfrm>
        </p:spPr>
        <p:txBody>
          <a:bodyPr/>
          <a:lstStyle/>
          <a:p>
            <a:r>
              <a:rPr lang="cs-CZ" sz="3600" b="1" smtClean="0">
                <a:solidFill>
                  <a:srgbClr val="0070C0"/>
                </a:solidFill>
              </a:rPr>
              <a:t> Traktor při stálém </a:t>
            </a:r>
            <a:r>
              <a:rPr lang="cs-CZ" sz="3600" b="1" smtClean="0">
                <a:solidFill>
                  <a:srgbClr val="00B050"/>
                </a:solidFill>
              </a:rPr>
              <a:t>výkonu 60 kW </a:t>
            </a:r>
            <a:r>
              <a:rPr lang="cs-CZ" sz="3600" b="1" smtClean="0">
                <a:solidFill>
                  <a:srgbClr val="0070C0"/>
                </a:solidFill>
              </a:rPr>
              <a:t>vyvíjí postupně </a:t>
            </a:r>
            <a:r>
              <a:rPr lang="cs-CZ" sz="3600" b="1" smtClean="0">
                <a:solidFill>
                  <a:srgbClr val="00B050"/>
                </a:solidFill>
              </a:rPr>
              <a:t>tahovou sílu 50 000 N, 30 000 N a 20 000 N</a:t>
            </a:r>
            <a:r>
              <a:rPr lang="cs-CZ" sz="3600" b="1" smtClean="0">
                <a:solidFill>
                  <a:srgbClr val="0070C0"/>
                </a:solidFill>
              </a:rPr>
              <a:t>. Jaké </a:t>
            </a:r>
            <a:r>
              <a:rPr lang="cs-CZ" sz="3600" b="1" u="sng" smtClean="0">
                <a:solidFill>
                  <a:srgbClr val="00B050"/>
                </a:solidFill>
              </a:rPr>
              <a:t>rychlosti</a:t>
            </a:r>
            <a:r>
              <a:rPr lang="cs-CZ" sz="3600" b="1" smtClean="0">
                <a:solidFill>
                  <a:srgbClr val="0070C0"/>
                </a:solidFill>
              </a:rPr>
              <a:t> dosahuje </a:t>
            </a:r>
            <a:r>
              <a:rPr lang="cs-CZ" sz="3600" b="1" smtClean="0">
                <a:solidFill>
                  <a:srgbClr val="0070C0"/>
                </a:solidFill>
                <a:latin typeface="Arial" charset="0"/>
              </a:rPr>
              <a:t>                    </a:t>
            </a:r>
            <a:r>
              <a:rPr lang="cs-CZ" sz="3600" b="1" smtClean="0">
                <a:solidFill>
                  <a:srgbClr val="0070C0"/>
                </a:solidFill>
              </a:rPr>
              <a:t>v jednotlivých případech? Jak se mění rychlost se zmenšující se tahovou silou?</a:t>
            </a:r>
            <a:br>
              <a:rPr lang="cs-CZ" sz="3600" b="1" smtClean="0">
                <a:solidFill>
                  <a:srgbClr val="0070C0"/>
                </a:solidFill>
              </a:rPr>
            </a:br>
            <a:r>
              <a:rPr lang="cs-CZ" sz="3600" b="1" smtClean="0">
                <a:solidFill>
                  <a:srgbClr val="0070C0"/>
                </a:solidFill>
              </a:rPr>
              <a:t/>
            </a:r>
            <a:br>
              <a:rPr lang="cs-CZ" sz="3600" b="1" smtClean="0">
                <a:solidFill>
                  <a:srgbClr val="0070C0"/>
                </a:solidFill>
              </a:rPr>
            </a:br>
            <a:r>
              <a:rPr lang="cs-CZ" sz="3600" b="1" smtClean="0">
                <a:solidFill>
                  <a:srgbClr val="0070C0"/>
                </a:solidFill>
              </a:rPr>
              <a:t/>
            </a:r>
            <a:br>
              <a:rPr lang="cs-CZ" sz="3600" b="1" smtClean="0">
                <a:solidFill>
                  <a:srgbClr val="0070C0"/>
                </a:solidFill>
              </a:rPr>
            </a:br>
            <a:r>
              <a:rPr lang="cs-CZ" sz="3600" b="1" smtClean="0">
                <a:solidFill>
                  <a:srgbClr val="0070C0"/>
                </a:solidFill>
              </a:rPr>
              <a:t/>
            </a:r>
            <a:br>
              <a:rPr lang="cs-CZ" sz="3600" b="1" smtClean="0">
                <a:solidFill>
                  <a:srgbClr val="0070C0"/>
                </a:solidFill>
              </a:rPr>
            </a:br>
            <a:endParaRPr lang="cs-CZ" sz="3600" b="1" smtClean="0">
              <a:solidFill>
                <a:srgbClr val="0070C0"/>
              </a:solidFill>
            </a:endParaRPr>
          </a:p>
        </p:txBody>
      </p:sp>
      <p:pic>
        <p:nvPicPr>
          <p:cNvPr id="25602" name="Picture 2" descr="C:\Documents and Settings\radek\Local Settings\Temporary Internet Files\Content.IE5\88PIHV8M\MC900354300[1].wmf"/>
          <p:cNvPicPr>
            <a:picLocks noChangeAspect="1" noChangeArrowheads="1"/>
          </p:cNvPicPr>
          <p:nvPr/>
        </p:nvPicPr>
        <p:blipFill>
          <a:blip r:embed="rId2"/>
          <a:srcRect/>
          <a:stretch>
            <a:fillRect/>
          </a:stretch>
        </p:blipFill>
        <p:spPr bwMode="auto">
          <a:xfrm>
            <a:off x="5143500" y="4143375"/>
            <a:ext cx="2000250" cy="16017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Nadpis 1"/>
          <p:cNvSpPr>
            <a:spLocks noGrp="1"/>
          </p:cNvSpPr>
          <p:nvPr>
            <p:ph type="title"/>
          </p:nvPr>
        </p:nvSpPr>
        <p:spPr/>
        <p:txBody>
          <a:bodyPr/>
          <a:lstStyle/>
          <a:p>
            <a:r>
              <a:rPr lang="cs-CZ" sz="3600" b="1" smtClean="0">
                <a:solidFill>
                  <a:srgbClr val="FF0000"/>
                </a:solidFill>
                <a:sym typeface="Wingdings" pitchFamily="2" charset="2"/>
              </a:rPr>
              <a:t> </a:t>
            </a:r>
            <a:r>
              <a:rPr lang="cs-CZ" sz="3600" b="1" smtClean="0">
                <a:solidFill>
                  <a:srgbClr val="FF0000"/>
                </a:solidFill>
              </a:rPr>
              <a:t>Řešení:</a:t>
            </a:r>
          </a:p>
        </p:txBody>
      </p:sp>
      <p:sp>
        <p:nvSpPr>
          <p:cNvPr id="3" name="Zástupný symbol pro obsah 2"/>
          <p:cNvSpPr>
            <a:spLocks noGrp="1"/>
          </p:cNvSpPr>
          <p:nvPr>
            <p:ph idx="1"/>
          </p:nvPr>
        </p:nvSpPr>
        <p:spPr/>
        <p:txBody>
          <a:bodyPr rtlCol="0">
            <a:normAutofit fontScale="92500"/>
          </a:bodyPr>
          <a:lstStyle/>
          <a:p>
            <a:pPr fontAlgn="auto">
              <a:spcAft>
                <a:spcPts val="0"/>
              </a:spcAft>
              <a:buFont typeface="Arial" pitchFamily="34" charset="0"/>
              <a:buNone/>
              <a:defRPr/>
            </a:pPr>
            <a:r>
              <a:rPr lang="cs-CZ" b="1" dirty="0" smtClean="0">
                <a:solidFill>
                  <a:srgbClr val="0070C0"/>
                </a:solidFill>
              </a:rPr>
              <a:t>P = 60 kW = 60 000 W</a:t>
            </a:r>
          </a:p>
          <a:p>
            <a:pPr fontAlgn="auto">
              <a:spcAft>
                <a:spcPts val="0"/>
              </a:spcAft>
              <a:buFont typeface="Arial" pitchFamily="34" charset="0"/>
              <a:buNone/>
              <a:defRPr/>
            </a:pPr>
            <a:r>
              <a:rPr lang="cs-CZ" b="1" dirty="0" smtClean="0">
                <a:solidFill>
                  <a:srgbClr val="0070C0"/>
                </a:solidFill>
              </a:rPr>
              <a:t>F</a:t>
            </a:r>
            <a:r>
              <a:rPr lang="cs-CZ" b="1" baseline="-25000" dirty="0" smtClean="0">
                <a:solidFill>
                  <a:srgbClr val="0070C0"/>
                </a:solidFill>
              </a:rPr>
              <a:t>1</a:t>
            </a:r>
            <a:r>
              <a:rPr lang="cs-CZ" b="1" dirty="0" smtClean="0">
                <a:solidFill>
                  <a:srgbClr val="0070C0"/>
                </a:solidFill>
              </a:rPr>
              <a:t> = 50 000 N                   P = F </a:t>
            </a:r>
            <a:r>
              <a:rPr lang="cs-CZ" b="1" dirty="0" smtClean="0">
                <a:solidFill>
                  <a:srgbClr val="0070C0"/>
                </a:solidFill>
                <a:latin typeface="Arial"/>
                <a:cs typeface="Arial"/>
              </a:rPr>
              <a:t>∙</a:t>
            </a:r>
            <a:r>
              <a:rPr lang="cs-CZ" b="1" dirty="0" smtClean="0">
                <a:solidFill>
                  <a:srgbClr val="0070C0"/>
                </a:solidFill>
              </a:rPr>
              <a:t> v</a:t>
            </a:r>
          </a:p>
          <a:p>
            <a:pPr fontAlgn="auto">
              <a:spcAft>
                <a:spcPts val="0"/>
              </a:spcAft>
              <a:buFont typeface="Arial" pitchFamily="34" charset="0"/>
              <a:buNone/>
              <a:defRPr/>
            </a:pPr>
            <a:r>
              <a:rPr lang="cs-CZ" b="1" dirty="0" smtClean="0">
                <a:solidFill>
                  <a:srgbClr val="0070C0"/>
                </a:solidFill>
              </a:rPr>
              <a:t>F</a:t>
            </a:r>
            <a:r>
              <a:rPr lang="cs-CZ" b="1" baseline="-25000" dirty="0" smtClean="0">
                <a:solidFill>
                  <a:srgbClr val="0070C0"/>
                </a:solidFill>
              </a:rPr>
              <a:t>2</a:t>
            </a:r>
            <a:r>
              <a:rPr lang="cs-CZ" b="1" dirty="0" smtClean="0">
                <a:solidFill>
                  <a:srgbClr val="0070C0"/>
                </a:solidFill>
              </a:rPr>
              <a:t> = 30 000 N                   v = P/F</a:t>
            </a:r>
          </a:p>
          <a:p>
            <a:pPr fontAlgn="auto">
              <a:spcAft>
                <a:spcPts val="0"/>
              </a:spcAft>
              <a:buFont typeface="Arial" pitchFamily="34" charset="0"/>
              <a:buNone/>
              <a:defRPr/>
            </a:pPr>
            <a:r>
              <a:rPr lang="cs-CZ" b="1" dirty="0" smtClean="0">
                <a:solidFill>
                  <a:srgbClr val="0070C0"/>
                </a:solidFill>
              </a:rPr>
              <a:t>F</a:t>
            </a:r>
            <a:r>
              <a:rPr lang="cs-CZ" b="1" baseline="-25000" dirty="0" smtClean="0">
                <a:solidFill>
                  <a:srgbClr val="0070C0"/>
                </a:solidFill>
              </a:rPr>
              <a:t>3</a:t>
            </a:r>
            <a:r>
              <a:rPr lang="cs-CZ" b="1" dirty="0" smtClean="0">
                <a:solidFill>
                  <a:srgbClr val="0070C0"/>
                </a:solidFill>
              </a:rPr>
              <a:t> = 20 000 N                    </a:t>
            </a:r>
          </a:p>
          <a:p>
            <a:pPr fontAlgn="auto">
              <a:spcAft>
                <a:spcPts val="0"/>
              </a:spcAft>
              <a:buFont typeface="Arial" pitchFamily="34" charset="0"/>
              <a:buNone/>
              <a:defRPr/>
            </a:pPr>
            <a:r>
              <a:rPr lang="cs-CZ" b="1" dirty="0" smtClean="0">
                <a:solidFill>
                  <a:srgbClr val="0070C0"/>
                </a:solidFill>
              </a:rPr>
              <a:t>v</a:t>
            </a:r>
            <a:r>
              <a:rPr lang="cs-CZ" b="1" baseline="-25000" dirty="0" smtClean="0">
                <a:solidFill>
                  <a:srgbClr val="0070C0"/>
                </a:solidFill>
              </a:rPr>
              <a:t>1</a:t>
            </a:r>
            <a:r>
              <a:rPr lang="cs-CZ" b="1" dirty="0" smtClean="0">
                <a:solidFill>
                  <a:srgbClr val="0070C0"/>
                </a:solidFill>
              </a:rPr>
              <a:t> = ? m/s       v</a:t>
            </a:r>
            <a:r>
              <a:rPr lang="cs-CZ" b="1" baseline="-25000" dirty="0" smtClean="0">
                <a:solidFill>
                  <a:srgbClr val="0070C0"/>
                </a:solidFill>
              </a:rPr>
              <a:t>1</a:t>
            </a:r>
            <a:r>
              <a:rPr lang="cs-CZ" b="1" dirty="0" smtClean="0">
                <a:solidFill>
                  <a:srgbClr val="0070C0"/>
                </a:solidFill>
              </a:rPr>
              <a:t> = 60 000/50 000 = </a:t>
            </a:r>
            <a:r>
              <a:rPr lang="cs-CZ" b="1" u="sng" dirty="0" smtClean="0">
                <a:solidFill>
                  <a:srgbClr val="0070C0"/>
                </a:solidFill>
              </a:rPr>
              <a:t>1,2 m/s</a:t>
            </a:r>
            <a:r>
              <a:rPr lang="cs-CZ" b="1" dirty="0" smtClean="0">
                <a:solidFill>
                  <a:srgbClr val="0070C0"/>
                </a:solidFill>
              </a:rPr>
              <a:t>                     </a:t>
            </a:r>
          </a:p>
          <a:p>
            <a:pPr fontAlgn="auto">
              <a:spcAft>
                <a:spcPts val="0"/>
              </a:spcAft>
              <a:buFont typeface="Arial" pitchFamily="34" charset="0"/>
              <a:buNone/>
              <a:defRPr/>
            </a:pPr>
            <a:r>
              <a:rPr lang="cs-CZ" b="1" dirty="0" smtClean="0">
                <a:solidFill>
                  <a:srgbClr val="0070C0"/>
                </a:solidFill>
              </a:rPr>
              <a:t>v</a:t>
            </a:r>
            <a:r>
              <a:rPr lang="cs-CZ" b="1" baseline="-25000" dirty="0" smtClean="0">
                <a:solidFill>
                  <a:srgbClr val="0070C0"/>
                </a:solidFill>
              </a:rPr>
              <a:t>2</a:t>
            </a:r>
            <a:r>
              <a:rPr lang="cs-CZ" b="1" dirty="0" smtClean="0">
                <a:solidFill>
                  <a:srgbClr val="0070C0"/>
                </a:solidFill>
              </a:rPr>
              <a:t> = ? m/s       v</a:t>
            </a:r>
            <a:r>
              <a:rPr lang="cs-CZ" b="1" baseline="-25000" dirty="0" smtClean="0">
                <a:solidFill>
                  <a:srgbClr val="0070C0"/>
                </a:solidFill>
              </a:rPr>
              <a:t>2</a:t>
            </a:r>
            <a:r>
              <a:rPr lang="cs-CZ" b="1" dirty="0" smtClean="0">
                <a:solidFill>
                  <a:srgbClr val="0070C0"/>
                </a:solidFill>
              </a:rPr>
              <a:t> = 60 000/30 000 = </a:t>
            </a:r>
            <a:r>
              <a:rPr lang="cs-CZ" b="1" u="sng" dirty="0" smtClean="0">
                <a:solidFill>
                  <a:srgbClr val="0070C0"/>
                </a:solidFill>
              </a:rPr>
              <a:t>2 m/s</a:t>
            </a:r>
          </a:p>
          <a:p>
            <a:pPr fontAlgn="auto">
              <a:spcAft>
                <a:spcPts val="0"/>
              </a:spcAft>
              <a:buFont typeface="Arial" pitchFamily="34" charset="0"/>
              <a:buNone/>
              <a:defRPr/>
            </a:pPr>
            <a:r>
              <a:rPr lang="cs-CZ" b="1" dirty="0" smtClean="0">
                <a:solidFill>
                  <a:srgbClr val="0070C0"/>
                </a:solidFill>
              </a:rPr>
              <a:t>v</a:t>
            </a:r>
            <a:r>
              <a:rPr lang="cs-CZ" b="1" baseline="-25000" dirty="0" smtClean="0">
                <a:solidFill>
                  <a:srgbClr val="0070C0"/>
                </a:solidFill>
              </a:rPr>
              <a:t>3 </a:t>
            </a:r>
            <a:r>
              <a:rPr lang="cs-CZ" b="1" dirty="0" smtClean="0">
                <a:solidFill>
                  <a:srgbClr val="0070C0"/>
                </a:solidFill>
              </a:rPr>
              <a:t>= ? m/s       v</a:t>
            </a:r>
            <a:r>
              <a:rPr lang="cs-CZ" b="1" baseline="-25000" dirty="0" smtClean="0">
                <a:solidFill>
                  <a:srgbClr val="0070C0"/>
                </a:solidFill>
              </a:rPr>
              <a:t>3</a:t>
            </a:r>
            <a:r>
              <a:rPr lang="cs-CZ" b="1" dirty="0" smtClean="0">
                <a:solidFill>
                  <a:srgbClr val="0070C0"/>
                </a:solidFill>
              </a:rPr>
              <a:t> = 60 000/20 000 = </a:t>
            </a:r>
            <a:r>
              <a:rPr lang="cs-CZ" b="1" u="sng" dirty="0" smtClean="0">
                <a:solidFill>
                  <a:srgbClr val="0070C0"/>
                </a:solidFill>
              </a:rPr>
              <a:t>3 m/s</a:t>
            </a:r>
          </a:p>
          <a:p>
            <a:pPr fontAlgn="auto">
              <a:spcAft>
                <a:spcPts val="0"/>
              </a:spcAft>
              <a:buFont typeface="Arial" pitchFamily="34" charset="0"/>
              <a:buNone/>
              <a:defRPr/>
            </a:pPr>
            <a:r>
              <a:rPr lang="cs-CZ" b="1" u="sng" dirty="0" smtClean="0">
                <a:solidFill>
                  <a:srgbClr val="0070C0"/>
                </a:solidFill>
              </a:rPr>
              <a:t>Se zmenšující tahovou silou se rychlost zvětšuje.</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Nadpis 1"/>
          <p:cNvSpPr>
            <a:spLocks noGrp="1"/>
          </p:cNvSpPr>
          <p:nvPr>
            <p:ph type="title"/>
          </p:nvPr>
        </p:nvSpPr>
        <p:spPr>
          <a:xfrm>
            <a:off x="457200" y="274638"/>
            <a:ext cx="8229600" cy="5170487"/>
          </a:xfrm>
        </p:spPr>
        <p:txBody>
          <a:bodyPr/>
          <a:lstStyle/>
          <a:p>
            <a:r>
              <a:rPr lang="cs-CZ" sz="3600" b="1" smtClean="0"/>
              <a:t> </a:t>
            </a:r>
            <a:r>
              <a:rPr lang="cs-CZ" sz="3600" b="1" smtClean="0">
                <a:solidFill>
                  <a:srgbClr val="0070C0"/>
                </a:solidFill>
              </a:rPr>
              <a:t>Pavel o hmotnosti 60 kg vyleze po skále do výšky 4 m za 5 sekund. </a:t>
            </a:r>
            <a:r>
              <a:rPr lang="cs-CZ" sz="3600" b="1" smtClean="0">
                <a:solidFill>
                  <a:srgbClr val="00B050"/>
                </a:solidFill>
              </a:rPr>
              <a:t>Petr </a:t>
            </a:r>
            <a:r>
              <a:rPr lang="cs-CZ" sz="3600" b="1" smtClean="0">
                <a:solidFill>
                  <a:srgbClr val="00B050"/>
                </a:solidFill>
                <a:latin typeface="Arial" charset="0"/>
              </a:rPr>
              <a:t>                           </a:t>
            </a:r>
            <a:r>
              <a:rPr lang="cs-CZ" sz="3600" b="1" smtClean="0">
                <a:solidFill>
                  <a:srgbClr val="00B050"/>
                </a:solidFill>
              </a:rPr>
              <a:t>o hmotnosti 72 kg se dostane do výšky </a:t>
            </a:r>
            <a:r>
              <a:rPr lang="cs-CZ" sz="3600" b="1" smtClean="0">
                <a:solidFill>
                  <a:srgbClr val="00B050"/>
                </a:solidFill>
                <a:latin typeface="Arial" charset="0"/>
              </a:rPr>
              <a:t>                </a:t>
            </a:r>
            <a:r>
              <a:rPr lang="cs-CZ" sz="3600" b="1" smtClean="0">
                <a:solidFill>
                  <a:srgbClr val="00B050"/>
                </a:solidFill>
              </a:rPr>
              <a:t>3 m za 4 sekundy. </a:t>
            </a:r>
            <a:br>
              <a:rPr lang="cs-CZ" sz="3600" b="1" smtClean="0">
                <a:solidFill>
                  <a:srgbClr val="00B050"/>
                </a:solidFill>
              </a:rPr>
            </a:br>
            <a:r>
              <a:rPr lang="cs-CZ" sz="3600" b="1" smtClean="0">
                <a:solidFill>
                  <a:srgbClr val="FF0000"/>
                </a:solidFill>
              </a:rPr>
              <a:t>Který chlapec má větší výkon?</a:t>
            </a:r>
            <a:br>
              <a:rPr lang="cs-CZ" sz="3600" b="1" smtClean="0">
                <a:solidFill>
                  <a:srgbClr val="FF0000"/>
                </a:solidFill>
              </a:rPr>
            </a:br>
            <a:r>
              <a:rPr lang="cs-CZ" sz="3600" b="1" smtClean="0">
                <a:solidFill>
                  <a:srgbClr val="FF0000"/>
                </a:solidFill>
              </a:rPr>
              <a:t/>
            </a:r>
            <a:br>
              <a:rPr lang="cs-CZ" sz="3600" b="1" smtClean="0">
                <a:solidFill>
                  <a:srgbClr val="FF0000"/>
                </a:solidFill>
              </a:rPr>
            </a:br>
            <a:r>
              <a:rPr lang="cs-CZ" sz="3600" b="1" smtClean="0">
                <a:solidFill>
                  <a:srgbClr val="FF0000"/>
                </a:solidFill>
              </a:rPr>
              <a:t/>
            </a:r>
            <a:br>
              <a:rPr lang="cs-CZ" sz="3600" b="1" smtClean="0">
                <a:solidFill>
                  <a:srgbClr val="FF0000"/>
                </a:solidFill>
              </a:rPr>
            </a:br>
            <a:r>
              <a:rPr lang="cs-CZ" sz="3600" b="1" smtClean="0">
                <a:solidFill>
                  <a:srgbClr val="FF0000"/>
                </a:solidFill>
              </a:rPr>
              <a:t/>
            </a:r>
            <a:br>
              <a:rPr lang="cs-CZ" sz="3600" b="1" smtClean="0">
                <a:solidFill>
                  <a:srgbClr val="FF0000"/>
                </a:solidFill>
              </a:rPr>
            </a:br>
            <a:endParaRPr lang="cs-CZ" sz="3600" b="1" smtClean="0">
              <a:solidFill>
                <a:srgbClr val="FF0000"/>
              </a:solidFill>
            </a:endParaRPr>
          </a:p>
        </p:txBody>
      </p:sp>
      <p:pic>
        <p:nvPicPr>
          <p:cNvPr id="27650" name="Picture 2"/>
          <p:cNvPicPr>
            <a:picLocks noChangeAspect="1" noChangeArrowheads="1"/>
          </p:cNvPicPr>
          <p:nvPr/>
        </p:nvPicPr>
        <p:blipFill>
          <a:blip r:embed="rId2"/>
          <a:srcRect/>
          <a:stretch>
            <a:fillRect/>
          </a:stretch>
        </p:blipFill>
        <p:spPr bwMode="auto">
          <a:xfrm>
            <a:off x="2928938" y="3357563"/>
            <a:ext cx="4333875" cy="23812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Nadpis 1"/>
          <p:cNvSpPr>
            <a:spLocks noGrp="1"/>
          </p:cNvSpPr>
          <p:nvPr>
            <p:ph type="title"/>
          </p:nvPr>
        </p:nvSpPr>
        <p:spPr/>
        <p:txBody>
          <a:bodyPr/>
          <a:lstStyle/>
          <a:p>
            <a:r>
              <a:rPr lang="cs-CZ" sz="3600" b="1" smtClean="0">
                <a:solidFill>
                  <a:srgbClr val="FF0000"/>
                </a:solidFill>
                <a:sym typeface="Wingdings" pitchFamily="2" charset="2"/>
              </a:rPr>
              <a:t> </a:t>
            </a:r>
            <a:r>
              <a:rPr lang="cs-CZ" sz="3600" b="1" smtClean="0">
                <a:solidFill>
                  <a:srgbClr val="FF0000"/>
                </a:solidFill>
              </a:rPr>
              <a:t>Řešení:</a:t>
            </a:r>
          </a:p>
        </p:txBody>
      </p:sp>
      <p:sp>
        <p:nvSpPr>
          <p:cNvPr id="28674" name="Zástupný symbol pro text 2"/>
          <p:cNvSpPr>
            <a:spLocks noGrp="1"/>
          </p:cNvSpPr>
          <p:nvPr>
            <p:ph type="body" idx="1"/>
          </p:nvPr>
        </p:nvSpPr>
        <p:spPr>
          <a:xfrm>
            <a:off x="395288" y="981075"/>
            <a:ext cx="4040187" cy="639763"/>
          </a:xfrm>
        </p:spPr>
        <p:txBody>
          <a:bodyPr/>
          <a:lstStyle/>
          <a:p>
            <a:r>
              <a:rPr lang="cs-CZ" smtClean="0">
                <a:solidFill>
                  <a:srgbClr val="0070C0"/>
                </a:solidFill>
              </a:rPr>
              <a:t>Pavel:</a:t>
            </a:r>
          </a:p>
        </p:txBody>
      </p:sp>
      <p:sp>
        <p:nvSpPr>
          <p:cNvPr id="28675" name="Zástupný symbol pro obsah 3"/>
          <p:cNvSpPr>
            <a:spLocks noGrp="1"/>
          </p:cNvSpPr>
          <p:nvPr>
            <p:ph sz="half" idx="2"/>
          </p:nvPr>
        </p:nvSpPr>
        <p:spPr>
          <a:xfrm>
            <a:off x="457200" y="1700213"/>
            <a:ext cx="4040188" cy="4425950"/>
          </a:xfrm>
        </p:spPr>
        <p:txBody>
          <a:bodyPr/>
          <a:lstStyle/>
          <a:p>
            <a:pPr>
              <a:buFont typeface="Arial" charset="0"/>
              <a:buNone/>
            </a:pPr>
            <a:r>
              <a:rPr lang="cs-CZ" b="1" smtClean="0">
                <a:solidFill>
                  <a:srgbClr val="0070C0"/>
                </a:solidFill>
              </a:rPr>
              <a:t>m = 60 kg</a:t>
            </a:r>
          </a:p>
          <a:p>
            <a:pPr>
              <a:buFont typeface="Arial" charset="0"/>
              <a:buNone/>
            </a:pPr>
            <a:r>
              <a:rPr lang="cs-CZ" b="1" smtClean="0">
                <a:solidFill>
                  <a:srgbClr val="0070C0"/>
                </a:solidFill>
              </a:rPr>
              <a:t>h = 4 m</a:t>
            </a:r>
          </a:p>
          <a:p>
            <a:pPr>
              <a:buFont typeface="Arial" charset="0"/>
              <a:buNone/>
            </a:pPr>
            <a:r>
              <a:rPr lang="cs-CZ" b="1" smtClean="0">
                <a:solidFill>
                  <a:srgbClr val="0070C0"/>
                </a:solidFill>
              </a:rPr>
              <a:t>t = 5 s</a:t>
            </a:r>
          </a:p>
          <a:p>
            <a:pPr>
              <a:buFont typeface="Arial" charset="0"/>
              <a:buNone/>
            </a:pPr>
            <a:r>
              <a:rPr lang="cs-CZ" b="1" smtClean="0">
                <a:solidFill>
                  <a:srgbClr val="0070C0"/>
                </a:solidFill>
              </a:rPr>
              <a:t>P = ? </a:t>
            </a:r>
            <a:r>
              <a:rPr lang="en-US" b="1" smtClean="0">
                <a:solidFill>
                  <a:srgbClr val="0070C0"/>
                </a:solidFill>
              </a:rPr>
              <a:t>[</a:t>
            </a:r>
            <a:r>
              <a:rPr lang="cs-CZ" b="1" smtClean="0">
                <a:solidFill>
                  <a:srgbClr val="0070C0"/>
                </a:solidFill>
              </a:rPr>
              <a:t>W</a:t>
            </a:r>
            <a:r>
              <a:rPr lang="en-US" b="1" smtClean="0">
                <a:solidFill>
                  <a:srgbClr val="0070C0"/>
                </a:solidFill>
              </a:rPr>
              <a:t>]</a:t>
            </a:r>
            <a:endParaRPr lang="cs-CZ" b="1" smtClean="0">
              <a:solidFill>
                <a:srgbClr val="0070C0"/>
              </a:solidFill>
            </a:endParaRPr>
          </a:p>
          <a:p>
            <a:pPr>
              <a:buFont typeface="Arial" charset="0"/>
              <a:buNone/>
            </a:pPr>
            <a:r>
              <a:rPr lang="cs-CZ" b="1" smtClean="0">
                <a:solidFill>
                  <a:srgbClr val="0070C0"/>
                </a:solidFill>
              </a:rPr>
              <a:t>P = m </a:t>
            </a:r>
            <a:r>
              <a:rPr lang="cs-CZ" b="1" smtClean="0">
                <a:solidFill>
                  <a:srgbClr val="0070C0"/>
                </a:solidFill>
                <a:latin typeface="Arial" charset="0"/>
                <a:cs typeface="Arial" charset="0"/>
              </a:rPr>
              <a:t>∙</a:t>
            </a:r>
            <a:r>
              <a:rPr lang="cs-CZ" b="1" smtClean="0">
                <a:solidFill>
                  <a:srgbClr val="0070C0"/>
                </a:solidFill>
              </a:rPr>
              <a:t> g </a:t>
            </a:r>
            <a:r>
              <a:rPr lang="cs-CZ" b="1" smtClean="0">
                <a:solidFill>
                  <a:srgbClr val="0070C0"/>
                </a:solidFill>
                <a:latin typeface="Arial" charset="0"/>
                <a:cs typeface="Arial" charset="0"/>
              </a:rPr>
              <a:t>∙</a:t>
            </a:r>
            <a:r>
              <a:rPr lang="cs-CZ" b="1" smtClean="0">
                <a:solidFill>
                  <a:srgbClr val="0070C0"/>
                </a:solidFill>
              </a:rPr>
              <a:t> h / t</a:t>
            </a:r>
          </a:p>
          <a:p>
            <a:pPr>
              <a:buFont typeface="Arial" charset="0"/>
              <a:buNone/>
            </a:pPr>
            <a:r>
              <a:rPr lang="cs-CZ" b="1" smtClean="0">
                <a:solidFill>
                  <a:srgbClr val="0070C0"/>
                </a:solidFill>
              </a:rPr>
              <a:t>P = 60 </a:t>
            </a:r>
            <a:r>
              <a:rPr lang="cs-CZ" b="1" smtClean="0">
                <a:solidFill>
                  <a:srgbClr val="0070C0"/>
                </a:solidFill>
                <a:latin typeface="Arial" charset="0"/>
                <a:cs typeface="Arial" charset="0"/>
              </a:rPr>
              <a:t>∙</a:t>
            </a:r>
            <a:r>
              <a:rPr lang="cs-CZ" b="1" smtClean="0">
                <a:solidFill>
                  <a:srgbClr val="0070C0"/>
                </a:solidFill>
              </a:rPr>
              <a:t>10</a:t>
            </a:r>
            <a:r>
              <a:rPr lang="cs-CZ" b="1" smtClean="0">
                <a:solidFill>
                  <a:srgbClr val="0070C0"/>
                </a:solidFill>
                <a:latin typeface="Arial" charset="0"/>
                <a:cs typeface="Arial" charset="0"/>
              </a:rPr>
              <a:t>∙</a:t>
            </a:r>
            <a:r>
              <a:rPr lang="cs-CZ" b="1" smtClean="0">
                <a:solidFill>
                  <a:srgbClr val="0070C0"/>
                </a:solidFill>
              </a:rPr>
              <a:t> 4 / 5</a:t>
            </a:r>
          </a:p>
          <a:p>
            <a:pPr>
              <a:buFont typeface="Arial" charset="0"/>
              <a:buNone/>
            </a:pPr>
            <a:r>
              <a:rPr lang="cs-CZ" b="1" u="sng" smtClean="0">
                <a:solidFill>
                  <a:srgbClr val="0070C0"/>
                </a:solidFill>
              </a:rPr>
              <a:t>P = 480 W</a:t>
            </a:r>
          </a:p>
        </p:txBody>
      </p:sp>
      <p:sp>
        <p:nvSpPr>
          <p:cNvPr id="28676" name="Zástupný symbol pro text 4"/>
          <p:cNvSpPr>
            <a:spLocks noGrp="1"/>
          </p:cNvSpPr>
          <p:nvPr>
            <p:ph type="body" sz="quarter" idx="3"/>
          </p:nvPr>
        </p:nvSpPr>
        <p:spPr>
          <a:xfrm>
            <a:off x="4643438" y="1052513"/>
            <a:ext cx="4041775" cy="639762"/>
          </a:xfrm>
        </p:spPr>
        <p:txBody>
          <a:bodyPr/>
          <a:lstStyle/>
          <a:p>
            <a:r>
              <a:rPr lang="cs-CZ" smtClean="0">
                <a:solidFill>
                  <a:srgbClr val="00B050"/>
                </a:solidFill>
              </a:rPr>
              <a:t>Petr:</a:t>
            </a:r>
          </a:p>
        </p:txBody>
      </p:sp>
      <p:sp>
        <p:nvSpPr>
          <p:cNvPr id="28677" name="Zástupný symbol pro obsah 5"/>
          <p:cNvSpPr>
            <a:spLocks noGrp="1"/>
          </p:cNvSpPr>
          <p:nvPr>
            <p:ph sz="quarter" idx="4"/>
          </p:nvPr>
        </p:nvSpPr>
        <p:spPr>
          <a:xfrm>
            <a:off x="4645025" y="1700213"/>
            <a:ext cx="4041775" cy="4425950"/>
          </a:xfrm>
        </p:spPr>
        <p:txBody>
          <a:bodyPr/>
          <a:lstStyle/>
          <a:p>
            <a:pPr>
              <a:buFont typeface="Arial" charset="0"/>
              <a:buNone/>
            </a:pPr>
            <a:r>
              <a:rPr lang="cs-CZ" b="1" smtClean="0">
                <a:solidFill>
                  <a:srgbClr val="00B050"/>
                </a:solidFill>
              </a:rPr>
              <a:t>m = 72 kg</a:t>
            </a:r>
          </a:p>
          <a:p>
            <a:pPr>
              <a:buFont typeface="Arial" charset="0"/>
              <a:buNone/>
            </a:pPr>
            <a:r>
              <a:rPr lang="cs-CZ" b="1" smtClean="0">
                <a:solidFill>
                  <a:srgbClr val="00B050"/>
                </a:solidFill>
              </a:rPr>
              <a:t>h = 3 m</a:t>
            </a:r>
          </a:p>
          <a:p>
            <a:pPr>
              <a:buFont typeface="Arial" charset="0"/>
              <a:buNone/>
            </a:pPr>
            <a:r>
              <a:rPr lang="cs-CZ" b="1" smtClean="0">
                <a:solidFill>
                  <a:srgbClr val="00B050"/>
                </a:solidFill>
              </a:rPr>
              <a:t>t = 4 s</a:t>
            </a:r>
          </a:p>
          <a:p>
            <a:pPr>
              <a:buFont typeface="Arial" charset="0"/>
              <a:buNone/>
            </a:pPr>
            <a:r>
              <a:rPr lang="cs-CZ" b="1" smtClean="0">
                <a:solidFill>
                  <a:srgbClr val="00B050"/>
                </a:solidFill>
              </a:rPr>
              <a:t>P = ? </a:t>
            </a:r>
            <a:r>
              <a:rPr lang="en-US" b="1" smtClean="0">
                <a:solidFill>
                  <a:srgbClr val="00B050"/>
                </a:solidFill>
              </a:rPr>
              <a:t>[</a:t>
            </a:r>
            <a:r>
              <a:rPr lang="cs-CZ" b="1" smtClean="0">
                <a:solidFill>
                  <a:srgbClr val="00B050"/>
                </a:solidFill>
              </a:rPr>
              <a:t>W</a:t>
            </a:r>
            <a:r>
              <a:rPr lang="en-US" b="1" smtClean="0">
                <a:solidFill>
                  <a:srgbClr val="00B050"/>
                </a:solidFill>
              </a:rPr>
              <a:t>]</a:t>
            </a:r>
            <a:endParaRPr lang="cs-CZ" b="1" smtClean="0">
              <a:solidFill>
                <a:srgbClr val="00B050"/>
              </a:solidFill>
            </a:endParaRPr>
          </a:p>
          <a:p>
            <a:pPr>
              <a:buFont typeface="Arial" charset="0"/>
              <a:buNone/>
            </a:pPr>
            <a:r>
              <a:rPr lang="cs-CZ" b="1" smtClean="0">
                <a:solidFill>
                  <a:srgbClr val="00B050"/>
                </a:solidFill>
              </a:rPr>
              <a:t>P = m </a:t>
            </a:r>
            <a:r>
              <a:rPr lang="cs-CZ" b="1" smtClean="0">
                <a:solidFill>
                  <a:srgbClr val="00B050"/>
                </a:solidFill>
                <a:latin typeface="Arial" charset="0"/>
                <a:cs typeface="Arial" charset="0"/>
              </a:rPr>
              <a:t>∙</a:t>
            </a:r>
            <a:r>
              <a:rPr lang="cs-CZ" b="1" smtClean="0">
                <a:solidFill>
                  <a:srgbClr val="00B050"/>
                </a:solidFill>
              </a:rPr>
              <a:t>g </a:t>
            </a:r>
            <a:r>
              <a:rPr lang="cs-CZ" b="1" smtClean="0">
                <a:solidFill>
                  <a:srgbClr val="00B050"/>
                </a:solidFill>
                <a:latin typeface="Arial" charset="0"/>
                <a:cs typeface="Arial" charset="0"/>
              </a:rPr>
              <a:t>∙</a:t>
            </a:r>
            <a:r>
              <a:rPr lang="cs-CZ" b="1" smtClean="0">
                <a:solidFill>
                  <a:srgbClr val="00B050"/>
                </a:solidFill>
              </a:rPr>
              <a:t> h / t</a:t>
            </a:r>
          </a:p>
          <a:p>
            <a:pPr>
              <a:buFont typeface="Arial" charset="0"/>
              <a:buNone/>
            </a:pPr>
            <a:r>
              <a:rPr lang="cs-CZ" b="1" smtClean="0">
                <a:solidFill>
                  <a:srgbClr val="00B050"/>
                </a:solidFill>
              </a:rPr>
              <a:t>P = 72 </a:t>
            </a:r>
            <a:r>
              <a:rPr lang="cs-CZ" b="1" smtClean="0">
                <a:solidFill>
                  <a:srgbClr val="00B050"/>
                </a:solidFill>
                <a:latin typeface="Arial" charset="0"/>
                <a:cs typeface="Arial" charset="0"/>
              </a:rPr>
              <a:t>∙</a:t>
            </a:r>
            <a:r>
              <a:rPr lang="cs-CZ" b="1" smtClean="0">
                <a:solidFill>
                  <a:srgbClr val="00B050"/>
                </a:solidFill>
              </a:rPr>
              <a:t> 10 </a:t>
            </a:r>
            <a:r>
              <a:rPr lang="cs-CZ" b="1" smtClean="0">
                <a:solidFill>
                  <a:srgbClr val="00B050"/>
                </a:solidFill>
                <a:latin typeface="Arial" charset="0"/>
                <a:cs typeface="Arial" charset="0"/>
              </a:rPr>
              <a:t>∙</a:t>
            </a:r>
            <a:r>
              <a:rPr lang="cs-CZ" b="1" smtClean="0">
                <a:solidFill>
                  <a:srgbClr val="00B050"/>
                </a:solidFill>
              </a:rPr>
              <a:t> 3 / 4 </a:t>
            </a:r>
          </a:p>
          <a:p>
            <a:pPr>
              <a:buFont typeface="Arial" charset="0"/>
              <a:buNone/>
            </a:pPr>
            <a:r>
              <a:rPr lang="cs-CZ" b="1" u="sng" smtClean="0">
                <a:solidFill>
                  <a:srgbClr val="00B050"/>
                </a:solidFill>
              </a:rPr>
              <a:t>P = 540 W</a:t>
            </a:r>
          </a:p>
          <a:p>
            <a:pPr>
              <a:buFont typeface="Arial" charset="0"/>
              <a:buNone/>
            </a:pPr>
            <a:endParaRPr lang="cs-CZ" b="1" u="sng" smtClean="0">
              <a:solidFill>
                <a:srgbClr val="00B050"/>
              </a:solidFill>
            </a:endParaRPr>
          </a:p>
          <a:p>
            <a:pPr>
              <a:buFont typeface="Arial" charset="0"/>
              <a:buNone/>
            </a:pPr>
            <a:r>
              <a:rPr lang="cs-CZ" sz="3200" b="1" u="sng" smtClean="0">
                <a:solidFill>
                  <a:srgbClr val="00B050"/>
                </a:solidFill>
              </a:rPr>
              <a:t>Petr má větší výkon.</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Nadpis 1"/>
          <p:cNvSpPr>
            <a:spLocks noGrp="1"/>
          </p:cNvSpPr>
          <p:nvPr>
            <p:ph type="title"/>
          </p:nvPr>
        </p:nvSpPr>
        <p:spPr/>
        <p:txBody>
          <a:bodyPr/>
          <a:lstStyle/>
          <a:p>
            <a:r>
              <a:rPr lang="cs-CZ" sz="3200" u="sng" smtClean="0">
                <a:solidFill>
                  <a:srgbClr val="0070C0"/>
                </a:solidFill>
              </a:rPr>
              <a:t>Použité zdroje:</a:t>
            </a:r>
          </a:p>
        </p:txBody>
      </p:sp>
      <p:sp>
        <p:nvSpPr>
          <p:cNvPr id="29698" name="Zástupný symbol pro obsah 2"/>
          <p:cNvSpPr>
            <a:spLocks noGrp="1"/>
          </p:cNvSpPr>
          <p:nvPr>
            <p:ph idx="1"/>
          </p:nvPr>
        </p:nvSpPr>
        <p:spPr/>
        <p:txBody>
          <a:bodyPr/>
          <a:lstStyle/>
          <a:p>
            <a:r>
              <a:rPr lang="cs-CZ" sz="1800" smtClean="0">
                <a:hlinkClick r:id="rId2"/>
              </a:rPr>
              <a:t>http://www.starestroje.cz/historie/james.watt/james.watt.jpg</a:t>
            </a:r>
            <a:r>
              <a:rPr lang="cs-CZ" sz="1800" smtClean="0"/>
              <a:t>  </a:t>
            </a:r>
            <a:r>
              <a:rPr lang="en-US" sz="1800" smtClean="0"/>
              <a:t>[</a:t>
            </a:r>
            <a:r>
              <a:rPr lang="cs-CZ" sz="1800" smtClean="0"/>
              <a:t>cit:2011-09-29</a:t>
            </a:r>
            <a:r>
              <a:rPr lang="en-US" sz="1800" smtClean="0"/>
              <a:t>]</a:t>
            </a:r>
            <a:endParaRPr lang="cs-CZ" sz="1800" smtClean="0"/>
          </a:p>
          <a:p>
            <a:r>
              <a:rPr lang="cs-CZ" sz="1800" smtClean="0">
                <a:hlinkClick r:id="rId3"/>
              </a:rPr>
              <a:t>http://www.londongrs.com/Watt/steam_engine.jpg</a:t>
            </a:r>
            <a:r>
              <a:rPr lang="en-US" sz="1800" smtClean="0"/>
              <a:t> [</a:t>
            </a:r>
            <a:r>
              <a:rPr lang="cs-CZ" sz="1800" smtClean="0"/>
              <a:t>cit:2011-09-29</a:t>
            </a:r>
            <a:r>
              <a:rPr lang="en-US" sz="1800" smtClean="0"/>
              <a:t>]</a:t>
            </a:r>
            <a:endParaRPr lang="cs-CZ" sz="1800" smtClean="0"/>
          </a:p>
          <a:p>
            <a:r>
              <a:rPr lang="en-US" sz="1800" smtClean="0"/>
              <a:t>galerie office</a:t>
            </a:r>
          </a:p>
          <a:p>
            <a:r>
              <a:rPr lang="cs-CZ" sz="1800" b="1" smtClean="0"/>
              <a:t>doc. RNDr. Růžena  Kolářová, CSc., PaedDr. Jiří Bohuněk, Fyzika pro 8. ročník základní školy, nakladatelství Prometheus, 2004, ISBN 80-7196-149-3.</a:t>
            </a:r>
          </a:p>
          <a:p>
            <a:pPr>
              <a:buFont typeface="Arial" charset="0"/>
              <a:buNone/>
            </a:pPr>
            <a:r>
              <a:rPr lang="cs-CZ" sz="1800" b="1" smtClean="0">
                <a:hlinkClick r:id="rId4"/>
              </a:rPr>
              <a:t>http://www.horolezeckametodika.cz/wp-content/uploads/hrebsnihjist.jpg</a:t>
            </a:r>
            <a:endParaRPr lang="cs-CZ" sz="1800" b="1" smtClean="0"/>
          </a:p>
          <a:p>
            <a:pPr>
              <a:buFont typeface="Arial" charset="0"/>
              <a:buNone/>
            </a:pPr>
            <a:r>
              <a:rPr lang="en-US" sz="1800" smtClean="0"/>
              <a:t>[</a:t>
            </a:r>
            <a:r>
              <a:rPr lang="cs-CZ" sz="1800" smtClean="0"/>
              <a:t>cit:2011-09-29</a:t>
            </a:r>
            <a:r>
              <a:rPr lang="en-US" sz="1800" smtClean="0"/>
              <a:t>]</a:t>
            </a:r>
            <a:endParaRPr lang="cs-CZ" sz="1800" b="1" smtClean="0"/>
          </a:p>
          <a:p>
            <a:endParaRPr lang="cs-CZ" sz="2800" smtClean="0"/>
          </a:p>
          <a:p>
            <a:endParaRPr lang="cs-CZ" sz="2800" smtClean="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Nadpis 1"/>
          <p:cNvSpPr>
            <a:spLocks noGrp="1"/>
          </p:cNvSpPr>
          <p:nvPr>
            <p:ph type="title"/>
          </p:nvPr>
        </p:nvSpPr>
        <p:spPr>
          <a:xfrm>
            <a:off x="457200" y="274638"/>
            <a:ext cx="8229600" cy="796925"/>
          </a:xfrm>
        </p:spPr>
        <p:txBody>
          <a:bodyPr/>
          <a:lstStyle/>
          <a:p>
            <a:r>
              <a:rPr lang="cs-CZ" sz="3600" b="1" smtClean="0">
                <a:solidFill>
                  <a:srgbClr val="0070C0"/>
                </a:solidFill>
              </a:rPr>
              <a:t>Metodika prezentace:</a:t>
            </a:r>
          </a:p>
        </p:txBody>
      </p:sp>
      <p:sp>
        <p:nvSpPr>
          <p:cNvPr id="30722" name="Zástupný symbol pro obsah 2"/>
          <p:cNvSpPr>
            <a:spLocks noGrp="1"/>
          </p:cNvSpPr>
          <p:nvPr>
            <p:ph idx="1"/>
          </p:nvPr>
        </p:nvSpPr>
        <p:spPr>
          <a:xfrm>
            <a:off x="457200" y="1214438"/>
            <a:ext cx="8229600" cy="4911725"/>
          </a:xfrm>
        </p:spPr>
        <p:txBody>
          <a:bodyPr/>
          <a:lstStyle/>
          <a:p>
            <a:pPr marL="514350" indent="-514350">
              <a:buFont typeface="Arial" charset="0"/>
              <a:buAutoNum type="arabicParenR"/>
            </a:pPr>
            <a:r>
              <a:rPr lang="cs-CZ" sz="2800" b="1" smtClean="0">
                <a:solidFill>
                  <a:srgbClr val="002060"/>
                </a:solidFill>
              </a:rPr>
              <a:t>Prezentace slouží k naučení nového učiva.</a:t>
            </a:r>
          </a:p>
          <a:p>
            <a:pPr marL="514350" indent="-514350">
              <a:buFont typeface="Arial" charset="0"/>
              <a:buAutoNum type="arabicParenR"/>
            </a:pPr>
            <a:r>
              <a:rPr lang="cs-CZ" sz="2800" b="1" smtClean="0">
                <a:solidFill>
                  <a:srgbClr val="002060"/>
                </a:solidFill>
              </a:rPr>
              <a:t>Zavedení nové fyzikální veličiny „výkon“.</a:t>
            </a:r>
          </a:p>
          <a:p>
            <a:pPr marL="514350" indent="-514350">
              <a:buFont typeface="Arial" charset="0"/>
              <a:buAutoNum type="arabicParenR"/>
            </a:pPr>
            <a:r>
              <a:rPr lang="cs-CZ" sz="2800" b="1" smtClean="0">
                <a:solidFill>
                  <a:srgbClr val="002060"/>
                </a:solidFill>
              </a:rPr>
              <a:t>Zavedení značky, jednotky fyzikální veličiny.</a:t>
            </a:r>
          </a:p>
          <a:p>
            <a:pPr marL="514350" indent="-514350">
              <a:buFont typeface="Arial" charset="0"/>
              <a:buAutoNum type="arabicParenR"/>
            </a:pPr>
            <a:r>
              <a:rPr lang="cs-CZ" sz="2800" b="1" smtClean="0">
                <a:solidFill>
                  <a:srgbClr val="002060"/>
                </a:solidFill>
              </a:rPr>
              <a:t>Slovní vyjádření fyzikální veličiny spolu s vysvětlením výpočtu výkonu.</a:t>
            </a:r>
          </a:p>
          <a:p>
            <a:pPr marL="514350" indent="-514350">
              <a:buFont typeface="Arial" charset="0"/>
              <a:buAutoNum type="arabicParenR"/>
            </a:pPr>
            <a:r>
              <a:rPr lang="cs-CZ" sz="2800" b="1" smtClean="0">
                <a:solidFill>
                  <a:srgbClr val="002060"/>
                </a:solidFill>
              </a:rPr>
              <a:t>Žák se pokusí sám přijít na rozdíl mezi prací a výkonem.</a:t>
            </a:r>
          </a:p>
          <a:p>
            <a:pPr marL="514350" indent="-514350">
              <a:buFont typeface="Arial" charset="0"/>
              <a:buAutoNum type="arabicParenR"/>
            </a:pPr>
            <a:r>
              <a:rPr lang="cs-CZ" sz="2800" b="1" smtClean="0">
                <a:solidFill>
                  <a:srgbClr val="002060"/>
                </a:solidFill>
              </a:rPr>
              <a:t>Ukázky příkladů na výpočet výkonu.</a:t>
            </a:r>
          </a:p>
          <a:p>
            <a:pPr marL="514350" indent="-514350">
              <a:buFont typeface="Arial" charset="0"/>
              <a:buAutoNum type="arabicParenR"/>
            </a:pPr>
            <a:r>
              <a:rPr lang="cs-CZ" sz="2800" b="1" smtClean="0">
                <a:solidFill>
                  <a:srgbClr val="002060"/>
                </a:solidFill>
              </a:rPr>
              <a:t>Žák řeší úkoly. Odpovídá na ústí otázky. Vybírá z možností odpovědí a řeší početní úlohy.</a:t>
            </a:r>
          </a:p>
          <a:p>
            <a:pPr marL="514350" indent="-514350">
              <a:buFont typeface="Arial" charset="0"/>
              <a:buAutoNum type="arabicParenR"/>
            </a:pPr>
            <a:endParaRPr lang="cs-CZ" sz="2800" b="1" smtClean="0">
              <a:solidFill>
                <a:srgbClr val="002060"/>
              </a:solidFill>
            </a:endParaRPr>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261</TotalTime>
  <Words>817</Words>
  <Application>Microsoft Office PowerPoint</Application>
  <PresentationFormat>On-screen Show (4:3)</PresentationFormat>
  <Paragraphs>136</Paragraphs>
  <Slides>18</Slides>
  <Notes>0</Notes>
  <HiddenSlides>0</HiddenSlides>
  <MMClips>0</MMClips>
  <ScaleCrop>false</ScaleCrop>
  <HeadingPairs>
    <vt:vector size="6" baseType="variant">
      <vt:variant>
        <vt:lpstr>Použitá písma</vt:lpstr>
      </vt:variant>
      <vt:variant>
        <vt:i4>4</vt:i4>
      </vt:variant>
      <vt:variant>
        <vt:lpstr>Šablona návrhu</vt:lpstr>
      </vt:variant>
      <vt:variant>
        <vt:i4>1</vt:i4>
      </vt:variant>
      <vt:variant>
        <vt:lpstr>Nadpisy snímků</vt:lpstr>
      </vt:variant>
      <vt:variant>
        <vt:i4>18</vt:i4>
      </vt:variant>
    </vt:vector>
  </HeadingPairs>
  <TitlesOfParts>
    <vt:vector size="23" baseType="lpstr">
      <vt:lpstr>Calibri</vt:lpstr>
      <vt:lpstr>Arial</vt:lpstr>
      <vt:lpstr>Wingdings 3</vt:lpstr>
      <vt:lpstr>Wingdings</vt:lpstr>
      <vt:lpstr>Motiv sady Office</vt:lpstr>
      <vt:lpstr>Snímek 1</vt:lpstr>
      <vt:lpstr>Praxe: Dělník naloží lopatou písek na nákladní automobil asi za dvě hodiny. Bagr to dokáže za 15 minut. Bagr tedy vykoná tutéž práci za osmkrát kratší dobu než dělník. Za stejnou dobu vykoná více práce, má větší VÝKON než člověk.</vt:lpstr>
      <vt:lpstr>Určení výkonu:</vt:lpstr>
      <vt:lpstr> Jamese Watt:</vt:lpstr>
      <vt:lpstr>Příklad: Motor výtahu zdvihl rovnoměrným pohybem svisle vzhůru kabinu                          o hmotnosti 400 kg do výšky 5 m za dobu                            10 s. a) Jakou práci vykonal motor výtahu? b) Jaký byl při tom výkon motoru? </vt:lpstr>
      <vt:lpstr> Řešení:</vt:lpstr>
      <vt:lpstr>Pouze ústně odpovězte:</vt:lpstr>
      <vt:lpstr> Jak se změní výkon, když se za stejnou dobu dvakrát zvětší práce?</vt:lpstr>
      <vt:lpstr>Eva s Janou soutěžily, která vyšplhá dřív ke značce ve výšce 4 m na tyči v tělocvičně. Jana byla rychlejší, dostala se ke značce za 8 s. Eva tam došplhala za 16 s. a) Jakou práci vykonala každá z nich vyšplháním ke značce, jestliže mají stejnou hmotnost 45 kg? b) Porovnej jejich výkony. </vt:lpstr>
      <vt:lpstr> Řešení:</vt:lpstr>
      <vt:lpstr>   Urči výkon člověka, který zdvihl rovnoměrným pohybem pomocí pevné kladky pytel cementu o hmotnosti 50 kg do výšky 1,5 m za 7,5 s.   </vt:lpstr>
      <vt:lpstr>Traktor táhne přívěs stálou silou 14 500 N při stálé rychlosti 5,2 km/h. Jaký je výkon traktoru?</vt:lpstr>
      <vt:lpstr> Traktor při stálém výkonu 60 kW vyvíjí postupně tahovou sílu 50 000 N, 30 000 N a 20 000 N. Jaké rychlosti dosahuje                     v jednotlivých případech? Jak se mění rychlost se zmenšující se tahovou silou?    </vt:lpstr>
      <vt:lpstr> Řešení:</vt:lpstr>
      <vt:lpstr> Pavel o hmotnosti 60 kg vyleze po skále do výšky 4 m za 5 sekund. Petr                            o hmotnosti 72 kg se dostane do výšky                 3 m za 4 sekundy.  Který chlapec má větší výkon?    </vt:lpstr>
      <vt:lpstr> Řešení:</vt:lpstr>
      <vt:lpstr>Použité zdroje:</vt:lpstr>
      <vt:lpstr>Metodika prezentace:</vt:lpstr>
    </vt:vector>
  </TitlesOfParts>
  <Company>Hewlett-Packard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VÝKON</dc:title>
  <dc:creator>Home</dc:creator>
  <cp:lastModifiedBy>DUM</cp:lastModifiedBy>
  <cp:revision>45</cp:revision>
  <dcterms:created xsi:type="dcterms:W3CDTF">2010-08-04T08:16:59Z</dcterms:created>
  <dcterms:modified xsi:type="dcterms:W3CDTF">2013-06-07T17:56:02Z</dcterms:modified>
</cp:coreProperties>
</file>