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7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2" r:id="rId16"/>
    <p:sldId id="273" r:id="rId17"/>
    <p:sldId id="274" r:id="rId18"/>
    <p:sldId id="275" r:id="rId19"/>
    <p:sldId id="277" r:id="rId20"/>
    <p:sldId id="27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0B21A1-F214-4ED4-BF5E-26263EEC301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F90685-B21F-474E-8F83-22882B2E85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7</a:t>
            </a:fld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8</a:t>
            </a:fld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9</a:t>
            </a:fld>
            <a:endParaRPr lang="cs-CZ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10</a:t>
            </a:fld>
            <a:endParaRPr lang="cs-CZ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12</a:t>
            </a:fld>
            <a:endParaRPr lang="cs-CZ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13</a:t>
            </a:fld>
            <a:endParaRPr lang="cs-CZ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14</a:t>
            </a:fld>
            <a:endParaRPr lang="cs-CZ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15</a:t>
            </a:fld>
            <a:endParaRPr lang="cs-CZ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16</a:t>
            </a:fld>
            <a:endParaRPr lang="cs-CZ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17</a:t>
            </a:fld>
            <a:endParaRPr lang="cs-CZ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18</a:t>
            </a:fld>
            <a:endParaRPr lang="cs-CZ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19</a:t>
            </a:fld>
            <a:endParaRPr lang="cs-CZ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F90685-B21F-474E-8F83-22882B2E851B}" type="slidenum">
              <a:rPr lang="cs-CZ" smtClean="0"/>
              <a:pPr/>
              <a:t>20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91F63-5F45-45C1-8681-C4427AAE5EB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891F63-5F45-45C1-8681-C4427AAE5EB6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1C987-3F9A-4F99-9DDA-5FA0DBC25F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vetelektrotechniky.ic.cz/obrazky/obrazek%202.jpg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hobby-shop.cz/cmsres.axd/getimg/shop$7cExtra$4094404-45$4094404_jpg/540x300/75" TargetMode="External"/><Relationship Id="rId4" Type="http://schemas.openxmlformats.org/officeDocument/2006/relationships/hyperlink" Target="http://fyzika.webovka.eu/pictures/fyzika0002.png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827584" y="4869160"/>
            <a:ext cx="7416824" cy="108012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ročníku, slouží k </a:t>
            </a:r>
            <a:r>
              <a:rPr lang="cs-CZ" sz="1600" b="1" dirty="0" smtClean="0">
                <a:solidFill>
                  <a:srgbClr val="00B0F0"/>
                </a:solidFill>
              </a:rPr>
              <a:t>použití  již probraných fyzikálních veličin a pomocí nich k zavedení  nového pojmu „účinnost“ a k výpočtům účinnosti.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899592" y="4005064"/>
            <a:ext cx="7577814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Výpočet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práce z výkonu a času, Účinnost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1268760"/>
            <a:ext cx="60338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FY.8.A.05_vypocet_ prace_ z_ vykonu_ a_casu_ucinnost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88640"/>
            <a:ext cx="1811936" cy="1728192"/>
          </a:xfrm>
          <a:prstGeom prst="rect">
            <a:avLst/>
          </a:prstGeom>
          <a:noFill/>
        </p:spPr>
      </p:pic>
      <p:pic>
        <p:nvPicPr>
          <p:cNvPr id="6" name="Obrázek 5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33265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Příklad: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Motor mopedu má po dobu jízdy stálý výkon 1 kW. Jakou mechanickou práci motor vykoná během půl hodiny jízdy?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P = 1 kW = 1 000 W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t = 0,5 h = 1 800 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W = ? J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W = P 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0070C0"/>
                </a:solidFill>
              </a:rPr>
              <a:t> t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70C0"/>
                </a:solidFill>
              </a:rPr>
              <a:t>W = 1 000 </a:t>
            </a:r>
            <a:r>
              <a:rPr lang="cs-CZ" sz="2800" b="1" u="sng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sz="2800" b="1" u="sng" dirty="0" smtClean="0">
                <a:solidFill>
                  <a:srgbClr val="0070C0"/>
                </a:solidFill>
              </a:rPr>
              <a:t> 1 800 = 1 800 000 J = 1,8 MJ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70C0"/>
                </a:solidFill>
              </a:rPr>
              <a:t>Motor mopedu vykonal práci 1,8 MJ.</a:t>
            </a:r>
            <a:endParaRPr lang="cs-CZ" sz="2800" b="1" u="sng" dirty="0">
              <a:solidFill>
                <a:srgbClr val="0070C0"/>
              </a:solidFill>
            </a:endParaRPr>
          </a:p>
        </p:txBody>
      </p:sp>
      <p:pic>
        <p:nvPicPr>
          <p:cNvPr id="1027" name="Picture 3" descr="C:\Documents and Settings\radek\Local Settings\Temporary Internet Files\Content.IE5\FT0M62PU\MC9003429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3143248"/>
            <a:ext cx="1143008" cy="1357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480116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Jestliže má motor mopedu stálý výkon </a:t>
            </a:r>
            <a:br>
              <a:rPr lang="cs-CZ" sz="3600" b="1" dirty="0" smtClean="0"/>
            </a:br>
            <a:r>
              <a:rPr lang="cs-CZ" sz="3600" b="1" dirty="0" smtClean="0"/>
              <a:t>1 000 W, znamená to, že motor </a:t>
            </a:r>
            <a:r>
              <a:rPr lang="cs-CZ" sz="3600" b="1" dirty="0" smtClean="0">
                <a:solidFill>
                  <a:srgbClr val="0070C0"/>
                </a:solidFill>
              </a:rPr>
              <a:t>za každou sekundu vykoná práci 1 000 J</a:t>
            </a:r>
            <a:r>
              <a:rPr lang="cs-CZ" sz="3600" b="1" dirty="0" smtClean="0"/>
              <a:t>. </a:t>
            </a:r>
            <a:br>
              <a:rPr lang="cs-CZ" sz="3600" b="1" dirty="0" smtClean="0"/>
            </a:br>
            <a:r>
              <a:rPr lang="cs-CZ" sz="3600" b="1" dirty="0" smtClean="0"/>
              <a:t>Za dobu</a:t>
            </a:r>
            <a:br>
              <a:rPr lang="cs-CZ" sz="3600" b="1" dirty="0" smtClean="0"/>
            </a:br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rgbClr val="0070C0"/>
                </a:solidFill>
              </a:rPr>
              <a:t>1 800 s </a:t>
            </a:r>
            <a:r>
              <a:rPr lang="cs-CZ" sz="3600" b="1" dirty="0" smtClean="0"/>
              <a:t>vykoná práci :</a:t>
            </a:r>
            <a:br>
              <a:rPr lang="cs-CZ" sz="3600" b="1" dirty="0" smtClean="0"/>
            </a:br>
            <a:r>
              <a:rPr lang="cs-CZ" sz="3600" b="1" dirty="0" smtClean="0"/>
              <a:t>1 000 </a:t>
            </a:r>
            <a:r>
              <a:rPr lang="cs-CZ" sz="3600" b="1" dirty="0" smtClean="0">
                <a:latin typeface="Arial"/>
                <a:cs typeface="Arial"/>
              </a:rPr>
              <a:t>∙</a:t>
            </a:r>
            <a:r>
              <a:rPr lang="cs-CZ" sz="3600" b="1" dirty="0" smtClean="0"/>
              <a:t> 1 800 J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7058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70C0"/>
                </a:solidFill>
              </a:rPr>
              <a:t>W = P * t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Počítáme-li výkon ve wattech a dobu </a:t>
            </a:r>
            <a:br>
              <a:rPr lang="cs-CZ" sz="3600" b="1" dirty="0" smtClean="0"/>
            </a:br>
            <a:r>
              <a:rPr lang="cs-CZ" sz="3600" b="1" dirty="0" smtClean="0"/>
              <a:t>v sekundách, dostaneme práci </a:t>
            </a:r>
            <a:br>
              <a:rPr lang="cs-CZ" sz="3600" b="1" dirty="0" smtClean="0"/>
            </a:br>
            <a:r>
              <a:rPr lang="cs-CZ" sz="3600" b="1" dirty="0" smtClean="0"/>
              <a:t>ve wattsekundách W</a:t>
            </a:r>
            <a:r>
              <a:rPr lang="cs-CZ" sz="3600" b="1" dirty="0" smtClean="0">
                <a:latin typeface="Arial"/>
                <a:cs typeface="Arial"/>
              </a:rPr>
              <a:t>∙</a:t>
            </a:r>
            <a:r>
              <a:rPr lang="cs-CZ" sz="3600" b="1" dirty="0" smtClean="0"/>
              <a:t>s. </a:t>
            </a:r>
            <a:br>
              <a:rPr lang="cs-CZ" sz="3600" b="1" dirty="0" smtClean="0"/>
            </a:br>
            <a:r>
              <a:rPr lang="cs-CZ" sz="3600" b="1" dirty="0" smtClean="0"/>
              <a:t>Přitom platí:</a:t>
            </a:r>
            <a:br>
              <a:rPr lang="cs-CZ" sz="3600" b="1" dirty="0" smtClean="0"/>
            </a:br>
            <a:r>
              <a:rPr lang="cs-CZ" sz="3600" b="1" dirty="0" smtClean="0">
                <a:solidFill>
                  <a:srgbClr val="00B050"/>
                </a:solidFill>
              </a:rPr>
              <a:t>1 J = 1 W</a:t>
            </a:r>
            <a:r>
              <a:rPr lang="cs-CZ" sz="3600" b="1" dirty="0" smtClean="0">
                <a:solidFill>
                  <a:srgbClr val="00B050"/>
                </a:solidFill>
                <a:latin typeface="Arial"/>
                <a:cs typeface="Arial"/>
              </a:rPr>
              <a:t>∙</a:t>
            </a:r>
            <a:r>
              <a:rPr lang="cs-CZ" sz="3600" b="1" dirty="0" smtClean="0">
                <a:solidFill>
                  <a:srgbClr val="00B050"/>
                </a:solidFill>
              </a:rPr>
              <a:t> s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7058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Vyjádříme-li výkon v kilowattech a dobu v hodinách, dostáváme práci 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v kilowatthodinách (kWh)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u="sng" dirty="0" smtClean="0">
                <a:solidFill>
                  <a:srgbClr val="0070C0"/>
                </a:solidFill>
              </a:rPr>
              <a:t>1 kWh </a:t>
            </a:r>
            <a:r>
              <a:rPr lang="cs-CZ" sz="3600" b="1" dirty="0" smtClean="0">
                <a:solidFill>
                  <a:srgbClr val="0070C0"/>
                </a:solidFill>
              </a:rPr>
              <a:t>= 1 000 W </a:t>
            </a:r>
            <a:r>
              <a:rPr lang="cs-CZ" sz="3600" b="1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sz="3600" b="1" dirty="0" smtClean="0">
                <a:solidFill>
                  <a:srgbClr val="0070C0"/>
                </a:solidFill>
              </a:rPr>
              <a:t> 3 600 s =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=3 600 000 W</a:t>
            </a:r>
            <a:r>
              <a:rPr lang="cs-CZ" sz="3600" b="1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sz="3600" b="1" dirty="0" smtClean="0">
                <a:solidFill>
                  <a:srgbClr val="0070C0"/>
                </a:solidFill>
              </a:rPr>
              <a:t> s=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u="sng" dirty="0" smtClean="0">
                <a:solidFill>
                  <a:srgbClr val="0070C0"/>
                </a:solidFill>
              </a:rPr>
              <a:t>=3,6 MJ</a:t>
            </a:r>
            <a:endParaRPr lang="cs-CZ" sz="3600" b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V praxi rozlišujeme: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VÝKON</a:t>
            </a:r>
            <a:r>
              <a:rPr lang="cs-CZ" b="1" dirty="0" smtClean="0">
                <a:solidFill>
                  <a:srgbClr val="0070C0"/>
                </a:solidFill>
              </a:rPr>
              <a:t> daného zařízení = tj. užitečná práce vykonaná za 1 sekundu.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PŘÍKON</a:t>
            </a:r>
            <a:r>
              <a:rPr lang="cs-CZ" b="1" dirty="0" smtClean="0">
                <a:solidFill>
                  <a:srgbClr val="0070C0"/>
                </a:solidFill>
              </a:rPr>
              <a:t> = tj. práce, která se skutečně za 1 s vykonala</a:t>
            </a:r>
          </a:p>
          <a:p>
            <a:pPr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Příkon P</a:t>
            </a:r>
            <a:r>
              <a:rPr lang="cs-CZ" b="1" baseline="-25000" dirty="0" smtClean="0">
                <a:solidFill>
                  <a:srgbClr val="0070C0"/>
                </a:solidFill>
              </a:rPr>
              <a:t>0</a:t>
            </a:r>
            <a:r>
              <a:rPr lang="cs-CZ" b="1" dirty="0" smtClean="0">
                <a:solidFill>
                  <a:srgbClr val="0070C0"/>
                </a:solidFill>
              </a:rPr>
              <a:t>, nebo-li skutečně vykonaná práce za 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1 s, je tedy větší než výkon P.</a:t>
            </a: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45861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Pro posouzení, jak dané zařízení pracuje hospodárně, jak je „účinné“, se zavádí veličina </a:t>
            </a:r>
            <a:r>
              <a:rPr lang="cs-CZ" sz="3600" b="1" u="sng" dirty="0" smtClean="0">
                <a:solidFill>
                  <a:srgbClr val="0070C0"/>
                </a:solidFill>
              </a:rPr>
              <a:t>ÚČINNOST</a:t>
            </a:r>
            <a:r>
              <a:rPr lang="cs-CZ" sz="3600" b="1" dirty="0" smtClean="0"/>
              <a:t>.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3357562"/>
            <a:ext cx="4643470" cy="20193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Účinnost: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 Značí se řeckým písmenem </a:t>
            </a:r>
            <a:r>
              <a:rPr lang="cs-CZ" b="1" dirty="0" smtClean="0">
                <a:sym typeface="Symbol"/>
              </a:rPr>
              <a:t> (čti éta):</a:t>
            </a:r>
          </a:p>
          <a:p>
            <a:pPr>
              <a:buNone/>
            </a:pPr>
            <a:endParaRPr lang="cs-CZ" b="1" dirty="0" smtClean="0">
              <a:sym typeface="Symbol"/>
            </a:endParaRPr>
          </a:p>
          <a:p>
            <a:pPr>
              <a:buFont typeface="Symbol"/>
              <a:buChar char="h"/>
            </a:pPr>
            <a:r>
              <a:rPr lang="cs-CZ" b="1" dirty="0" smtClean="0">
                <a:sym typeface="Symbol"/>
              </a:rPr>
              <a:t>= </a:t>
            </a:r>
            <a:r>
              <a:rPr lang="cs-CZ" b="1" dirty="0" smtClean="0">
                <a:solidFill>
                  <a:srgbClr val="00B050"/>
                </a:solidFill>
                <a:sym typeface="Symbol"/>
              </a:rPr>
              <a:t>výkon / příkon</a:t>
            </a:r>
          </a:p>
          <a:p>
            <a:pPr>
              <a:buFont typeface="Symbol"/>
              <a:buChar char="h"/>
            </a:pPr>
            <a:endParaRPr lang="cs-CZ" b="1" dirty="0" smtClean="0">
              <a:sym typeface="Symbol"/>
            </a:endParaRPr>
          </a:p>
          <a:p>
            <a:pPr>
              <a:buFont typeface="Symbol"/>
              <a:buChar char="h"/>
            </a:pPr>
            <a:r>
              <a:rPr lang="cs-CZ" b="1" dirty="0" smtClean="0">
                <a:sym typeface="Symbol"/>
              </a:rPr>
              <a:t>= užitečná práce vykonaná za 1 s / práce, která se skutečně za 1 s vykonala</a:t>
            </a:r>
          </a:p>
          <a:p>
            <a:pPr>
              <a:buFont typeface="Symbol"/>
              <a:buChar char="h"/>
            </a:pPr>
            <a:r>
              <a:rPr lang="cs-CZ" b="1" dirty="0" smtClean="0">
                <a:sym typeface="Symbol"/>
              </a:rPr>
              <a:t>= </a:t>
            </a:r>
            <a:r>
              <a:rPr lang="cs-CZ" b="1" dirty="0" smtClean="0">
                <a:solidFill>
                  <a:srgbClr val="00B050"/>
                </a:solidFill>
                <a:sym typeface="Symbol"/>
              </a:rPr>
              <a:t>P / P</a:t>
            </a:r>
            <a:r>
              <a:rPr lang="cs-CZ" b="1" baseline="-25000" dirty="0" smtClean="0">
                <a:solidFill>
                  <a:srgbClr val="00B050"/>
                </a:solidFill>
                <a:sym typeface="Symbol"/>
              </a:rPr>
              <a:t>0</a:t>
            </a:r>
            <a:endParaRPr lang="cs-CZ" b="1" baseline="-25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661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Je-li účinnost např. </a:t>
            </a:r>
            <a:r>
              <a:rPr lang="cs-CZ" sz="3600" b="1" dirty="0" smtClean="0">
                <a:solidFill>
                  <a:srgbClr val="00B050"/>
                </a:solidFill>
              </a:rPr>
              <a:t>¾</a:t>
            </a:r>
            <a:r>
              <a:rPr lang="cs-CZ" sz="3600" b="1" dirty="0" smtClean="0"/>
              <a:t>, znamená to, že jen </a:t>
            </a:r>
            <a:r>
              <a:rPr lang="cs-CZ" sz="3600" b="1" u="sng" dirty="0" smtClean="0">
                <a:solidFill>
                  <a:srgbClr val="00B050"/>
                </a:solidFill>
              </a:rPr>
              <a:t>tři čtvrtiny skutečně vykonané práce se užitečně využily</a:t>
            </a:r>
            <a:r>
              <a:rPr lang="cs-CZ" sz="3600" b="1" dirty="0" smtClean="0"/>
              <a:t> a ¼ se „ztratila“, spotřebovala jinak, např. při překonávání tření.</a:t>
            </a:r>
            <a:endParaRPr lang="cs-CZ" sz="3600" b="1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6653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Účinnost někdy vyjadřujeme také v </a:t>
            </a:r>
            <a:r>
              <a:rPr lang="cs-CZ" sz="3600" b="1" dirty="0" smtClean="0">
                <a:solidFill>
                  <a:srgbClr val="0070C0"/>
                </a:solidFill>
              </a:rPr>
              <a:t>procentech</a:t>
            </a:r>
            <a:r>
              <a:rPr lang="cs-CZ" sz="3600" b="1" dirty="0" smtClean="0"/>
              <a:t>. </a:t>
            </a:r>
            <a:br>
              <a:rPr lang="cs-CZ" sz="3600" b="1" dirty="0" smtClean="0"/>
            </a:br>
            <a:r>
              <a:rPr lang="cs-CZ" sz="3600" b="1" dirty="0" smtClean="0">
                <a:solidFill>
                  <a:srgbClr val="0070C0"/>
                </a:solidFill>
              </a:rPr>
              <a:t>Je-li např. </a:t>
            </a:r>
            <a:r>
              <a:rPr lang="cs-CZ" sz="3600" b="1" dirty="0" smtClean="0">
                <a:solidFill>
                  <a:srgbClr val="0070C0"/>
                </a:solidFill>
                <a:sym typeface="Symbol"/>
              </a:rPr>
              <a:t> = ¾ = 0,75 … je účinnost 75%.</a:t>
            </a:r>
            <a:r>
              <a:rPr lang="cs-CZ" sz="3600" b="1" dirty="0" smtClean="0">
                <a:sym typeface="Symbol"/>
              </a:rPr>
              <a:t/>
            </a:r>
            <a:br>
              <a:rPr lang="cs-CZ" sz="3600" b="1" dirty="0" smtClean="0">
                <a:sym typeface="Symbol"/>
              </a:rPr>
            </a:br>
            <a:r>
              <a:rPr lang="cs-CZ" sz="3600" b="1" dirty="0" smtClean="0">
                <a:sym typeface="Symbol"/>
              </a:rPr>
              <a:t>Nebo-li jen 75% je užitečná práce </a:t>
            </a:r>
            <a:br>
              <a:rPr lang="cs-CZ" sz="3600" b="1" dirty="0" smtClean="0">
                <a:sym typeface="Symbol"/>
              </a:rPr>
            </a:br>
            <a:r>
              <a:rPr lang="cs-CZ" sz="3600" b="1" dirty="0" smtClean="0">
                <a:sym typeface="Symbol"/>
              </a:rPr>
              <a:t>a 25% jsou ztráty.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Odpovězte ústně: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Uveď vztah pro výpočet práce při přemísťování tělesa, jestliže znáš výkon a čas.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V jakých jednotkách můžeme práci z výkonu vypočítat?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Jak určíš účinnost stroje?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Vysvětli, co znamená, že stroj pracuje s účinností 0,75?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solidFill>
                  <a:srgbClr val="00B050"/>
                </a:solidFill>
              </a:rPr>
              <a:t>Kolik procent činí ztráty u stroje s účinností 60%?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74642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 Motor pracuje se stálým </a:t>
            </a:r>
            <a:r>
              <a:rPr lang="cs-CZ" sz="3600" b="1" dirty="0" smtClean="0">
                <a:solidFill>
                  <a:srgbClr val="0070C0"/>
                </a:solidFill>
              </a:rPr>
              <a:t>výkonem 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0,8 kW po dobu 5 hodin</a:t>
            </a:r>
            <a:r>
              <a:rPr lang="cs-CZ" sz="3600" b="1" dirty="0" smtClean="0"/>
              <a:t>. Jak velkou mechanickou </a:t>
            </a:r>
            <a:r>
              <a:rPr lang="cs-CZ" sz="3600" b="1" dirty="0" smtClean="0">
                <a:solidFill>
                  <a:srgbClr val="0070C0"/>
                </a:solidFill>
              </a:rPr>
              <a:t>práci</a:t>
            </a:r>
            <a:r>
              <a:rPr lang="cs-CZ" sz="3600" b="1" dirty="0" smtClean="0"/>
              <a:t> vykoná?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3714752"/>
            <a:ext cx="3810000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sym typeface="Wingdings"/>
              </a:rPr>
              <a:t> </a:t>
            </a:r>
            <a:r>
              <a:rPr lang="cs-CZ" sz="3600" b="1" dirty="0" smtClean="0">
                <a:solidFill>
                  <a:srgbClr val="FF0000"/>
                </a:solidFill>
              </a:rPr>
              <a:t>Řešení: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P = 0,8 kW</a:t>
            </a:r>
          </a:p>
          <a:p>
            <a:pPr>
              <a:buNone/>
            </a:pPr>
            <a:r>
              <a:rPr lang="cs-CZ" b="1" dirty="0" smtClean="0"/>
              <a:t>t = 5 hod</a:t>
            </a:r>
          </a:p>
          <a:p>
            <a:pPr>
              <a:buNone/>
            </a:pPr>
            <a:r>
              <a:rPr lang="cs-CZ" b="1" dirty="0" smtClean="0"/>
              <a:t>W = ? kWh</a:t>
            </a:r>
          </a:p>
          <a:p>
            <a:pPr>
              <a:buNone/>
            </a:pPr>
            <a:r>
              <a:rPr lang="cs-CZ" b="1" dirty="0" smtClean="0"/>
              <a:t>W = P </a:t>
            </a:r>
            <a:r>
              <a:rPr lang="cs-CZ" b="1" dirty="0" smtClean="0">
                <a:latin typeface="Arial"/>
                <a:cs typeface="Arial"/>
              </a:rPr>
              <a:t>∙</a:t>
            </a:r>
            <a:r>
              <a:rPr lang="cs-CZ" b="1" dirty="0" smtClean="0"/>
              <a:t> t</a:t>
            </a:r>
          </a:p>
          <a:p>
            <a:pPr>
              <a:buNone/>
            </a:pPr>
            <a:r>
              <a:rPr lang="cs-CZ" b="1" dirty="0" smtClean="0"/>
              <a:t>W = 0,8 </a:t>
            </a:r>
            <a:r>
              <a:rPr lang="cs-CZ" b="1" dirty="0" smtClean="0">
                <a:latin typeface="Arial"/>
                <a:cs typeface="Arial"/>
              </a:rPr>
              <a:t>∙</a:t>
            </a:r>
            <a:r>
              <a:rPr lang="cs-CZ" b="1" dirty="0" smtClean="0"/>
              <a:t> 5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W = 4 kWh      =  </a:t>
            </a:r>
            <a:r>
              <a:rPr lang="cs-CZ" b="1" dirty="0" smtClean="0">
                <a:solidFill>
                  <a:srgbClr val="0070C0"/>
                </a:solidFill>
              </a:rPr>
              <a:t>4 </a:t>
            </a:r>
            <a:r>
              <a:rPr lang="cs-CZ" b="1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b="1" dirty="0" smtClean="0">
                <a:solidFill>
                  <a:srgbClr val="0070C0"/>
                </a:solidFill>
              </a:rPr>
              <a:t> 3,6 MJ</a:t>
            </a:r>
            <a:endParaRPr lang="cs-CZ" b="1" u="sng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W = 14,4 MJ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Motor vykoná mechanickou práci 14,4 MJ.</a:t>
            </a:r>
            <a:endParaRPr lang="cs-CZ" b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68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 Pokus se odhadnout, jakou </a:t>
            </a:r>
            <a:r>
              <a:rPr lang="cs-CZ" sz="3600" b="1" dirty="0" smtClean="0">
                <a:solidFill>
                  <a:srgbClr val="0070C0"/>
                </a:solidFill>
              </a:rPr>
              <a:t>práci</a:t>
            </a:r>
            <a:r>
              <a:rPr lang="cs-CZ" sz="3600" b="1" dirty="0" smtClean="0"/>
              <a:t> vykoná např. kopáč za </a:t>
            </a:r>
            <a:r>
              <a:rPr lang="cs-CZ" sz="3600" b="1" dirty="0" smtClean="0">
                <a:solidFill>
                  <a:srgbClr val="0070C0"/>
                </a:solidFill>
              </a:rPr>
              <a:t>celý pracovní týden</a:t>
            </a:r>
            <a:r>
              <a:rPr lang="cs-CZ" sz="3600" b="1" dirty="0" smtClean="0"/>
              <a:t>. Dlouhodobý výkon člověka při manuální práci je asi 100 W. </a:t>
            </a:r>
            <a:br>
              <a:rPr lang="cs-CZ" sz="3600" b="1" dirty="0" smtClean="0"/>
            </a:br>
            <a:r>
              <a:rPr lang="cs-CZ" sz="2700" b="1" dirty="0" smtClean="0">
                <a:solidFill>
                  <a:srgbClr val="00B050"/>
                </a:solidFill>
              </a:rPr>
              <a:t>(Předpokládejme, že pracuje 8 hodin denně).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700" b="1" dirty="0" smtClean="0">
                <a:solidFill>
                  <a:srgbClr val="00B050"/>
                </a:solidFill>
              </a:rPr>
              <a:t/>
            </a:r>
            <a:br>
              <a:rPr lang="cs-CZ" sz="2700" b="1" dirty="0" smtClean="0">
                <a:solidFill>
                  <a:srgbClr val="00B050"/>
                </a:solidFill>
              </a:rPr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 lnSpcReduction="10000"/>
          </a:bodyPr>
          <a:lstStyle/>
          <a:p>
            <a:pPr algn="ctr"/>
            <a:endParaRPr lang="cs-CZ" dirty="0" smtClean="0"/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a) 8 kWh</a:t>
            </a:r>
          </a:p>
          <a:p>
            <a:pPr algn="ctr"/>
            <a:endParaRPr lang="cs-CZ" b="1" dirty="0" smtClean="0">
              <a:solidFill>
                <a:srgbClr val="7030A0"/>
              </a:solidFill>
            </a:endParaRP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b) 4 kWh</a:t>
            </a:r>
          </a:p>
          <a:p>
            <a:pPr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c) 10 kWh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6147" name="Picture 3" descr="C:\Documents and Settings\radek\Local Settings\Temporary Internet Files\Content.IE5\88PIHV8M\MC900353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3357562"/>
            <a:ext cx="2190939" cy="2192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 Automobil jede </a:t>
            </a:r>
            <a:r>
              <a:rPr lang="cs-CZ" sz="3600" b="1" dirty="0" smtClean="0">
                <a:solidFill>
                  <a:srgbClr val="0070C0"/>
                </a:solidFill>
              </a:rPr>
              <a:t>rychlostí 54 km/h</a:t>
            </a:r>
            <a:r>
              <a:rPr lang="cs-CZ" sz="3600" b="1" dirty="0" smtClean="0"/>
              <a:t>. </a:t>
            </a:r>
            <a:r>
              <a:rPr lang="cs-CZ" sz="3600" b="1" dirty="0" smtClean="0">
                <a:solidFill>
                  <a:srgbClr val="0070C0"/>
                </a:solidFill>
              </a:rPr>
              <a:t>Výkon</a:t>
            </a:r>
            <a:r>
              <a:rPr lang="cs-CZ" sz="3600" b="1" dirty="0" smtClean="0"/>
              <a:t> jeho motoru je </a:t>
            </a:r>
            <a:r>
              <a:rPr lang="cs-CZ" sz="3600" b="1" dirty="0" smtClean="0">
                <a:solidFill>
                  <a:srgbClr val="0070C0"/>
                </a:solidFill>
              </a:rPr>
              <a:t>36 kW</a:t>
            </a:r>
            <a:r>
              <a:rPr lang="cs-CZ" sz="3600" b="1" dirty="0" smtClean="0"/>
              <a:t>. Urči velikost </a:t>
            </a:r>
            <a:r>
              <a:rPr lang="cs-CZ" sz="3600" b="1" dirty="0" smtClean="0">
                <a:solidFill>
                  <a:srgbClr val="0070C0"/>
                </a:solidFill>
              </a:rPr>
              <a:t>tahové síly</a:t>
            </a:r>
            <a:r>
              <a:rPr lang="cs-CZ" sz="3600" b="1" dirty="0" smtClean="0"/>
              <a:t> motoru.</a:t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/>
          </a:p>
        </p:txBody>
      </p:sp>
      <p:pic>
        <p:nvPicPr>
          <p:cNvPr id="4098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3286124"/>
            <a:ext cx="2071702" cy="12208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sym typeface="Wingdings"/>
              </a:rPr>
              <a:t> </a:t>
            </a:r>
            <a:r>
              <a:rPr lang="cs-CZ" sz="3600" b="1" dirty="0" smtClean="0">
                <a:solidFill>
                  <a:srgbClr val="FF0000"/>
                </a:solidFill>
              </a:rPr>
              <a:t>Řešení: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v = 54 km/h = 15 m/s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P = 36 kW = 36 000 W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F = ? N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P = F </a:t>
            </a:r>
            <a:r>
              <a:rPr lang="cs-CZ" b="1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b="1" dirty="0" smtClean="0">
                <a:solidFill>
                  <a:srgbClr val="0070C0"/>
                </a:solidFill>
              </a:rPr>
              <a:t> v  </a:t>
            </a:r>
            <a:r>
              <a:rPr lang="cs-CZ" b="1" dirty="0" smtClean="0">
                <a:solidFill>
                  <a:srgbClr val="0070C0"/>
                </a:solidFill>
                <a:sym typeface="Symbol"/>
              </a:rPr>
              <a:t></a:t>
            </a: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F = P / v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F = 36 000 / 15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F = 2 400 N = 2,4 kN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Tahová síla motoru automobilu je 2,4 kN.</a:t>
            </a:r>
          </a:p>
          <a:p>
            <a:pPr>
              <a:buNone/>
            </a:pP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 Elektrická lokomotiva s </a:t>
            </a:r>
            <a:r>
              <a:rPr lang="cs-CZ" sz="3600" b="1" dirty="0" smtClean="0">
                <a:solidFill>
                  <a:srgbClr val="0070C0"/>
                </a:solidFill>
              </a:rPr>
              <a:t>příkonem 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2 000 kW</a:t>
            </a:r>
            <a:r>
              <a:rPr lang="cs-CZ" sz="3600" b="1" dirty="0" smtClean="0"/>
              <a:t> pracuje se stálým </a:t>
            </a:r>
            <a:r>
              <a:rPr lang="cs-CZ" sz="3600" b="1" dirty="0" smtClean="0">
                <a:solidFill>
                  <a:srgbClr val="0070C0"/>
                </a:solidFill>
              </a:rPr>
              <a:t>výkonem 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1 800 kW</a:t>
            </a:r>
            <a:r>
              <a:rPr lang="cs-CZ" sz="3600" b="1" dirty="0" smtClean="0"/>
              <a:t>. Urči její </a:t>
            </a:r>
            <a:r>
              <a:rPr lang="cs-CZ" sz="3600" b="1" dirty="0" smtClean="0">
                <a:solidFill>
                  <a:srgbClr val="0070C0"/>
                </a:solidFill>
              </a:rPr>
              <a:t>účinnost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1785950"/>
          </a:xfrm>
        </p:spPr>
        <p:txBody>
          <a:bodyPr/>
          <a:lstStyle/>
          <a:p>
            <a:pPr marL="514350" indent="-514350" algn="ctr">
              <a:buAutoNum type="alphaLcParenR"/>
            </a:pPr>
            <a:r>
              <a:rPr lang="cs-CZ" b="1" dirty="0" smtClean="0">
                <a:solidFill>
                  <a:srgbClr val="7030A0"/>
                </a:solidFill>
              </a:rPr>
              <a:t>80 %</a:t>
            </a:r>
          </a:p>
          <a:p>
            <a:pPr marL="514350" indent="-514350" algn="ctr">
              <a:buAutoNum type="alphaLcParenR"/>
            </a:pPr>
            <a:r>
              <a:rPr lang="cs-CZ" b="1" dirty="0" smtClean="0">
                <a:solidFill>
                  <a:srgbClr val="7030A0"/>
                </a:solidFill>
              </a:rPr>
              <a:t>95 %</a:t>
            </a:r>
          </a:p>
          <a:p>
            <a:pPr marL="514350" indent="-514350" algn="ctr">
              <a:buAutoNum type="alphaLcParenR"/>
            </a:pPr>
            <a:r>
              <a:rPr lang="cs-CZ" b="1" dirty="0" smtClean="0">
                <a:solidFill>
                  <a:srgbClr val="7030A0"/>
                </a:solidFill>
              </a:rPr>
              <a:t>90 %</a:t>
            </a:r>
          </a:p>
          <a:p>
            <a:pPr marL="514350" indent="-514350" algn="ctr">
              <a:buAutoNum type="alphaLcParenR"/>
            </a:pPr>
            <a:endParaRPr lang="cs-CZ" b="1" dirty="0" smtClean="0">
              <a:solidFill>
                <a:srgbClr val="7030A0"/>
              </a:solidFill>
            </a:endParaRPr>
          </a:p>
          <a:p>
            <a:pPr marL="514350" indent="-51435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514350" indent="-51435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514350" indent="-514350" algn="ctr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514350" indent="-514350">
              <a:buAutoNum type="alphaLcParenR"/>
            </a:pPr>
            <a:endParaRPr lang="cs-CZ" dirty="0"/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4143380"/>
            <a:ext cx="2686050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sym typeface="Wingdings"/>
              </a:rPr>
              <a:t> Jak jsme došli k výsledku?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P</a:t>
            </a:r>
            <a:r>
              <a:rPr lang="cs-CZ" b="1" baseline="-25000" dirty="0" smtClean="0"/>
              <a:t>0</a:t>
            </a:r>
            <a:r>
              <a:rPr lang="cs-CZ" b="1" dirty="0" smtClean="0"/>
              <a:t> = 2 000 kW</a:t>
            </a:r>
          </a:p>
          <a:p>
            <a:pPr>
              <a:buNone/>
            </a:pPr>
            <a:r>
              <a:rPr lang="cs-CZ" b="1" dirty="0" smtClean="0"/>
              <a:t>P = 1 800 kW</a:t>
            </a:r>
          </a:p>
          <a:p>
            <a:pPr>
              <a:buFont typeface="Symbol"/>
              <a:buChar char="h"/>
            </a:pPr>
            <a:r>
              <a:rPr lang="cs-CZ" b="1" dirty="0" smtClean="0">
                <a:sym typeface="Symbol"/>
              </a:rPr>
              <a:t>= ? %</a:t>
            </a:r>
          </a:p>
          <a:p>
            <a:pPr>
              <a:buFont typeface="Symbol"/>
              <a:buChar char="h"/>
            </a:pPr>
            <a:r>
              <a:rPr lang="cs-CZ" b="1" dirty="0" smtClean="0">
                <a:sym typeface="Symbol"/>
              </a:rPr>
              <a:t>= P / P</a:t>
            </a:r>
            <a:r>
              <a:rPr lang="cs-CZ" b="1" baseline="-25000" dirty="0" smtClean="0">
                <a:sym typeface="Symbol"/>
              </a:rPr>
              <a:t>0</a:t>
            </a:r>
          </a:p>
          <a:p>
            <a:pPr>
              <a:buFont typeface="Symbol"/>
              <a:buChar char="h"/>
            </a:pPr>
            <a:r>
              <a:rPr lang="cs-CZ" b="1" dirty="0" smtClean="0">
                <a:sym typeface="Symbol"/>
              </a:rPr>
              <a:t>= 1 800 / 2 000</a:t>
            </a:r>
          </a:p>
          <a:p>
            <a:pPr>
              <a:buFont typeface="Symbol"/>
              <a:buChar char="h"/>
            </a:pPr>
            <a:r>
              <a:rPr lang="cs-CZ" b="1" dirty="0" smtClean="0">
                <a:sym typeface="Symbol"/>
              </a:rPr>
              <a:t>= 0,9</a:t>
            </a:r>
          </a:p>
          <a:p>
            <a:pPr>
              <a:buFont typeface="Symbol"/>
              <a:buChar char="h"/>
            </a:pPr>
            <a:r>
              <a:rPr lang="cs-CZ" b="1" u="sng" dirty="0" smtClean="0">
                <a:solidFill>
                  <a:srgbClr val="0070C0"/>
                </a:solidFill>
                <a:sym typeface="Symbol"/>
              </a:rPr>
              <a:t>= 90%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  <a:sym typeface="Symbol"/>
              </a:rPr>
              <a:t>Účinnost lokomotivy je 90%.</a:t>
            </a:r>
            <a:endParaRPr lang="cs-CZ" b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u="sng" dirty="0" smtClean="0">
                <a:solidFill>
                  <a:srgbClr val="0070C0"/>
                </a:solidFill>
              </a:rPr>
              <a:t>Použité zdroje:</a:t>
            </a:r>
            <a:endParaRPr lang="cs-CZ" sz="3600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800" b="1" dirty="0" smtClean="0"/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800" b="1" dirty="0" smtClean="0"/>
              <a:t>galerie </a:t>
            </a:r>
            <a:r>
              <a:rPr lang="cs-CZ" sz="1800" b="1" dirty="0" smtClean="0"/>
              <a:t>office </a:t>
            </a:r>
            <a:r>
              <a:rPr lang="cs-CZ" sz="1800" b="1" dirty="0" smtClean="0">
                <a:solidFill>
                  <a:srgbClr val="00CC00"/>
                </a:solidFill>
              </a:rPr>
              <a:t>www.office.</a:t>
            </a:r>
            <a:r>
              <a:rPr lang="cs-CZ" sz="1800" b="1" smtClean="0">
                <a:solidFill>
                  <a:srgbClr val="00CC00"/>
                </a:solidFill>
              </a:rPr>
              <a:t>microsoft.com</a:t>
            </a:r>
            <a:endParaRPr lang="cs-CZ" sz="1800" b="1" dirty="0" smtClean="0"/>
          </a:p>
          <a:p>
            <a:pPr>
              <a:buNone/>
            </a:pPr>
            <a:r>
              <a:rPr lang="cs-CZ" sz="1800" b="1" dirty="0" smtClean="0">
                <a:hlinkClick r:id="rId3"/>
              </a:rPr>
              <a:t>http://www.svetelektrotechniky.ic.cz/obrazky/obrazek%202.jpg</a:t>
            </a:r>
            <a:r>
              <a:rPr lang="cs-CZ" sz="1800" b="1" dirty="0" smtClean="0"/>
              <a:t> </a:t>
            </a:r>
            <a:r>
              <a:rPr lang="en-US" sz="1800" b="1" dirty="0" smtClean="0"/>
              <a:t>[cit</a:t>
            </a:r>
            <a:r>
              <a:rPr lang="cs-CZ" sz="1800" b="1" dirty="0" smtClean="0"/>
              <a:t>:2011-10-02</a:t>
            </a:r>
            <a:r>
              <a:rPr lang="en-US" sz="1800" b="1" dirty="0" smtClean="0"/>
              <a:t>]</a:t>
            </a:r>
            <a:endParaRPr lang="cs-CZ" sz="1800" b="1" dirty="0" smtClean="0"/>
          </a:p>
          <a:p>
            <a:pPr>
              <a:buNone/>
            </a:pPr>
            <a:r>
              <a:rPr lang="cs-CZ" sz="1800" b="1" dirty="0" smtClean="0">
                <a:hlinkClick r:id="rId4"/>
              </a:rPr>
              <a:t>http://fyzika.webovka.eu/pictures/fyzika0002.png</a:t>
            </a:r>
            <a:r>
              <a:rPr lang="en-US" sz="1800" b="1" dirty="0" smtClean="0"/>
              <a:t> [cit</a:t>
            </a:r>
            <a:r>
              <a:rPr lang="cs-CZ" sz="1800" b="1" dirty="0" smtClean="0"/>
              <a:t>:2011-10-02</a:t>
            </a:r>
            <a:r>
              <a:rPr lang="en-US" sz="1800" b="1" dirty="0" smtClean="0"/>
              <a:t>]</a:t>
            </a:r>
            <a:endParaRPr lang="cs-CZ" sz="1800" b="1" dirty="0" smtClean="0"/>
          </a:p>
          <a:p>
            <a:pPr>
              <a:buNone/>
            </a:pPr>
            <a:r>
              <a:rPr lang="cs-CZ" sz="1800" b="1" dirty="0" smtClean="0">
                <a:hlinkClick r:id="rId5"/>
              </a:rPr>
              <a:t>http://www.hobby-shop.cz/cmsres.axd/getimg/shop$7cExtra$4094404-45$4094404_jpg/540x300/75</a:t>
            </a:r>
            <a:r>
              <a:rPr lang="en-US" sz="1800" b="1" dirty="0" smtClean="0"/>
              <a:t> [cit</a:t>
            </a:r>
            <a:r>
              <a:rPr lang="cs-CZ" sz="1800" b="1" dirty="0" smtClean="0"/>
              <a:t>:2011-10-02</a:t>
            </a:r>
            <a:r>
              <a:rPr lang="en-US" sz="1800" b="1" dirty="0" smtClean="0"/>
              <a:t>]</a:t>
            </a:r>
            <a:endParaRPr lang="cs-CZ" sz="18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Metodika prezentace: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>
            <a:normAutofit fontScale="92500"/>
          </a:bodyPr>
          <a:lstStyle/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0070C0"/>
                </a:solidFill>
              </a:rPr>
              <a:t>Prezentace slouží k prohloubení již naučeného učiva. </a:t>
            </a:r>
          </a:p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0070C0"/>
                </a:solidFill>
              </a:rPr>
              <a:t>Žák na základě praktických příkladů dojde k dalším fyzikálním jednotkám práce používaných především v praktickém životě. (Ws,kWh)</a:t>
            </a:r>
          </a:p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0070C0"/>
                </a:solidFill>
              </a:rPr>
              <a:t>Zavedení účinnosti jako výpočtu výkon/příkon.</a:t>
            </a:r>
          </a:p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0070C0"/>
                </a:solidFill>
              </a:rPr>
              <a:t>Žák pochopí vyjádření účinnosti v procentech nebo desetinným číslem.</a:t>
            </a:r>
          </a:p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0070C0"/>
                </a:solidFill>
              </a:rPr>
              <a:t>Žák  vysvětlí, proč je účinnost vždy menší než 100% nebo 1.</a:t>
            </a:r>
          </a:p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0070C0"/>
                </a:solidFill>
              </a:rPr>
              <a:t>Žák odpovídá ústně na otázky a řeší početní úkoly.</a:t>
            </a:r>
          </a:p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0070C0"/>
                </a:solidFill>
              </a:rPr>
              <a:t>Žák vybírá </a:t>
            </a:r>
            <a:r>
              <a:rPr lang="cs-CZ" sz="2800" b="1" smtClean="0">
                <a:solidFill>
                  <a:srgbClr val="0070C0"/>
                </a:solidFill>
              </a:rPr>
              <a:t>správné odpovědi.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pPr marL="514350" indent="-514350">
              <a:buAutoNum type="arabicParenR"/>
            </a:pPr>
            <a:endParaRPr lang="cs-CZ" sz="2800" b="1" dirty="0" smtClean="0">
              <a:solidFill>
                <a:srgbClr val="0070C0"/>
              </a:solidFill>
            </a:endParaRPr>
          </a:p>
          <a:p>
            <a:pPr marL="514350" indent="-514350">
              <a:buAutoNum type="arabicParenR"/>
            </a:pPr>
            <a:endParaRPr lang="cs-CZ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</TotalTime>
  <Words>674</Words>
  <Application>Microsoft Office PowerPoint</Application>
  <PresentationFormat>Předvádění na obrazovce (4:3)</PresentationFormat>
  <Paragraphs>117</Paragraphs>
  <Slides>20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Příklad:</vt:lpstr>
      <vt:lpstr>Jestliže má motor mopedu stálý výkon  1 000 W, znamená to, že motor za každou sekundu vykoná práci 1 000 J.  Za dobu  1 800 s vykoná práci : 1 000 ∙ 1 800 J</vt:lpstr>
      <vt:lpstr>W = P * t Počítáme-li výkon ve wattech a dobu  v sekundách, dostaneme práci  ve wattsekundách W∙s.  Přitom platí: 1 J = 1 W∙ s</vt:lpstr>
      <vt:lpstr>Vyjádříme-li výkon v kilowattech a dobu v hodinách, dostáváme práci  v kilowatthodinách (kWh) 1 kWh = 1 000 W ∙ 3 600 s = =3 600 000 W∙ s= =3,6 MJ</vt:lpstr>
      <vt:lpstr>V praxi rozlišujeme:</vt:lpstr>
      <vt:lpstr>Pro posouzení, jak dané zařízení pracuje hospodárně, jak je „účinné“, se zavádí veličina ÚČINNOST.      </vt:lpstr>
      <vt:lpstr>Účinnost:</vt:lpstr>
      <vt:lpstr>Je-li účinnost např. ¾, znamená to, že jen tři čtvrtiny skutečně vykonané práce se užitečně využily a ¼ se „ztratila“, spotřebovala jinak, např. při překonávání tření.</vt:lpstr>
      <vt:lpstr>Účinnost někdy vyjadřujeme také v procentech.  Je-li např.  = ¾ = 0,75 … je účinnost 75%. Nebo-li jen 75% je užitečná práce  a 25% jsou ztráty.</vt:lpstr>
      <vt:lpstr>Odpovězte ústně:</vt:lpstr>
      <vt:lpstr>     Motor pracuje se stálým výkonem  0,8 kW po dobu 5 hodin. Jak velkou mechanickou práci vykoná?         </vt:lpstr>
      <vt:lpstr> Řešení:</vt:lpstr>
      <vt:lpstr>            Pokus se odhadnout, jakou práci vykoná např. kopáč za celý pracovní týden. Dlouhodobý výkon člověka při manuální práci je asi 100 W.  (Předpokládejme, že pracuje 8 hodin denně).            </vt:lpstr>
      <vt:lpstr> Automobil jede rychlostí 54 km/h. Výkon jeho motoru je 36 kW. Urči velikost tahové síly motoru.    </vt:lpstr>
      <vt:lpstr> Řešení:</vt:lpstr>
      <vt:lpstr> Elektrická lokomotiva s příkonem  2 000 kW pracuje se stálým výkonem  1 800 kW. Urči její účinnost.</vt:lpstr>
      <vt:lpstr> Jak jsme došli k výsledku?</vt:lpstr>
      <vt:lpstr>Použité zdroje:</vt:lpstr>
      <vt:lpstr>Metodika prezentace: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Výpočet práce z výkonu a času.</dc:title>
  <dc:creator>Home</dc:creator>
  <cp:lastModifiedBy>šárka</cp:lastModifiedBy>
  <cp:revision>32</cp:revision>
  <dcterms:created xsi:type="dcterms:W3CDTF">2010-08-08T19:05:39Z</dcterms:created>
  <dcterms:modified xsi:type="dcterms:W3CDTF">2013-06-07T17:57:19Z</dcterms:modified>
</cp:coreProperties>
</file>