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notesSlides/notesSlide1.xml" ContentType="application/vnd.openxmlformats-officedocument.presentationml.notesSlide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Default Extension="jpeg" ContentType="image/jpeg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theme/themeOverride3.xml" ContentType="application/vnd.openxmlformats-officedocument.themeOverride+xml"/>
  <Override PartName="/ppt/theme/themeOverride4.xml" ContentType="application/vnd.openxmlformats-officedocument.themeOverride+xml"/>
  <Default Extension="wmf" ContentType="image/x-wmf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Override PartName="/ppt/theme/themeOverride1.xml" ContentType="application/vnd.openxmlformats-officedocument.themeOverride+xml"/>
  <Override PartName="/ppt/theme/themeOverride2.xml" ContentType="application/vnd.openxmlformats-officedocument.themeOverride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Default Extension="gif" ContentType="image/gif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wmf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notesMasterIdLst>
    <p:notesMasterId r:id="rId15"/>
  </p:notesMasterIdLst>
  <p:sldIdLst>
    <p:sldId id="256" r:id="rId2"/>
    <p:sldId id="257" r:id="rId3"/>
    <p:sldId id="258" r:id="rId4"/>
    <p:sldId id="261" r:id="rId5"/>
    <p:sldId id="262" r:id="rId6"/>
    <p:sldId id="260" r:id="rId7"/>
    <p:sldId id="263" r:id="rId8"/>
    <p:sldId id="264" r:id="rId9"/>
    <p:sldId id="265" r:id="rId10"/>
    <p:sldId id="266" r:id="rId11"/>
    <p:sldId id="267" r:id="rId12"/>
    <p:sldId id="259" r:id="rId13"/>
    <p:sldId id="268" r:id="rId14"/>
  </p:sldIdLst>
  <p:sldSz cx="9144000" cy="6858000" type="screen4x3"/>
  <p:notesSz cx="6858000" cy="9144000"/>
  <p:defaultTextStyle>
    <a:defPPr>
      <a:defRPr lang="cs-CZ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>
        <p:scale>
          <a:sx n="66" d="100"/>
          <a:sy n="66" d="100"/>
        </p:scale>
        <p:origin x="-636" y="504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notesMaster" Target="notesMasters/notesMaster1.xml"/><Relationship Id="rId10" Type="http://schemas.openxmlformats.org/officeDocument/2006/relationships/slide" Target="slides/slide9.xml"/><Relationship Id="rId19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hlaví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 dirty="0">
                <a:latin typeface="+mn-lt"/>
                <a:cs typeface="+mn-cs"/>
              </a:defRPr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 smtClean="0">
                <a:latin typeface="+mn-lt"/>
                <a:cs typeface="+mn-cs"/>
              </a:defRPr>
            </a:lvl1pPr>
          </a:lstStyle>
          <a:p>
            <a:pPr>
              <a:defRPr/>
            </a:pPr>
            <a:fld id="{8586C543-99DA-4BB3-A033-FD91E3A98610}" type="datetimeFigureOut">
              <a:rPr lang="cs-CZ"/>
              <a:pPr>
                <a:defRPr/>
              </a:pPr>
              <a:t>7.6.2013</a:t>
            </a:fld>
            <a:endParaRPr lang="cs-CZ" dirty="0"/>
          </a:p>
        </p:txBody>
      </p:sp>
      <p:sp>
        <p:nvSpPr>
          <p:cNvPr id="4" name="Zástupný symbol pro obrázek snímku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lvl="0"/>
            <a:endParaRPr lang="cs-CZ" noProof="0" dirty="0"/>
          </a:p>
        </p:txBody>
      </p:sp>
      <p:sp>
        <p:nvSpPr>
          <p:cNvPr id="5" name="Zástupný symbol pro poznámky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noProof="0" smtClean="0"/>
              <a:t>Klepnutím lze upravit styly předlohy textu.</a:t>
            </a:r>
          </a:p>
          <a:p>
            <a:pPr lvl="1"/>
            <a:r>
              <a:rPr lang="cs-CZ" noProof="0" smtClean="0"/>
              <a:t>Druhá úroveň</a:t>
            </a:r>
          </a:p>
          <a:p>
            <a:pPr lvl="2"/>
            <a:r>
              <a:rPr lang="cs-CZ" noProof="0" smtClean="0"/>
              <a:t>Třetí úroveň</a:t>
            </a:r>
          </a:p>
          <a:p>
            <a:pPr lvl="3"/>
            <a:r>
              <a:rPr lang="cs-CZ" noProof="0" smtClean="0"/>
              <a:t>Čtvrtá úroveň</a:t>
            </a:r>
          </a:p>
          <a:p>
            <a:pPr lvl="4"/>
            <a:r>
              <a:rPr lang="cs-CZ" noProof="0" smtClean="0"/>
              <a:t>Pátá úroveň</a:t>
            </a:r>
            <a:endParaRPr lang="cs-CZ" noProof="0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 dirty="0">
                <a:latin typeface="+mn-lt"/>
                <a:cs typeface="+mn-cs"/>
              </a:defRPr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 smtClean="0">
                <a:latin typeface="+mn-lt"/>
                <a:cs typeface="+mn-cs"/>
              </a:defRPr>
            </a:lvl1pPr>
          </a:lstStyle>
          <a:p>
            <a:pPr>
              <a:defRPr/>
            </a:pPr>
            <a:fld id="{0D37D312-477A-4373-AAB7-CBD4647F54D9}" type="slidenum">
              <a:rPr lang="cs-CZ"/>
              <a:pPr>
                <a:defRPr/>
              </a:pPr>
              <a:t>‹#›</a:t>
            </a:fld>
            <a:endParaRPr lang="cs-CZ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57" name="Zástupný symbol pro obrázek snímku 1"/>
          <p:cNvSpPr>
            <a:spLocks noGrp="1" noRot="1" noChangeAspec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19458" name="Zástupný symbol pro poznámky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>
              <a:spcBef>
                <a:spcPct val="0"/>
              </a:spcBef>
            </a:pPr>
            <a:endParaRPr lang="cs-CZ" smtClean="0"/>
          </a:p>
        </p:txBody>
      </p:sp>
      <p:sp>
        <p:nvSpPr>
          <p:cNvPr id="19459" name="Zástupný symbol pro číslo snímku 3"/>
          <p:cNvSpPr>
            <a:spLocks noGrp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fld id="{0A475425-B935-4B86-8F4C-DDAADE3F143B}" type="slidenum">
              <a:rPr lang="cs-CZ">
                <a:cs typeface="Arial" charset="0"/>
              </a:rPr>
              <a:pPr fontAlgn="base">
                <a:spcBef>
                  <a:spcPct val="0"/>
                </a:spcBef>
                <a:spcAft>
                  <a:spcPct val="0"/>
                </a:spcAft>
              </a:pPr>
              <a:t>5</a:t>
            </a:fld>
            <a:endParaRPr lang="cs-CZ">
              <a:cs typeface="Arial" charset="0"/>
            </a:endParaRPr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slideMaster" Target="../slideMasters/slideMaster1.xml"/><Relationship Id="rId1" Type="http://schemas.openxmlformats.org/officeDocument/2006/relationships/themeOverride" Target="../theme/themeOverride1.xml"/></Relationships>
</file>

<file path=ppt/slideLayouts/_rels/slideLayout4.xml.rels><?xml version="1.0" encoding="UTF-8" standalone="yes"?>
<Relationships xmlns="http://schemas.openxmlformats.org/package/2006/relationships"><Relationship Id="rId2" Type="http://schemas.openxmlformats.org/officeDocument/2006/relationships/slideMaster" Target="../slideMasters/slideMaster1.xml"/><Relationship Id="rId1" Type="http://schemas.openxmlformats.org/officeDocument/2006/relationships/themeOverride" Target="../theme/themeOverride2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2" Type="http://schemas.openxmlformats.org/officeDocument/2006/relationships/slideMaster" Target="../slideMasters/slideMaster1.xml"/><Relationship Id="rId1" Type="http://schemas.openxmlformats.org/officeDocument/2006/relationships/themeOverride" Target="../theme/themeOverride3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slideMaster" Target="../slideMasters/slideMaster1.xml"/><Relationship Id="rId1" Type="http://schemas.openxmlformats.org/officeDocument/2006/relationships/themeOverride" Target="../theme/themeOverride4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Pravoúhlý trojúhelník 9"/>
          <p:cNvSpPr/>
          <p:nvPr/>
        </p:nvSpPr>
        <p:spPr>
          <a:xfrm>
            <a:off x="0" y="4664075"/>
            <a:ext cx="9150350" cy="0"/>
          </a:xfrm>
          <a:prstGeom prst="rtTriangle">
            <a:avLst/>
          </a:prstGeom>
          <a:gradFill flip="none" rotWithShape="1">
            <a:gsLst>
              <a:gs pos="0">
                <a:schemeClr val="accent1">
                  <a:shade val="35000"/>
                  <a:satMod val="170000"/>
                  <a:alpha val="100000"/>
                </a:schemeClr>
              </a:gs>
              <a:gs pos="55000">
                <a:schemeClr val="accent1">
                  <a:tint val="90000"/>
                  <a:satMod val="150000"/>
                  <a:alpha val="100000"/>
                </a:schemeClr>
              </a:gs>
              <a:gs pos="100000">
                <a:schemeClr val="accent1">
                  <a:shade val="35000"/>
                  <a:satMod val="170000"/>
                  <a:alpha val="100000"/>
                </a:schemeClr>
              </a:gs>
            </a:gsLst>
            <a:lin ang="3000000" scaled="1"/>
            <a:tileRect/>
          </a:gradFill>
          <a:ln w="127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 dirty="0"/>
          </a:p>
        </p:txBody>
      </p:sp>
      <p:grpSp>
        <p:nvGrpSpPr>
          <p:cNvPr id="5" name="Skupina 1"/>
          <p:cNvGrpSpPr>
            <a:grpSpLocks/>
          </p:cNvGrpSpPr>
          <p:nvPr/>
        </p:nvGrpSpPr>
        <p:grpSpPr bwMode="auto">
          <a:xfrm>
            <a:off x="-3175" y="4953000"/>
            <a:ext cx="9147175" cy="1911350"/>
            <a:chOff x="-3765" y="4832896"/>
            <a:chExt cx="9147765" cy="2032192"/>
          </a:xfrm>
        </p:grpSpPr>
        <p:sp>
          <p:nvSpPr>
            <p:cNvPr id="6" name="Volný tvar 6"/>
            <p:cNvSpPr>
              <a:spLocks/>
            </p:cNvSpPr>
            <p:nvPr/>
          </p:nvSpPr>
          <p:spPr bwMode="auto">
            <a:xfrm>
              <a:off x="1687032" y="4832896"/>
              <a:ext cx="7456968" cy="518176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4697" y="0"/>
                </a:cxn>
                <a:cxn ang="0">
                  <a:pos x="4697" y="367"/>
                </a:cxn>
                <a:cxn ang="0">
                  <a:pos x="0" y="218"/>
                </a:cxn>
                <a:cxn ang="0">
                  <a:pos x="4697" y="0"/>
                </a:cxn>
              </a:cxnLst>
              <a:rect l="0" t="0" r="0" b="0"/>
              <a:pathLst>
                <a:path w="4697" h="367">
                  <a:moveTo>
                    <a:pt x="4697" y="0"/>
                  </a:moveTo>
                  <a:lnTo>
                    <a:pt x="4697" y="367"/>
                  </a:lnTo>
                  <a:lnTo>
                    <a:pt x="0" y="218"/>
                  </a:lnTo>
                  <a:lnTo>
                    <a:pt x="4697" y="0"/>
                  </a:lnTo>
                  <a:close/>
                </a:path>
              </a:pathLst>
            </a:custGeom>
            <a:solidFill>
              <a:schemeClr val="accent1">
                <a:tint val="65000"/>
                <a:satMod val="115000"/>
                <a:alpha val="40000"/>
              </a:schemeClr>
            </a:solidFill>
            <a:ln w="9525" cap="flat" cmpd="sng" algn="ctr">
              <a:noFill/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/>
            <a:lstStyle>
              <a:extLst/>
            </a:lstStyle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 dirty="0">
                <a:latin typeface="+mn-lt"/>
                <a:cs typeface="+mn-cs"/>
              </a:endParaRPr>
            </a:p>
          </p:txBody>
        </p:sp>
        <p:sp>
          <p:nvSpPr>
            <p:cNvPr id="7" name="Volný tvar 7"/>
            <p:cNvSpPr>
              <a:spLocks/>
            </p:cNvSpPr>
            <p:nvPr/>
          </p:nvSpPr>
          <p:spPr bwMode="auto">
            <a:xfrm>
              <a:off x="35926" y="5135025"/>
              <a:ext cx="9108074" cy="838869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0"/>
                </a:cxn>
                <a:cxn ang="0">
                  <a:pos x="5760" y="0"/>
                </a:cxn>
                <a:cxn ang="0">
                  <a:pos x="5760" y="528"/>
                </a:cxn>
                <a:cxn ang="0">
                  <a:pos x="48" y="0"/>
                </a:cxn>
              </a:cxnLst>
              <a:rect l="0" t="0" r="0" b="0"/>
              <a:pathLst>
                <a:path w="5760" h="528">
                  <a:moveTo>
                    <a:pt x="0" y="0"/>
                  </a:moveTo>
                  <a:lnTo>
                    <a:pt x="5760" y="0"/>
                  </a:lnTo>
                  <a:lnTo>
                    <a:pt x="5760" y="528"/>
                  </a:lnTo>
                  <a:lnTo>
                    <a:pt x="48" y="0"/>
                  </a:lnTo>
                </a:path>
              </a:pathLst>
            </a:custGeom>
            <a:solidFill>
              <a:srgbClr val="000000">
                <a:alpha val="100000"/>
              </a:srgbClr>
            </a:solidFill>
            <a:ln w="9525" cap="flat" cmpd="sng" algn="ctr">
              <a:noFill/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/>
            <a:lstStyle>
              <a:extLst/>
            </a:lstStyle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 dirty="0">
                <a:latin typeface="+mn-lt"/>
                <a:cs typeface="+mn-cs"/>
              </a:endParaRPr>
            </a:p>
          </p:txBody>
        </p:sp>
        <p:sp>
          <p:nvSpPr>
            <p:cNvPr id="8" name="Volný tvar 10"/>
            <p:cNvSpPr>
              <a:spLocks/>
            </p:cNvSpPr>
            <p:nvPr/>
          </p:nvSpPr>
          <p:spPr bwMode="auto">
            <a:xfrm>
              <a:off x="0" y="4883888"/>
              <a:ext cx="9144000" cy="1981200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0"/>
                </a:cxn>
                <a:cxn ang="0">
                  <a:pos x="0" y="1248"/>
                </a:cxn>
                <a:cxn ang="0">
                  <a:pos x="5760" y="1248"/>
                </a:cxn>
                <a:cxn ang="0">
                  <a:pos x="5760" y="528"/>
                </a:cxn>
                <a:cxn ang="0">
                  <a:pos x="0" y="0"/>
                </a:cxn>
              </a:cxnLst>
              <a:rect l="0" t="0" r="0" b="0"/>
              <a:pathLst>
                <a:path w="5760" h="1248">
                  <a:moveTo>
                    <a:pt x="0" y="0"/>
                  </a:moveTo>
                  <a:lnTo>
                    <a:pt x="0" y="1248"/>
                  </a:lnTo>
                  <a:lnTo>
                    <a:pt x="5760" y="1248"/>
                  </a:lnTo>
                  <a:lnTo>
                    <a:pt x="5760" y="528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2" cstate="print">
                <a:alphaModFix amt="50000"/>
              </a:blip>
              <a:tile tx="0" ty="0" sx="50000" sy="50000" flip="none" algn="t"/>
            </a:blipFill>
            <a:ln w="12700" cap="rnd" cmpd="thickThin" algn="ctr">
              <a:noFill/>
              <a:prstDash val="solid"/>
            </a:ln>
            <a:effectLst>
              <a:fillOverlay blend="mult">
                <a:gradFill flip="none" rotWithShape="1">
                  <a:gsLst>
                    <a:gs pos="0">
                      <a:schemeClr val="accent1">
                        <a:shade val="20000"/>
                        <a:satMod val="176000"/>
                        <a:alpha val="100000"/>
                      </a:schemeClr>
                    </a:gs>
                    <a:gs pos="18000">
                      <a:schemeClr val="accent1">
                        <a:shade val="48000"/>
                        <a:satMod val="153000"/>
                        <a:alpha val="100000"/>
                      </a:schemeClr>
                    </a:gs>
                    <a:gs pos="43000">
                      <a:schemeClr val="accent1">
                        <a:tint val="86000"/>
                        <a:satMod val="149000"/>
                        <a:alpha val="100000"/>
                      </a:schemeClr>
                    </a:gs>
                    <a:gs pos="45000">
                      <a:schemeClr val="accent1">
                        <a:tint val="85000"/>
                        <a:satMod val="150000"/>
                        <a:alpha val="100000"/>
                      </a:schemeClr>
                    </a:gs>
                    <a:gs pos="50000">
                      <a:schemeClr val="accent1">
                        <a:tint val="86000"/>
                        <a:satMod val="149000"/>
                        <a:alpha val="100000"/>
                      </a:schemeClr>
                    </a:gs>
                    <a:gs pos="79000">
                      <a:schemeClr val="accent1">
                        <a:shade val="53000"/>
                        <a:satMod val="150000"/>
                        <a:alpha val="100000"/>
                      </a:schemeClr>
                    </a:gs>
                    <a:gs pos="100000">
                      <a:schemeClr val="accent1">
                        <a:shade val="25000"/>
                        <a:satMod val="170000"/>
                        <a:alpha val="100000"/>
                      </a:schemeClr>
                    </a:gs>
                  </a:gsLst>
                  <a:lin ang="450000" scaled="1"/>
                  <a:tileRect/>
                </a:gradFill>
              </a:fillOverlay>
            </a:effectLst>
          </p:spPr>
          <p:style>
            <a:lnRef idx="3">
              <a:schemeClr val="lt1"/>
            </a:lnRef>
            <a:fillRef idx="1">
              <a:schemeClr val="accent1"/>
            </a:fillRef>
            <a:effectRef idx="1">
              <a:schemeClr val="accent1"/>
            </a:effectRef>
            <a:fontRef idx="minor">
              <a:schemeClr val="lt1"/>
            </a:fontRef>
          </p:style>
          <p:txBody>
            <a:bodyPr anchor="ctr"/>
            <a:lstStyle>
              <a:extLst/>
            </a:lstStyle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 dirty="0"/>
            </a:p>
          </p:txBody>
        </p:sp>
        <p:cxnSp>
          <p:nvCxnSpPr>
            <p:cNvPr id="10" name="Přímá spojovací čára 11"/>
            <p:cNvCxnSpPr/>
            <p:nvPr/>
          </p:nvCxnSpPr>
          <p:spPr>
            <a:xfrm>
              <a:off x="-3765" y="4880373"/>
              <a:ext cx="9147765" cy="839943"/>
            </a:xfrm>
            <a:prstGeom prst="line">
              <a:avLst/>
            </a:prstGeom>
            <a:noFill/>
            <a:ln w="12065" cap="flat" cmpd="sng" algn="ctr">
              <a:gradFill>
                <a:gsLst>
                  <a:gs pos="45000">
                    <a:schemeClr val="accent1">
                      <a:tint val="70000"/>
                      <a:satMod val="110000"/>
                    </a:schemeClr>
                  </a:gs>
                  <a:gs pos="15000">
                    <a:schemeClr val="accent1">
                      <a:shade val="40000"/>
                      <a:satMod val="110000"/>
                    </a:schemeClr>
                  </a:gs>
                </a:gsLst>
                <a:lin ang="5400000" scaled="1"/>
              </a:gradFill>
              <a:prstDash val="solid"/>
              <a:miter lim="800000"/>
            </a:ln>
            <a:effectLst/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9" name="Nadpis 8"/>
          <p:cNvSpPr>
            <a:spLocks noGrp="1"/>
          </p:cNvSpPr>
          <p:nvPr>
            <p:ph type="ctrTitle"/>
          </p:nvPr>
        </p:nvSpPr>
        <p:spPr>
          <a:xfrm>
            <a:off x="685800" y="1752601"/>
            <a:ext cx="7772400" cy="1829761"/>
          </a:xfrm>
        </p:spPr>
        <p:txBody>
          <a:bodyPr anchor="b"/>
          <a:lstStyle>
            <a:lvl1pPr algn="r">
              <a:defRPr sz="4800" b="1">
                <a:solidFill>
                  <a:schemeClr val="tx2"/>
                </a:solidFill>
                <a:effectLst>
                  <a:outerShdw blurRad="31750" dist="25400" dir="540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extLst/>
          </a:lstStyle>
          <a:p>
            <a:r>
              <a:rPr lang="cs-CZ" smtClean="0"/>
              <a:t>Klepnutím lze upravit styl předlohy nadpisů.</a:t>
            </a:r>
            <a:endParaRPr lang="en-US"/>
          </a:p>
        </p:txBody>
      </p:sp>
      <p:sp>
        <p:nvSpPr>
          <p:cNvPr id="17" name="Podnadpis 16"/>
          <p:cNvSpPr>
            <a:spLocks noGrp="1"/>
          </p:cNvSpPr>
          <p:nvPr>
            <p:ph type="subTitle" idx="1"/>
          </p:nvPr>
        </p:nvSpPr>
        <p:spPr>
          <a:xfrm>
            <a:off x="685800" y="3611607"/>
            <a:ext cx="7772400" cy="1199704"/>
          </a:xfrm>
        </p:spPr>
        <p:txBody>
          <a:bodyPr lIns="45720" rIns="45720"/>
          <a:lstStyle>
            <a:lvl1pPr marL="0" marR="64008" indent="0" algn="r">
              <a:buNone/>
              <a:defRPr>
                <a:solidFill>
                  <a:schemeClr val="tx2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  <a:extLst/>
          </a:lstStyle>
          <a:p>
            <a:r>
              <a:rPr lang="cs-CZ" smtClean="0"/>
              <a:t>Klepnutím lze upravit styl předlohy podnadpisů.</a:t>
            </a:r>
            <a:endParaRPr lang="en-US"/>
          </a:p>
        </p:txBody>
      </p:sp>
      <p:sp>
        <p:nvSpPr>
          <p:cNvPr id="11" name="Zástupný symbol pro datum 29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 smtClean="0">
                <a:solidFill>
                  <a:srgbClr val="FFFFFF"/>
                </a:solidFill>
              </a:defRPr>
            </a:lvl1pPr>
            <a:extLst/>
          </a:lstStyle>
          <a:p>
            <a:pPr>
              <a:defRPr/>
            </a:pPr>
            <a:fld id="{6881B15D-1AC1-44A9-900B-03462A9F08B0}" type="datetimeFigureOut">
              <a:rPr lang="cs-CZ"/>
              <a:pPr>
                <a:defRPr/>
              </a:pPr>
              <a:t>7.6.2013</a:t>
            </a:fld>
            <a:endParaRPr lang="cs-CZ" dirty="0"/>
          </a:p>
        </p:txBody>
      </p:sp>
      <p:sp>
        <p:nvSpPr>
          <p:cNvPr id="12" name="Zástupný symbol pro zápatí 18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 dirty="0">
                <a:solidFill>
                  <a:schemeClr val="accent1">
                    <a:tint val="20000"/>
                  </a:schemeClr>
                </a:solidFill>
              </a:defRPr>
            </a:lvl1pPr>
            <a:extLst/>
          </a:lstStyle>
          <a:p>
            <a:pPr>
              <a:defRPr/>
            </a:pPr>
            <a:endParaRPr lang="cs-CZ"/>
          </a:p>
        </p:txBody>
      </p:sp>
      <p:sp>
        <p:nvSpPr>
          <p:cNvPr id="13" name="Zástupný symbol pro číslo snímku 2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 smtClean="0">
                <a:solidFill>
                  <a:srgbClr val="FFFFFF"/>
                </a:solidFill>
              </a:defRPr>
            </a:lvl1pPr>
            <a:extLst/>
          </a:lstStyle>
          <a:p>
            <a:pPr>
              <a:defRPr/>
            </a:pPr>
            <a:fld id="{85CF0125-D4F9-4715-8E4A-3092ABB689D3}" type="slidenum">
              <a:rPr lang="cs-CZ"/>
              <a:pPr>
                <a:defRPr/>
              </a:pPr>
              <a:t>‹#›</a:t>
            </a:fld>
            <a:endParaRPr lang="cs-CZ" dirty="0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>
            <a:extLst/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7" name="Nadpis 6"/>
          <p:cNvSpPr>
            <a:spLocks noGrp="1"/>
          </p:cNvSpPr>
          <p:nvPr>
            <p:ph type="title"/>
          </p:nvPr>
        </p:nvSpPr>
        <p:spPr/>
        <p:txBody>
          <a:bodyPr rtlCol="0"/>
          <a:lstStyle>
            <a:extLst/>
          </a:lstStyle>
          <a:p>
            <a:r>
              <a:rPr lang="cs-CZ" smtClean="0"/>
              <a:t>Klepnutím lze upravit styl předlohy nadpisů.</a:t>
            </a:r>
            <a:endParaRPr lang="en-US"/>
          </a:p>
        </p:txBody>
      </p:sp>
      <p:sp>
        <p:nvSpPr>
          <p:cNvPr id="4" name="Zástupný symbol pro datum 9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E48758B-DCC7-4274-B43F-3C4D7FE3B12F}" type="datetimeFigureOut">
              <a:rPr lang="cs-CZ"/>
              <a:pPr>
                <a:defRPr/>
              </a:pPr>
              <a:t>7.6.2013</a:t>
            </a:fld>
            <a:endParaRPr lang="cs-CZ" dirty="0"/>
          </a:p>
        </p:txBody>
      </p:sp>
      <p:sp>
        <p:nvSpPr>
          <p:cNvPr id="5" name="Zástupný symbol pro zápatí 21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Zástupný symbol pro číslo snímku 1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D40B9E6-719B-48CD-8422-23CBC8267B2A}" type="slidenum">
              <a:rPr lang="cs-CZ"/>
              <a:pPr>
                <a:defRPr/>
              </a:pPr>
              <a:t>‹#›</a:t>
            </a:fld>
            <a:endParaRPr lang="cs-CZ" dirty="0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bg>
      <p:bgRef idx="1002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Dvojitá šipka 6"/>
          <p:cNvSpPr/>
          <p:nvPr/>
        </p:nvSpPr>
        <p:spPr>
          <a:xfrm>
            <a:off x="3636963" y="3005138"/>
            <a:ext cx="182562" cy="228600"/>
          </a:xfrm>
          <a:prstGeom prst="chevron">
            <a:avLst>
              <a:gd name="adj" fmla="val 50000"/>
            </a:avLst>
          </a:prstGeom>
          <a:gradFill flip="none" rotWithShape="1">
            <a:gsLst>
              <a:gs pos="0">
                <a:schemeClr val="accent1">
                  <a:shade val="60000"/>
                  <a:satMod val="125000"/>
                </a:schemeClr>
              </a:gs>
              <a:gs pos="72000">
                <a:schemeClr val="accent1">
                  <a:tint val="90000"/>
                  <a:satMod val="138000"/>
                </a:schemeClr>
              </a:gs>
              <a:gs pos="100000">
                <a:schemeClr val="accent1">
                  <a:tint val="76000"/>
                  <a:satMod val="136000"/>
                </a:schemeClr>
              </a:gs>
            </a:gsLst>
            <a:lin ang="16200000" scaled="0"/>
          </a:gradFill>
          <a:ln w="3175" cap="rnd" cmpd="sng" algn="ctr">
            <a:solidFill>
              <a:schemeClr val="accent1">
                <a:shade val="50000"/>
              </a:schemeClr>
            </a:solidFill>
            <a:prstDash val="solid"/>
          </a:ln>
          <a:effectLst>
            <a:outerShdw blurRad="50800" dist="25400" dir="5400000">
              <a:srgbClr val="000000">
                <a:alpha val="46000"/>
              </a:srgbClr>
            </a:outerShdw>
          </a:effec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 dirty="0"/>
          </a:p>
        </p:txBody>
      </p:sp>
      <p:sp>
        <p:nvSpPr>
          <p:cNvPr id="5" name="Dvojitá šipka 7"/>
          <p:cNvSpPr/>
          <p:nvPr/>
        </p:nvSpPr>
        <p:spPr>
          <a:xfrm>
            <a:off x="3449638" y="3005138"/>
            <a:ext cx="184150" cy="228600"/>
          </a:xfrm>
          <a:prstGeom prst="chevron">
            <a:avLst>
              <a:gd name="adj" fmla="val 50000"/>
            </a:avLst>
          </a:prstGeom>
          <a:gradFill flip="none" rotWithShape="1">
            <a:gsLst>
              <a:gs pos="0">
                <a:schemeClr val="accent1">
                  <a:shade val="60000"/>
                  <a:satMod val="125000"/>
                </a:schemeClr>
              </a:gs>
              <a:gs pos="72000">
                <a:schemeClr val="accent1">
                  <a:tint val="90000"/>
                  <a:satMod val="138000"/>
                </a:schemeClr>
              </a:gs>
              <a:gs pos="100000">
                <a:schemeClr val="accent1">
                  <a:tint val="76000"/>
                  <a:satMod val="136000"/>
                </a:schemeClr>
              </a:gs>
            </a:gsLst>
            <a:lin ang="16200000" scaled="0"/>
          </a:gradFill>
          <a:ln w="3175" cap="rnd" cmpd="sng" algn="ctr">
            <a:solidFill>
              <a:schemeClr val="accent1">
                <a:shade val="50000"/>
              </a:schemeClr>
            </a:solidFill>
            <a:prstDash val="solid"/>
          </a:ln>
          <a:effectLst>
            <a:outerShdw blurRad="50800" dist="25400" dir="5400000">
              <a:srgbClr val="000000">
                <a:alpha val="46000"/>
              </a:srgbClr>
            </a:outerShdw>
          </a:effec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 dirty="0"/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76" y="1059712"/>
            <a:ext cx="7772400" cy="1828800"/>
          </a:xfrm>
        </p:spPr>
        <p:txBody>
          <a:bodyPr anchor="b"/>
          <a:lstStyle>
            <a:lvl1pPr algn="r">
              <a:buNone/>
              <a:defRPr sz="4800" b="1" cap="none" baseline="0">
                <a:effectLst>
                  <a:outerShdw blurRad="31750" dist="25400" dir="540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extLst/>
          </a:lstStyle>
          <a:p>
            <a:r>
              <a:rPr lang="cs-CZ" smtClean="0"/>
              <a:t>Klepnutím lze upravit styl předlohy nadpisů.</a:t>
            </a:r>
            <a:endParaRPr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3922713" y="2931712"/>
            <a:ext cx="4572000" cy="1454888"/>
          </a:xfrm>
        </p:spPr>
        <p:txBody>
          <a:bodyPr/>
          <a:lstStyle>
            <a:lvl1pPr marL="0" indent="0" algn="l">
              <a:buNone/>
              <a:defRPr sz="2300">
                <a:solidFill>
                  <a:schemeClr val="tx1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extLst/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6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  <a:extLst/>
          </a:lstStyle>
          <a:p>
            <a:pPr>
              <a:defRPr/>
            </a:pPr>
            <a:fld id="{B0282CEA-72D4-476D-BBAB-D4D6AE167EC5}" type="datetimeFigureOut">
              <a:rPr lang="cs-CZ"/>
              <a:pPr>
                <a:defRPr/>
              </a:pPr>
              <a:t>7.6.2013</a:t>
            </a:fld>
            <a:endParaRPr lang="cs-CZ" dirty="0"/>
          </a:p>
        </p:txBody>
      </p:sp>
      <p:sp>
        <p:nvSpPr>
          <p:cNvPr id="7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  <a:extLst/>
          </a:lstStyle>
          <a:p>
            <a:pPr>
              <a:defRPr/>
            </a:pPr>
            <a:endParaRPr lang="cs-CZ"/>
          </a:p>
        </p:txBody>
      </p:sp>
      <p:sp>
        <p:nvSpPr>
          <p:cNvPr id="8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  <a:extLst/>
          </a:lstStyle>
          <a:p>
            <a:pPr>
              <a:defRPr/>
            </a:pPr>
            <a:fld id="{3B7D82E2-59C7-40AB-8FF4-B83583FAC501}" type="slidenum">
              <a:rPr lang="cs-CZ"/>
              <a:pPr>
                <a:defRPr/>
              </a:pPr>
              <a:t>‹#›</a:t>
            </a:fld>
            <a:endParaRPr lang="cs-CZ" dirty="0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bg>
      <p:bgRef idx="1002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481328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481328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8" name="Nadpis 7"/>
          <p:cNvSpPr>
            <a:spLocks noGrp="1"/>
          </p:cNvSpPr>
          <p:nvPr>
            <p:ph type="title"/>
          </p:nvPr>
        </p:nvSpPr>
        <p:spPr/>
        <p:txBody>
          <a:bodyPr rtlCol="0"/>
          <a:lstStyle>
            <a:extLst/>
          </a:lstStyle>
          <a:p>
            <a:r>
              <a:rPr lang="cs-CZ" smtClean="0"/>
              <a:t>Klepnutím lze upravit styl předlohy nadpisů.</a:t>
            </a:r>
            <a:endParaRPr lang="en-US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  <a:extLst/>
          </a:lstStyle>
          <a:p>
            <a:pPr>
              <a:defRPr/>
            </a:pPr>
            <a:fld id="{16D661F4-8EE2-4950-AF0B-D76F3AA60975}" type="datetimeFigureOut">
              <a:rPr lang="cs-CZ"/>
              <a:pPr>
                <a:defRPr/>
              </a:pPr>
              <a:t>7.6.2013</a:t>
            </a:fld>
            <a:endParaRPr lang="cs-CZ" dirty="0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  <a:extLst/>
          </a:lstStyle>
          <a:p>
            <a:pPr>
              <a:defRPr/>
            </a:pPr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  <a:extLst/>
          </a:lstStyle>
          <a:p>
            <a:pPr>
              <a:defRPr/>
            </a:pPr>
            <a:fld id="{DC6995B1-9FE4-43BB-9F47-BC7466201C3F}" type="slidenum">
              <a:rPr lang="cs-CZ"/>
              <a:pPr>
                <a:defRPr/>
              </a:pPr>
              <a:t>‹#›</a:t>
            </a:fld>
            <a:endParaRPr lang="cs-CZ" dirty="0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TxTwoObj" preserve="1">
  <p:cSld name="Porovnání"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8229600" cy="1143000"/>
          </a:xfrm>
        </p:spPr>
        <p:txBody>
          <a:bodyPr/>
          <a:lstStyle>
            <a:lvl1pPr>
              <a:defRPr/>
            </a:lvl1pPr>
            <a:extLst/>
          </a:lstStyle>
          <a:p>
            <a:r>
              <a:rPr lang="cs-CZ" smtClean="0"/>
              <a:t>Klepnutím lze upravit styl předlohy nadpisů.</a:t>
            </a:r>
            <a:endParaRPr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5410200"/>
            <a:ext cx="4040188" cy="762000"/>
          </a:xfrm>
          <a:solidFill>
            <a:schemeClr val="accent1"/>
          </a:solidFill>
          <a:ln w="9652">
            <a:solidFill>
              <a:schemeClr val="accent1"/>
            </a:solidFill>
            <a:miter lim="800000"/>
          </a:ln>
        </p:spPr>
        <p:txBody>
          <a:bodyPr lIns="182880" anchor="ctr"/>
          <a:lstStyle>
            <a:lvl1pPr marL="0" indent="0">
              <a:buNone/>
              <a:defRPr sz="2400" b="0">
                <a:solidFill>
                  <a:schemeClr val="bg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3"/>
          </p:nvPr>
        </p:nvSpPr>
        <p:spPr>
          <a:xfrm>
            <a:off x="4645026" y="5410200"/>
            <a:ext cx="4041775" cy="762000"/>
          </a:xfrm>
          <a:solidFill>
            <a:schemeClr val="accent1"/>
          </a:solidFill>
          <a:ln w="9652">
            <a:solidFill>
              <a:schemeClr val="accent1"/>
            </a:solidFill>
            <a:miter lim="800000"/>
          </a:ln>
        </p:spPr>
        <p:txBody>
          <a:bodyPr lIns="182880" anchor="ctr"/>
          <a:lstStyle>
            <a:lvl1pPr marL="0" indent="0">
              <a:buNone/>
              <a:defRPr sz="2400" b="0">
                <a:solidFill>
                  <a:schemeClr val="bg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Zástupný symbol pro obsah 4"/>
          <p:cNvSpPr>
            <a:spLocks noGrp="1"/>
          </p:cNvSpPr>
          <p:nvPr>
            <p:ph sz="quarter" idx="2"/>
          </p:nvPr>
        </p:nvSpPr>
        <p:spPr>
          <a:xfrm>
            <a:off x="457200" y="1444294"/>
            <a:ext cx="4040188" cy="3941763"/>
          </a:xfrm>
          <a:ln>
            <a:noFill/>
            <a:prstDash val="sysDash"/>
            <a:miter lim="800000"/>
          </a:ln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extLst/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1444294"/>
            <a:ext cx="4041775" cy="3941763"/>
          </a:xfrm>
          <a:ln>
            <a:noFill/>
            <a:prstDash val="sysDash"/>
            <a:miter lim="800000"/>
          </a:ln>
        </p:spPr>
        <p:txBody>
          <a:bodyPr/>
          <a:lstStyle>
            <a:lvl1pPr>
              <a:spcBef>
                <a:spcPts val="0"/>
              </a:spcBef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extLst/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  <a:extLst/>
          </a:lstStyle>
          <a:p>
            <a:pPr>
              <a:defRPr/>
            </a:pPr>
            <a:fld id="{770D8495-CD10-49D3-BCD6-EB6952AFD0BE}" type="datetimeFigureOut">
              <a:rPr lang="cs-CZ"/>
              <a:pPr>
                <a:defRPr/>
              </a:pPr>
              <a:t>7.6.2013</a:t>
            </a:fld>
            <a:endParaRPr lang="cs-CZ" dirty="0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  <a:extLst/>
          </a:lstStyle>
          <a:p>
            <a:pPr>
              <a:defRPr/>
            </a:pPr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  <a:extLst/>
          </a:lstStyle>
          <a:p>
            <a:pPr>
              <a:defRPr/>
            </a:pPr>
            <a:fld id="{3DDD282F-65FD-44EB-8D3E-46BB3094BB07}" type="slidenum">
              <a:rPr lang="cs-CZ"/>
              <a:pPr>
                <a:defRPr/>
              </a:pPr>
              <a:t>‹#›</a:t>
            </a:fld>
            <a:endParaRPr lang="cs-CZ" dirty="0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bg>
      <p:bgRef idx="1002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Nadpis 5"/>
          <p:cNvSpPr>
            <a:spLocks noGrp="1"/>
          </p:cNvSpPr>
          <p:nvPr>
            <p:ph type="title"/>
          </p:nvPr>
        </p:nvSpPr>
        <p:spPr/>
        <p:txBody>
          <a:bodyPr rtlCol="0"/>
          <a:lstStyle>
            <a:extLst/>
          </a:lstStyle>
          <a:p>
            <a:r>
              <a:rPr lang="cs-CZ" smtClean="0"/>
              <a:t>Klepnutím lze upravit styl předlohy nadpisů.</a:t>
            </a:r>
            <a:endParaRPr lang="en-US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  <a:extLst/>
          </a:lstStyle>
          <a:p>
            <a:pPr>
              <a:defRPr/>
            </a:pPr>
            <a:fld id="{6040161A-DBB4-49B9-AA87-121E49EB1AAB}" type="datetimeFigureOut">
              <a:rPr lang="cs-CZ"/>
              <a:pPr>
                <a:defRPr/>
              </a:pPr>
              <a:t>7.6.2013</a:t>
            </a:fld>
            <a:endParaRPr lang="cs-CZ" dirty="0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  <a:extLst/>
          </a:lstStyle>
          <a:p>
            <a:pPr>
              <a:defRPr/>
            </a:pPr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  <a:extLst/>
          </a:lstStyle>
          <a:p>
            <a:pPr>
              <a:defRPr/>
            </a:pPr>
            <a:fld id="{11233ECA-C89B-4C4F-A695-F61D742BFAD5}" type="slidenum">
              <a:rPr lang="cs-CZ"/>
              <a:pPr>
                <a:defRPr/>
              </a:pPr>
              <a:t>‹#›</a:t>
            </a:fld>
            <a:endParaRPr lang="cs-CZ" dirty="0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9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C4D258C-B456-4AAE-8D1E-C2352309C52A}" type="datetimeFigureOut">
              <a:rPr lang="cs-CZ"/>
              <a:pPr>
                <a:defRPr/>
              </a:pPr>
              <a:t>7.6.2013</a:t>
            </a:fld>
            <a:endParaRPr lang="cs-CZ" dirty="0"/>
          </a:p>
        </p:txBody>
      </p:sp>
      <p:sp>
        <p:nvSpPr>
          <p:cNvPr id="3" name="Zástupný symbol pro zápatí 21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4" name="Zástupný symbol pro číslo snímku 1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E6A2FC8-79F9-4D88-BE59-9B37EE660248}" type="slidenum">
              <a:rPr lang="cs-CZ"/>
              <a:pPr>
                <a:defRPr/>
              </a:pPr>
              <a:t>‹#›</a:t>
            </a:fld>
            <a:endParaRPr lang="cs-CZ" dirty="0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Obsah s titulkem"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914400" y="4876800"/>
            <a:ext cx="7481776" cy="457200"/>
          </a:xfrm>
        </p:spPr>
        <p:txBody>
          <a:bodyPr anchor="t">
            <a:noAutofit/>
            <a:sp3d prstMaterial="softEdge">
              <a:bevelT w="0" h="0"/>
            </a:sp3d>
          </a:bodyPr>
          <a:lstStyle>
            <a:lvl1pPr algn="r">
              <a:buNone/>
              <a:defRPr sz="2500" b="0">
                <a:solidFill>
                  <a:schemeClr val="accent1"/>
                </a:solidFill>
                <a:effectLst/>
              </a:defRPr>
            </a:lvl1pPr>
            <a:extLst/>
          </a:lstStyle>
          <a:p>
            <a:r>
              <a:rPr lang="cs-CZ" smtClean="0"/>
              <a:t>Klepnutím lze upravit styl předlohy nadpisů.</a:t>
            </a:r>
            <a:endParaRPr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2"/>
          </p:nvPr>
        </p:nvSpPr>
        <p:spPr>
          <a:xfrm>
            <a:off x="4419600" y="5355102"/>
            <a:ext cx="3974592" cy="914400"/>
          </a:xfrm>
        </p:spPr>
        <p:txBody>
          <a:bodyPr/>
          <a:lstStyle>
            <a:lvl1pPr marL="0" indent="0" algn="r">
              <a:buNone/>
              <a:defRPr sz="16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  <a:extLst/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1"/>
          </p:nvPr>
        </p:nvSpPr>
        <p:spPr>
          <a:xfrm>
            <a:off x="914400" y="274320"/>
            <a:ext cx="7479792" cy="4572000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extLst/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  <a:extLst/>
          </a:lstStyle>
          <a:p>
            <a:pPr>
              <a:defRPr/>
            </a:pPr>
            <a:fld id="{87F54899-7375-4CC6-B3D9-2F248D80B050}" type="datetimeFigureOut">
              <a:rPr lang="cs-CZ"/>
              <a:pPr>
                <a:defRPr/>
              </a:pPr>
              <a:t>7.6.2013</a:t>
            </a:fld>
            <a:endParaRPr lang="cs-CZ" dirty="0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  <a:extLst/>
          </a:lstStyle>
          <a:p>
            <a:pPr>
              <a:defRPr/>
            </a:pPr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  <a:extLst/>
          </a:lstStyle>
          <a:p>
            <a:pPr>
              <a:defRPr/>
            </a:pPr>
            <a:fld id="{65EA6E27-A19F-49D6-BAC1-E5ACFEE894B5}" type="slidenum">
              <a:rPr lang="cs-CZ"/>
              <a:pPr>
                <a:defRPr/>
              </a:pPr>
              <a:t>‹#›</a:t>
            </a:fld>
            <a:endParaRPr lang="cs-CZ" dirty="0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Obrázek s titulkem">
    <p:bg>
      <p:bgRef idx="1002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Volný tvar 7"/>
          <p:cNvSpPr>
            <a:spLocks/>
          </p:cNvSpPr>
          <p:nvPr/>
        </p:nvSpPr>
        <p:spPr bwMode="auto">
          <a:xfrm>
            <a:off x="715963" y="5002213"/>
            <a:ext cx="3802062" cy="1443037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5760" y="0"/>
              </a:cxn>
              <a:cxn ang="0">
                <a:pos x="5760" y="528"/>
              </a:cxn>
              <a:cxn ang="0">
                <a:pos x="48" y="0"/>
              </a:cxn>
            </a:cxnLst>
            <a:rect l="0" t="0" r="0" b="0"/>
            <a:pathLst>
              <a:path w="5760" h="528">
                <a:moveTo>
                  <a:pt x="-329" y="347"/>
                </a:moveTo>
                <a:lnTo>
                  <a:pt x="7156" y="682"/>
                </a:lnTo>
                <a:lnTo>
                  <a:pt x="5229" y="682"/>
                </a:lnTo>
                <a:lnTo>
                  <a:pt x="-328" y="345"/>
                </a:lnTo>
              </a:path>
            </a:pathLst>
          </a:custGeom>
          <a:solidFill>
            <a:schemeClr val="accent1">
              <a:tint val="65000"/>
              <a:satMod val="115000"/>
              <a:alpha val="4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>
            <a:extLst/>
          </a:lstStyle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 dirty="0">
              <a:latin typeface="+mn-lt"/>
              <a:cs typeface="+mn-cs"/>
            </a:endParaRPr>
          </a:p>
        </p:txBody>
      </p:sp>
      <p:sp>
        <p:nvSpPr>
          <p:cNvPr id="6" name="Volný tvar 8"/>
          <p:cNvSpPr>
            <a:spLocks/>
          </p:cNvSpPr>
          <p:nvPr/>
        </p:nvSpPr>
        <p:spPr bwMode="auto">
          <a:xfrm>
            <a:off x="-53975" y="5784850"/>
            <a:ext cx="3802063" cy="8382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5760" y="0"/>
              </a:cxn>
              <a:cxn ang="0">
                <a:pos x="5760" y="528"/>
              </a:cxn>
              <a:cxn ang="0">
                <a:pos x="48" y="0"/>
              </a:cxn>
            </a:cxnLst>
            <a:rect l="0" t="0" r="0" b="0"/>
            <a:pathLst>
              <a:path w="5760" h="528">
                <a:moveTo>
                  <a:pt x="817" y="97"/>
                </a:moveTo>
                <a:lnTo>
                  <a:pt x="6408" y="682"/>
                </a:lnTo>
                <a:lnTo>
                  <a:pt x="5232" y="685"/>
                </a:lnTo>
                <a:lnTo>
                  <a:pt x="829" y="101"/>
                </a:lnTo>
              </a:path>
            </a:pathLst>
          </a:custGeom>
          <a:solidFill>
            <a:srgbClr val="000000">
              <a:alpha val="100000"/>
            </a:srgb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>
            <a:extLst/>
          </a:lstStyle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 dirty="0">
              <a:latin typeface="+mn-lt"/>
              <a:cs typeface="+mn-cs"/>
            </a:endParaRPr>
          </a:p>
        </p:txBody>
      </p:sp>
      <p:sp>
        <p:nvSpPr>
          <p:cNvPr id="7" name="Pravoúhlý trojúhelník 9"/>
          <p:cNvSpPr>
            <a:spLocks/>
          </p:cNvSpPr>
          <p:nvPr/>
        </p:nvSpPr>
        <p:spPr bwMode="auto">
          <a:xfrm>
            <a:off x="-6042" y="5791253"/>
            <a:ext cx="3402314" cy="1080868"/>
          </a:xfrm>
          <a:prstGeom prst="rtTriangle">
            <a:avLst/>
          </a:prstGeom>
          <a:blipFill>
            <a:blip r:embed="rId3" cstate="print">
              <a:alphaModFix amt="50000"/>
            </a:blip>
            <a:tile tx="0" ty="0" sx="50000" sy="50000" flip="none" algn="t"/>
          </a:blipFill>
          <a:ln w="12700" cap="rnd" cmpd="thickThin" algn="ctr">
            <a:noFill/>
            <a:prstDash val="solid"/>
          </a:ln>
          <a:effectLst>
            <a:fillOverlay blend="mult">
              <a:gradFill flip="none" rotWithShape="1">
                <a:gsLst>
                  <a:gs pos="0">
                    <a:schemeClr val="accent1">
                      <a:shade val="20000"/>
                      <a:satMod val="176000"/>
                      <a:alpha val="100000"/>
                    </a:schemeClr>
                  </a:gs>
                  <a:gs pos="18000">
                    <a:schemeClr val="accent1">
                      <a:shade val="48000"/>
                      <a:satMod val="153000"/>
                      <a:alpha val="100000"/>
                    </a:schemeClr>
                  </a:gs>
                  <a:gs pos="43000">
                    <a:schemeClr val="accent1">
                      <a:tint val="86000"/>
                      <a:satMod val="149000"/>
                      <a:alpha val="100000"/>
                    </a:schemeClr>
                  </a:gs>
                  <a:gs pos="45000">
                    <a:schemeClr val="accent1">
                      <a:tint val="85000"/>
                      <a:satMod val="150000"/>
                      <a:alpha val="100000"/>
                    </a:schemeClr>
                  </a:gs>
                  <a:gs pos="50000">
                    <a:schemeClr val="accent1">
                      <a:tint val="86000"/>
                      <a:satMod val="149000"/>
                      <a:alpha val="100000"/>
                    </a:schemeClr>
                  </a:gs>
                  <a:gs pos="79000">
                    <a:schemeClr val="accent1">
                      <a:shade val="53000"/>
                      <a:satMod val="150000"/>
                      <a:alpha val="100000"/>
                    </a:schemeClr>
                  </a:gs>
                  <a:gs pos="100000">
                    <a:schemeClr val="accent1">
                      <a:shade val="25000"/>
                      <a:satMod val="170000"/>
                      <a:alpha val="100000"/>
                    </a:schemeClr>
                  </a:gs>
                </a:gsLst>
                <a:lin ang="450000" scaled="1"/>
                <a:tileRect/>
              </a:gradFill>
            </a:fillOverlay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 dirty="0"/>
          </a:p>
        </p:txBody>
      </p:sp>
      <p:cxnSp>
        <p:nvCxnSpPr>
          <p:cNvPr id="8" name="Přímá spojovací čára 10"/>
          <p:cNvCxnSpPr/>
          <p:nvPr/>
        </p:nvCxnSpPr>
        <p:spPr>
          <a:xfrm>
            <a:off x="-9237" y="5787738"/>
            <a:ext cx="3405509" cy="1084383"/>
          </a:xfrm>
          <a:prstGeom prst="line">
            <a:avLst/>
          </a:prstGeom>
          <a:noFill/>
          <a:ln w="12065" cap="flat" cmpd="sng" algn="ctr">
            <a:gradFill>
              <a:gsLst>
                <a:gs pos="45000">
                  <a:schemeClr val="accent1">
                    <a:tint val="70000"/>
                    <a:satMod val="110000"/>
                  </a:schemeClr>
                </a:gs>
                <a:gs pos="15000">
                  <a:schemeClr val="accent1">
                    <a:shade val="40000"/>
                    <a:satMod val="110000"/>
                  </a:schemeClr>
                </a:gs>
              </a:gsLst>
              <a:lin ang="5400000" scaled="1"/>
            </a:gradFill>
            <a:prstDash val="solid"/>
            <a:miter lim="800000"/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9" name="Dvojitá šipka 11"/>
          <p:cNvSpPr/>
          <p:nvPr/>
        </p:nvSpPr>
        <p:spPr>
          <a:xfrm>
            <a:off x="8664575" y="4987925"/>
            <a:ext cx="182563" cy="228600"/>
          </a:xfrm>
          <a:prstGeom prst="chevron">
            <a:avLst>
              <a:gd name="adj" fmla="val 50000"/>
            </a:avLst>
          </a:prstGeom>
          <a:gradFill flip="none" rotWithShape="1">
            <a:gsLst>
              <a:gs pos="0">
                <a:schemeClr val="accent1">
                  <a:shade val="60000"/>
                  <a:satMod val="125000"/>
                </a:schemeClr>
              </a:gs>
              <a:gs pos="72000">
                <a:schemeClr val="accent1">
                  <a:tint val="90000"/>
                  <a:satMod val="138000"/>
                </a:schemeClr>
              </a:gs>
              <a:gs pos="100000">
                <a:schemeClr val="accent1">
                  <a:tint val="76000"/>
                  <a:satMod val="136000"/>
                </a:schemeClr>
              </a:gs>
            </a:gsLst>
            <a:lin ang="16200000" scaled="0"/>
          </a:gradFill>
          <a:ln w="3175" cap="rnd" cmpd="sng" algn="ctr">
            <a:solidFill>
              <a:schemeClr val="accent1">
                <a:shade val="50000"/>
              </a:schemeClr>
            </a:solidFill>
            <a:prstDash val="solid"/>
          </a:ln>
          <a:effectLst>
            <a:outerShdw blurRad="50800" dist="25400" dir="5400000">
              <a:srgbClr val="000000">
                <a:alpha val="46000"/>
              </a:srgbClr>
            </a:outerShdw>
          </a:effec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 dirty="0"/>
          </a:p>
        </p:txBody>
      </p:sp>
      <p:sp>
        <p:nvSpPr>
          <p:cNvPr id="10" name="Dvojitá šipka 12"/>
          <p:cNvSpPr/>
          <p:nvPr/>
        </p:nvSpPr>
        <p:spPr>
          <a:xfrm>
            <a:off x="8477250" y="4987925"/>
            <a:ext cx="182563" cy="228600"/>
          </a:xfrm>
          <a:prstGeom prst="chevron">
            <a:avLst>
              <a:gd name="adj" fmla="val 50000"/>
            </a:avLst>
          </a:prstGeom>
          <a:gradFill flip="none" rotWithShape="1">
            <a:gsLst>
              <a:gs pos="0">
                <a:schemeClr val="accent1">
                  <a:shade val="60000"/>
                  <a:satMod val="125000"/>
                </a:schemeClr>
              </a:gs>
              <a:gs pos="72000">
                <a:schemeClr val="accent1">
                  <a:tint val="90000"/>
                  <a:satMod val="138000"/>
                </a:schemeClr>
              </a:gs>
              <a:gs pos="100000">
                <a:schemeClr val="accent1">
                  <a:tint val="76000"/>
                  <a:satMod val="136000"/>
                </a:schemeClr>
              </a:gs>
            </a:gsLst>
            <a:lin ang="16200000" scaled="0"/>
          </a:gradFill>
          <a:ln w="3175" cap="rnd" cmpd="sng" algn="ctr">
            <a:solidFill>
              <a:schemeClr val="accent1">
                <a:shade val="50000"/>
              </a:schemeClr>
            </a:solidFill>
            <a:prstDash val="solid"/>
          </a:ln>
          <a:effectLst>
            <a:outerShdw blurRad="50800" dist="25400" dir="5400000">
              <a:srgbClr val="000000">
                <a:alpha val="46000"/>
              </a:srgbClr>
            </a:outerShdw>
          </a:effec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 dirty="0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141232" y="5443402"/>
            <a:ext cx="7162800" cy="648232"/>
          </a:xfrm>
          <a:noFill/>
        </p:spPr>
        <p:txBody>
          <a:bodyPr tIns="0"/>
          <a:lstStyle>
            <a:lvl1pPr marL="0" marR="18288" indent="0" algn="r">
              <a:buNone/>
              <a:defRPr sz="14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  <a:extLst/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228600" y="189968"/>
            <a:ext cx="8686800" cy="4389120"/>
          </a:xfrm>
          <a:prstGeom prst="rect">
            <a:avLst/>
          </a:prstGeom>
          <a:solidFill>
            <a:schemeClr val="bg2"/>
          </a:solidFill>
          <a:ln>
            <a:solidFill>
              <a:schemeClr val="bg1"/>
            </a:solidFill>
          </a:ln>
          <a:effectLst>
            <a:innerShdw blurRad="95250">
              <a:srgbClr val="000000"/>
            </a:innerShdw>
          </a:effectLst>
        </p:spPr>
        <p:txBody>
          <a:bodyPr>
            <a:normAutofit/>
          </a:bodyPr>
          <a:lstStyle>
            <a:lvl1pPr marL="0" indent="0">
              <a:buNone/>
              <a:defRPr sz="3200"/>
            </a:lvl1pPr>
            <a:extLst/>
          </a:lstStyle>
          <a:p>
            <a:pPr lvl="0"/>
            <a:r>
              <a:rPr lang="cs-CZ" noProof="0" dirty="0" smtClean="0"/>
              <a:t>Klepnutím na ikonu přidáte obrázek.</a:t>
            </a:r>
            <a:endParaRPr lang="en-US" noProof="0" dirty="0"/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228600" y="4865122"/>
            <a:ext cx="8075432" cy="562672"/>
          </a:xfrm>
          <a:noFill/>
        </p:spPr>
        <p:txBody>
          <a:bodyPr anchor="t">
            <a:sp3d prstMaterial="softEdge"/>
          </a:bodyPr>
          <a:lstStyle>
            <a:lvl1pPr marR="0" algn="r">
              <a:buNone/>
              <a:defRPr sz="3000" b="0">
                <a:solidFill>
                  <a:schemeClr val="accent1"/>
                </a:solidFill>
                <a:effectLst>
                  <a:outerShdw blurRad="50800" dist="25000" dir="5400000" algn="t" rotWithShape="0">
                    <a:prstClr val="black">
                      <a:alpha val="45000"/>
                    </a:prstClr>
                  </a:outerShdw>
                </a:effectLst>
              </a:defRPr>
            </a:lvl1pPr>
            <a:extLst/>
          </a:lstStyle>
          <a:p>
            <a:r>
              <a:rPr lang="cs-CZ" smtClean="0"/>
              <a:t>Klepnutím lze upravit styl předlohy nadpisů.</a:t>
            </a:r>
            <a:endParaRPr lang="en-US"/>
          </a:p>
        </p:txBody>
      </p:sp>
      <p:sp>
        <p:nvSpPr>
          <p:cNvPr id="11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 smtClean="0">
                <a:solidFill>
                  <a:schemeClr val="tx1"/>
                </a:solidFill>
              </a:defRPr>
            </a:lvl1pPr>
            <a:extLst/>
          </a:lstStyle>
          <a:p>
            <a:pPr>
              <a:defRPr/>
            </a:pPr>
            <a:fld id="{E152B13F-60BD-428D-95FC-8955D6C644F5}" type="datetimeFigureOut">
              <a:rPr lang="cs-CZ"/>
              <a:pPr>
                <a:defRPr/>
              </a:pPr>
              <a:t>7.6.2013</a:t>
            </a:fld>
            <a:endParaRPr lang="cs-CZ" dirty="0"/>
          </a:p>
        </p:txBody>
      </p:sp>
      <p:sp>
        <p:nvSpPr>
          <p:cNvPr id="12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 dirty="0">
                <a:solidFill>
                  <a:schemeClr val="tx1"/>
                </a:solidFill>
              </a:defRPr>
            </a:lvl1pPr>
            <a:extLst/>
          </a:lstStyle>
          <a:p>
            <a:pPr>
              <a:defRPr/>
            </a:pPr>
            <a:endParaRPr lang="cs-CZ"/>
          </a:p>
        </p:txBody>
      </p:sp>
      <p:sp>
        <p:nvSpPr>
          <p:cNvPr id="13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 smtClean="0">
                <a:solidFill>
                  <a:schemeClr val="tx1"/>
                </a:solidFill>
              </a:defRPr>
            </a:lvl1pPr>
            <a:extLst/>
          </a:lstStyle>
          <a:p>
            <a:pPr>
              <a:defRPr/>
            </a:pPr>
            <a:fld id="{F4092DD4-472D-4A96-971A-675AF1A9B39A}" type="slidenum">
              <a:rPr lang="cs-CZ"/>
              <a:pPr>
                <a:defRPr/>
              </a:pPr>
              <a:t>‹#›</a:t>
            </a:fld>
            <a:endParaRPr lang="cs-CZ" dirty="0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lang="cs-CZ" smtClean="0"/>
              <a:t>Klepnutím lze upravit styl předlohy nadpisů.</a:t>
            </a:r>
            <a:endParaRPr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1481329"/>
            <a:ext cx="8229600" cy="4386071"/>
          </a:xfrm>
        </p:spPr>
        <p:txBody>
          <a:bodyPr vert="eaVert"/>
          <a:lstStyle>
            <a:extLst/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4" name="Zástupný symbol pro datum 9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2A9E801-6501-41E5-BB19-9DE99C78C851}" type="datetimeFigureOut">
              <a:rPr lang="cs-CZ"/>
              <a:pPr>
                <a:defRPr/>
              </a:pPr>
              <a:t>7.6.2013</a:t>
            </a:fld>
            <a:endParaRPr lang="cs-CZ" dirty="0"/>
          </a:p>
        </p:txBody>
      </p:sp>
      <p:sp>
        <p:nvSpPr>
          <p:cNvPr id="5" name="Zástupný symbol pro zápatí 21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Zástupný symbol pro číslo snímku 1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52A61C7-C79E-44CF-8516-AF4EC7CB8E70}" type="slidenum">
              <a:rPr lang="cs-CZ"/>
              <a:pPr>
                <a:defRPr/>
              </a:pPr>
              <a:t>‹#›</a:t>
            </a:fld>
            <a:endParaRPr lang="cs-CZ" dirty="0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844013" y="274640"/>
            <a:ext cx="1777470" cy="5592761"/>
          </a:xfrm>
        </p:spPr>
        <p:txBody>
          <a:bodyPr vert="eaVert"/>
          <a:lstStyle>
            <a:extLst/>
          </a:lstStyle>
          <a:p>
            <a:r>
              <a:rPr lang="cs-CZ" smtClean="0"/>
              <a:t>Klepnutím lze upravit styl předlohy nadpisů.</a:t>
            </a:r>
            <a:endParaRPr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41"/>
            <a:ext cx="6324600" cy="5592760"/>
          </a:xfrm>
        </p:spPr>
        <p:txBody>
          <a:bodyPr vert="eaVert"/>
          <a:lstStyle>
            <a:extLst/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4" name="Zástupný symbol pro datum 9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9A05856-3AC8-4990-802C-151C65DA357A}" type="datetimeFigureOut">
              <a:rPr lang="cs-CZ"/>
              <a:pPr>
                <a:defRPr/>
              </a:pPr>
              <a:t>7.6.2013</a:t>
            </a:fld>
            <a:endParaRPr lang="cs-CZ" dirty="0"/>
          </a:p>
        </p:txBody>
      </p:sp>
      <p:sp>
        <p:nvSpPr>
          <p:cNvPr id="5" name="Zástupný symbol pro zápatí 21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Zástupný symbol pro číslo snímku 1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D2CD8C7-BE15-464F-A3BA-D3C6F7F98047}" type="slidenum">
              <a:rPr lang="cs-CZ"/>
              <a:pPr>
                <a:defRPr/>
              </a:pPr>
              <a:t>‹#›</a:t>
            </a:fld>
            <a:endParaRPr lang="cs-CZ" dirty="0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e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Volný tvar 12"/>
          <p:cNvSpPr>
            <a:spLocks/>
          </p:cNvSpPr>
          <p:nvPr/>
        </p:nvSpPr>
        <p:spPr bwMode="auto">
          <a:xfrm>
            <a:off x="715963" y="5002213"/>
            <a:ext cx="3802062" cy="1443037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5760" y="0"/>
              </a:cxn>
              <a:cxn ang="0">
                <a:pos x="5760" y="528"/>
              </a:cxn>
              <a:cxn ang="0">
                <a:pos x="48" y="0"/>
              </a:cxn>
            </a:cxnLst>
            <a:rect l="0" t="0" r="0" b="0"/>
            <a:pathLst>
              <a:path w="5760" h="528">
                <a:moveTo>
                  <a:pt x="-329" y="347"/>
                </a:moveTo>
                <a:lnTo>
                  <a:pt x="7156" y="682"/>
                </a:lnTo>
                <a:lnTo>
                  <a:pt x="5229" y="682"/>
                </a:lnTo>
                <a:lnTo>
                  <a:pt x="-328" y="345"/>
                </a:lnTo>
              </a:path>
            </a:pathLst>
          </a:custGeom>
          <a:solidFill>
            <a:schemeClr val="accent1">
              <a:tint val="65000"/>
              <a:satMod val="115000"/>
              <a:alpha val="4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>
            <a:extLst/>
          </a:lstStyle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 dirty="0">
              <a:latin typeface="+mn-lt"/>
              <a:cs typeface="+mn-cs"/>
            </a:endParaRPr>
          </a:p>
        </p:txBody>
      </p:sp>
      <p:sp>
        <p:nvSpPr>
          <p:cNvPr id="12" name="Volný tvar 11"/>
          <p:cNvSpPr>
            <a:spLocks/>
          </p:cNvSpPr>
          <p:nvPr/>
        </p:nvSpPr>
        <p:spPr bwMode="auto">
          <a:xfrm>
            <a:off x="-53975" y="5784850"/>
            <a:ext cx="3802063" cy="8382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5760" y="0"/>
              </a:cxn>
              <a:cxn ang="0">
                <a:pos x="5760" y="528"/>
              </a:cxn>
              <a:cxn ang="0">
                <a:pos x="48" y="0"/>
              </a:cxn>
            </a:cxnLst>
            <a:rect l="0" t="0" r="0" b="0"/>
            <a:pathLst>
              <a:path w="5760" h="528">
                <a:moveTo>
                  <a:pt x="817" y="97"/>
                </a:moveTo>
                <a:lnTo>
                  <a:pt x="6408" y="682"/>
                </a:lnTo>
                <a:lnTo>
                  <a:pt x="5232" y="685"/>
                </a:lnTo>
                <a:lnTo>
                  <a:pt x="829" y="101"/>
                </a:lnTo>
              </a:path>
            </a:pathLst>
          </a:custGeom>
          <a:solidFill>
            <a:srgbClr val="000000">
              <a:alpha val="100000"/>
            </a:srgb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>
            <a:extLst/>
          </a:lstStyle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 dirty="0">
              <a:latin typeface="+mn-lt"/>
              <a:cs typeface="+mn-cs"/>
            </a:endParaRPr>
          </a:p>
        </p:txBody>
      </p:sp>
      <p:sp>
        <p:nvSpPr>
          <p:cNvPr id="14" name="Pravoúhlý trojúhelník 13"/>
          <p:cNvSpPr>
            <a:spLocks/>
          </p:cNvSpPr>
          <p:nvPr/>
        </p:nvSpPr>
        <p:spPr bwMode="auto">
          <a:xfrm>
            <a:off x="-6042" y="5791253"/>
            <a:ext cx="3402314" cy="1080868"/>
          </a:xfrm>
          <a:prstGeom prst="rtTriangle">
            <a:avLst/>
          </a:prstGeom>
          <a:blipFill>
            <a:blip r:embed="rId13" cstate="print">
              <a:alphaModFix amt="50000"/>
            </a:blip>
            <a:tile tx="0" ty="0" sx="50000" sy="50000" flip="none" algn="t"/>
          </a:blipFill>
          <a:ln w="12700" cap="rnd" cmpd="thickThin" algn="ctr">
            <a:noFill/>
            <a:prstDash val="solid"/>
          </a:ln>
          <a:effectLst>
            <a:fillOverlay blend="mult">
              <a:gradFill flip="none" rotWithShape="1">
                <a:gsLst>
                  <a:gs pos="0">
                    <a:schemeClr val="accent1">
                      <a:shade val="20000"/>
                      <a:satMod val="176000"/>
                      <a:alpha val="100000"/>
                    </a:schemeClr>
                  </a:gs>
                  <a:gs pos="18000">
                    <a:schemeClr val="accent1">
                      <a:shade val="48000"/>
                      <a:satMod val="153000"/>
                      <a:alpha val="100000"/>
                    </a:schemeClr>
                  </a:gs>
                  <a:gs pos="43000">
                    <a:schemeClr val="accent1">
                      <a:tint val="86000"/>
                      <a:satMod val="149000"/>
                      <a:alpha val="100000"/>
                    </a:schemeClr>
                  </a:gs>
                  <a:gs pos="45000">
                    <a:schemeClr val="accent1">
                      <a:tint val="85000"/>
                      <a:satMod val="150000"/>
                      <a:alpha val="100000"/>
                    </a:schemeClr>
                  </a:gs>
                  <a:gs pos="50000">
                    <a:schemeClr val="accent1">
                      <a:tint val="86000"/>
                      <a:satMod val="149000"/>
                      <a:alpha val="100000"/>
                    </a:schemeClr>
                  </a:gs>
                  <a:gs pos="79000">
                    <a:schemeClr val="accent1">
                      <a:shade val="53000"/>
                      <a:satMod val="150000"/>
                      <a:alpha val="100000"/>
                    </a:schemeClr>
                  </a:gs>
                  <a:gs pos="100000">
                    <a:schemeClr val="accent1">
                      <a:shade val="25000"/>
                      <a:satMod val="170000"/>
                      <a:alpha val="100000"/>
                    </a:schemeClr>
                  </a:gs>
                </a:gsLst>
                <a:lin ang="450000" scaled="1"/>
                <a:tileRect/>
              </a:gradFill>
            </a:fillOverlay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 dirty="0"/>
          </a:p>
        </p:txBody>
      </p:sp>
      <p:cxnSp>
        <p:nvCxnSpPr>
          <p:cNvPr id="15" name="Přímá spojovací čára 14"/>
          <p:cNvCxnSpPr/>
          <p:nvPr/>
        </p:nvCxnSpPr>
        <p:spPr>
          <a:xfrm>
            <a:off x="-9237" y="5787738"/>
            <a:ext cx="3405509" cy="1084383"/>
          </a:xfrm>
          <a:prstGeom prst="line">
            <a:avLst/>
          </a:prstGeom>
          <a:noFill/>
          <a:ln w="12065" cap="flat" cmpd="sng" algn="ctr">
            <a:gradFill>
              <a:gsLst>
                <a:gs pos="45000">
                  <a:schemeClr val="accent1">
                    <a:tint val="70000"/>
                    <a:satMod val="110000"/>
                  </a:schemeClr>
                </a:gs>
                <a:gs pos="15000">
                  <a:schemeClr val="accent1">
                    <a:shade val="40000"/>
                    <a:satMod val="110000"/>
                  </a:schemeClr>
                </a:gs>
              </a:gsLst>
              <a:lin ang="5400000" scaled="1"/>
            </a:gradFill>
            <a:prstDash val="solid"/>
            <a:miter lim="800000"/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9" name="Zástupný symbol pro nadpis 8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anchor="ctr">
            <a:normAutofit/>
            <a:scene3d>
              <a:camera prst="orthographicFront"/>
              <a:lightRig rig="soft" dir="t"/>
            </a:scene3d>
            <a:sp3d prstMaterial="softEdge">
              <a:bevelT w="25400" h="25400"/>
            </a:sp3d>
          </a:bodyPr>
          <a:lstStyle>
            <a:extLst/>
          </a:lstStyle>
          <a:p>
            <a:r>
              <a:rPr lang="cs-CZ" smtClean="0"/>
              <a:t>Klepnutím lze upravit styl předlohy nadpisů.</a:t>
            </a:r>
            <a:endParaRPr lang="en-US"/>
          </a:p>
        </p:txBody>
      </p:sp>
      <p:sp>
        <p:nvSpPr>
          <p:cNvPr id="1033" name="Zástupný symbol pro text 29"/>
          <p:cNvSpPr>
            <a:spLocks noGrp="1"/>
          </p:cNvSpPr>
          <p:nvPr>
            <p:ph type="body" idx="1"/>
          </p:nvPr>
        </p:nvSpPr>
        <p:spPr bwMode="auto">
          <a:xfrm>
            <a:off x="457200" y="1481138"/>
            <a:ext cx="8229600" cy="45259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smtClean="0"/>
          </a:p>
        </p:txBody>
      </p:sp>
      <p:sp>
        <p:nvSpPr>
          <p:cNvPr id="10" name="Zástupný symbol pro datum 9"/>
          <p:cNvSpPr>
            <a:spLocks noGrp="1"/>
          </p:cNvSpPr>
          <p:nvPr>
            <p:ph type="dt" sz="half" idx="2"/>
          </p:nvPr>
        </p:nvSpPr>
        <p:spPr>
          <a:xfrm>
            <a:off x="6727825" y="6408738"/>
            <a:ext cx="1919288" cy="365125"/>
          </a:xfrm>
          <a:prstGeom prst="rect">
            <a:avLst/>
          </a:prstGeom>
        </p:spPr>
        <p:txBody>
          <a:bodyPr vert="horz" anchor="b"/>
          <a:lstStyle>
            <a:lvl1pPr algn="l" eaLnBrk="1" fontAlgn="auto" latinLnBrk="0" hangingPunct="1">
              <a:spcBef>
                <a:spcPts val="0"/>
              </a:spcBef>
              <a:spcAft>
                <a:spcPts val="0"/>
              </a:spcAft>
              <a:defRPr kumimoji="0" sz="1000" smtClean="0">
                <a:solidFill>
                  <a:schemeClr val="tx1"/>
                </a:solidFill>
                <a:latin typeface="+mn-lt"/>
                <a:cs typeface="+mn-cs"/>
              </a:defRPr>
            </a:lvl1pPr>
            <a:extLst/>
          </a:lstStyle>
          <a:p>
            <a:pPr>
              <a:defRPr/>
            </a:pPr>
            <a:fld id="{6AFAC3F5-D1BE-46EE-8F90-47CB59150B13}" type="datetimeFigureOut">
              <a:rPr lang="cs-CZ"/>
              <a:pPr>
                <a:defRPr/>
              </a:pPr>
              <a:t>7.6.2013</a:t>
            </a:fld>
            <a:endParaRPr lang="cs-CZ" dirty="0"/>
          </a:p>
        </p:txBody>
      </p:sp>
      <p:sp>
        <p:nvSpPr>
          <p:cNvPr id="22" name="Zástupný symbol pro zápatí 21"/>
          <p:cNvSpPr>
            <a:spLocks noGrp="1"/>
          </p:cNvSpPr>
          <p:nvPr>
            <p:ph type="ftr" sz="quarter" idx="3"/>
          </p:nvPr>
        </p:nvSpPr>
        <p:spPr>
          <a:xfrm>
            <a:off x="4379913" y="6408738"/>
            <a:ext cx="2351087" cy="365125"/>
          </a:xfrm>
          <a:prstGeom prst="rect">
            <a:avLst/>
          </a:prstGeom>
        </p:spPr>
        <p:txBody>
          <a:bodyPr vert="horz" anchor="b"/>
          <a:lstStyle>
            <a:lvl1pPr algn="r" eaLnBrk="1" fontAlgn="auto" latinLnBrk="0" hangingPunct="1">
              <a:spcBef>
                <a:spcPts val="0"/>
              </a:spcBef>
              <a:spcAft>
                <a:spcPts val="0"/>
              </a:spcAft>
              <a:defRPr kumimoji="0" sz="1000" dirty="0">
                <a:solidFill>
                  <a:schemeClr val="tx1"/>
                </a:solidFill>
                <a:latin typeface="+mn-lt"/>
                <a:cs typeface="+mn-cs"/>
              </a:defRPr>
            </a:lvl1pPr>
            <a:extLst/>
          </a:lstStyle>
          <a:p>
            <a:pPr>
              <a:defRPr/>
            </a:pPr>
            <a:endParaRPr lang="cs-CZ"/>
          </a:p>
        </p:txBody>
      </p:sp>
      <p:sp>
        <p:nvSpPr>
          <p:cNvPr id="18" name="Zástupný symbol pro číslo snímku 17"/>
          <p:cNvSpPr>
            <a:spLocks noGrp="1"/>
          </p:cNvSpPr>
          <p:nvPr>
            <p:ph type="sldNum" sz="quarter" idx="4"/>
          </p:nvPr>
        </p:nvSpPr>
        <p:spPr>
          <a:xfrm>
            <a:off x="8647113" y="6408738"/>
            <a:ext cx="366712" cy="365125"/>
          </a:xfrm>
          <a:prstGeom prst="rect">
            <a:avLst/>
          </a:prstGeom>
        </p:spPr>
        <p:txBody>
          <a:bodyPr vert="horz" anchor="b"/>
          <a:lstStyle>
            <a:lvl1pPr algn="r" eaLnBrk="1" fontAlgn="auto" latinLnBrk="0" hangingPunct="1">
              <a:spcBef>
                <a:spcPts val="0"/>
              </a:spcBef>
              <a:spcAft>
                <a:spcPts val="0"/>
              </a:spcAft>
              <a:defRPr kumimoji="0" sz="1000" b="0" smtClean="0">
                <a:solidFill>
                  <a:schemeClr val="tx1"/>
                </a:solidFill>
                <a:latin typeface="+mn-lt"/>
                <a:cs typeface="+mn-cs"/>
              </a:defRPr>
            </a:lvl1pPr>
            <a:extLst/>
          </a:lstStyle>
          <a:p>
            <a:pPr>
              <a:defRPr/>
            </a:pPr>
            <a:fld id="{5D6C23B5-CD97-4817-BF2B-FBEA11AE62D1}" type="slidenum">
              <a:rPr lang="cs-CZ"/>
              <a:pPr>
                <a:defRPr/>
              </a:pPr>
              <a:t>‹#›</a:t>
            </a:fld>
            <a:endParaRPr lang="cs-CZ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72" r:id="rId1"/>
    <p:sldLayoutId id="2147483671" r:id="rId2"/>
    <p:sldLayoutId id="2147483673" r:id="rId3"/>
    <p:sldLayoutId id="2147483674" r:id="rId4"/>
    <p:sldLayoutId id="2147483675" r:id="rId5"/>
    <p:sldLayoutId id="2147483676" r:id="rId6"/>
    <p:sldLayoutId id="2147483670" r:id="rId7"/>
    <p:sldLayoutId id="2147483677" r:id="rId8"/>
    <p:sldLayoutId id="2147483678" r:id="rId9"/>
    <p:sldLayoutId id="2147483669" r:id="rId10"/>
    <p:sldLayoutId id="2147483668" r:id="rId11"/>
  </p:sldLayoutIdLst>
  <p:txStyles>
    <p:titleStyle>
      <a:lvl1pPr algn="l" rtl="0" fontAlgn="base">
        <a:spcBef>
          <a:spcPct val="0"/>
        </a:spcBef>
        <a:spcAft>
          <a:spcPct val="0"/>
        </a:spcAft>
        <a:defRPr sz="4100" b="1" kern="1200">
          <a:solidFill>
            <a:schemeClr val="tx2"/>
          </a:solidFill>
          <a:effectLst>
            <a:outerShdw blurRad="31750" dist="25400" dir="5400000" algn="tl" rotWithShape="0">
              <a:srgbClr val="000000">
                <a:alpha val="25000"/>
              </a:srgbClr>
            </a:outerShdw>
          </a:effectLst>
          <a:latin typeface="+mj-lt"/>
          <a:ea typeface="+mj-ea"/>
          <a:cs typeface="+mj-cs"/>
        </a:defRPr>
      </a:lvl1pPr>
      <a:lvl2pPr algn="l" rtl="0" fontAlgn="base">
        <a:spcBef>
          <a:spcPct val="0"/>
        </a:spcBef>
        <a:spcAft>
          <a:spcPct val="0"/>
        </a:spcAft>
        <a:defRPr sz="4100" b="1">
          <a:solidFill>
            <a:schemeClr val="tx2"/>
          </a:solidFill>
          <a:latin typeface="Lucida Sans Unicode" pitchFamily="34" charset="0"/>
        </a:defRPr>
      </a:lvl2pPr>
      <a:lvl3pPr algn="l" rtl="0" fontAlgn="base">
        <a:spcBef>
          <a:spcPct val="0"/>
        </a:spcBef>
        <a:spcAft>
          <a:spcPct val="0"/>
        </a:spcAft>
        <a:defRPr sz="4100" b="1">
          <a:solidFill>
            <a:schemeClr val="tx2"/>
          </a:solidFill>
          <a:latin typeface="Lucida Sans Unicode" pitchFamily="34" charset="0"/>
        </a:defRPr>
      </a:lvl3pPr>
      <a:lvl4pPr algn="l" rtl="0" fontAlgn="base">
        <a:spcBef>
          <a:spcPct val="0"/>
        </a:spcBef>
        <a:spcAft>
          <a:spcPct val="0"/>
        </a:spcAft>
        <a:defRPr sz="4100" b="1">
          <a:solidFill>
            <a:schemeClr val="tx2"/>
          </a:solidFill>
          <a:latin typeface="Lucida Sans Unicode" pitchFamily="34" charset="0"/>
        </a:defRPr>
      </a:lvl4pPr>
      <a:lvl5pPr algn="l" rtl="0" fontAlgn="base">
        <a:spcBef>
          <a:spcPct val="0"/>
        </a:spcBef>
        <a:spcAft>
          <a:spcPct val="0"/>
        </a:spcAft>
        <a:defRPr sz="4100" b="1">
          <a:solidFill>
            <a:schemeClr val="tx2"/>
          </a:solidFill>
          <a:latin typeface="Lucida Sans Unicode" pitchFamily="34" charset="0"/>
        </a:defRPr>
      </a:lvl5pPr>
      <a:lvl6pPr marL="457200" algn="l" rtl="0" fontAlgn="base">
        <a:spcBef>
          <a:spcPct val="0"/>
        </a:spcBef>
        <a:spcAft>
          <a:spcPct val="0"/>
        </a:spcAft>
        <a:defRPr sz="4100" b="1">
          <a:solidFill>
            <a:schemeClr val="tx2"/>
          </a:solidFill>
          <a:latin typeface="Lucida Sans Unicode" pitchFamily="34" charset="0"/>
        </a:defRPr>
      </a:lvl6pPr>
      <a:lvl7pPr marL="914400" algn="l" rtl="0" fontAlgn="base">
        <a:spcBef>
          <a:spcPct val="0"/>
        </a:spcBef>
        <a:spcAft>
          <a:spcPct val="0"/>
        </a:spcAft>
        <a:defRPr sz="4100" b="1">
          <a:solidFill>
            <a:schemeClr val="tx2"/>
          </a:solidFill>
          <a:latin typeface="Lucida Sans Unicode" pitchFamily="34" charset="0"/>
        </a:defRPr>
      </a:lvl7pPr>
      <a:lvl8pPr marL="1371600" algn="l" rtl="0" fontAlgn="base">
        <a:spcBef>
          <a:spcPct val="0"/>
        </a:spcBef>
        <a:spcAft>
          <a:spcPct val="0"/>
        </a:spcAft>
        <a:defRPr sz="4100" b="1">
          <a:solidFill>
            <a:schemeClr val="tx2"/>
          </a:solidFill>
          <a:latin typeface="Lucida Sans Unicode" pitchFamily="34" charset="0"/>
        </a:defRPr>
      </a:lvl8pPr>
      <a:lvl9pPr marL="1828800" algn="l" rtl="0" fontAlgn="base">
        <a:spcBef>
          <a:spcPct val="0"/>
        </a:spcBef>
        <a:spcAft>
          <a:spcPct val="0"/>
        </a:spcAft>
        <a:defRPr sz="4100" b="1">
          <a:solidFill>
            <a:schemeClr val="tx2"/>
          </a:solidFill>
          <a:latin typeface="Lucida Sans Unicode" pitchFamily="34" charset="0"/>
        </a:defRPr>
      </a:lvl9pPr>
      <a:extLst/>
    </p:titleStyle>
    <p:bodyStyle>
      <a:lvl1pPr marL="365125" indent="-255588" algn="l" rtl="0" fontAlgn="base">
        <a:spcBef>
          <a:spcPts val="400"/>
        </a:spcBef>
        <a:spcAft>
          <a:spcPct val="0"/>
        </a:spcAft>
        <a:buClr>
          <a:schemeClr val="accent1"/>
        </a:buClr>
        <a:buSzPct val="68000"/>
        <a:buFont typeface="Wingdings 3" pitchFamily="18" charset="2"/>
        <a:buChar char=""/>
        <a:defRPr sz="2700" kern="1200">
          <a:solidFill>
            <a:schemeClr val="tx1"/>
          </a:solidFill>
          <a:latin typeface="+mn-lt"/>
          <a:ea typeface="+mn-ea"/>
          <a:cs typeface="+mn-cs"/>
        </a:defRPr>
      </a:lvl1pPr>
      <a:lvl2pPr marL="620713" indent="-228600" algn="l" rtl="0" fontAlgn="base">
        <a:spcBef>
          <a:spcPts val="325"/>
        </a:spcBef>
        <a:spcAft>
          <a:spcPct val="0"/>
        </a:spcAft>
        <a:buClr>
          <a:schemeClr val="accent1"/>
        </a:buClr>
        <a:buFont typeface="Verdana" pitchFamily="34" charset="0"/>
        <a:buChar char="◦"/>
        <a:defRPr sz="2300" kern="1200">
          <a:solidFill>
            <a:schemeClr val="tx1"/>
          </a:solidFill>
          <a:latin typeface="+mn-lt"/>
          <a:ea typeface="+mn-ea"/>
          <a:cs typeface="+mn-cs"/>
        </a:defRPr>
      </a:lvl2pPr>
      <a:lvl3pPr marL="858838" indent="-228600" algn="l" rtl="0" fontAlgn="base">
        <a:spcBef>
          <a:spcPts val="350"/>
        </a:spcBef>
        <a:spcAft>
          <a:spcPct val="0"/>
        </a:spcAft>
        <a:buClr>
          <a:schemeClr val="accent2"/>
        </a:buClr>
        <a:buSzPct val="100000"/>
        <a:buFont typeface="Wingdings 2" pitchFamily="18" charset="2"/>
        <a:buChar char=""/>
        <a:defRPr sz="2100" kern="1200">
          <a:solidFill>
            <a:schemeClr val="tx1"/>
          </a:solidFill>
          <a:latin typeface="+mn-lt"/>
          <a:ea typeface="+mn-ea"/>
          <a:cs typeface="+mn-cs"/>
        </a:defRPr>
      </a:lvl3pPr>
      <a:lvl4pPr marL="1143000" indent="-228600" algn="l" rtl="0" fontAlgn="base">
        <a:spcBef>
          <a:spcPts val="350"/>
        </a:spcBef>
        <a:spcAft>
          <a:spcPct val="0"/>
        </a:spcAft>
        <a:buClr>
          <a:schemeClr val="accent2"/>
        </a:buClr>
        <a:buFont typeface="Wingdings 2" pitchFamily="18" charset="2"/>
        <a:buChar char=""/>
        <a:defRPr sz="190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indent="-228600" algn="l" rtl="0" fontAlgn="base">
        <a:spcBef>
          <a:spcPts val="350"/>
        </a:spcBef>
        <a:spcAft>
          <a:spcPct val="0"/>
        </a:spcAft>
        <a:buClr>
          <a:schemeClr val="accent2"/>
        </a:buClr>
        <a:buFont typeface="Wingdings 2" pitchFamily="18" charset="2"/>
        <a:buChar char=""/>
        <a:defRPr kern="1200">
          <a:solidFill>
            <a:schemeClr val="tx1"/>
          </a:solidFill>
          <a:latin typeface="+mn-lt"/>
          <a:ea typeface="+mn-ea"/>
          <a:cs typeface="+mn-cs"/>
        </a:defRPr>
      </a:lvl5pPr>
      <a:lvl6pPr marL="1600200" indent="-228600" algn="l" rtl="0" eaLnBrk="1" latinLnBrk="0" hangingPunct="1">
        <a:spcBef>
          <a:spcPts val="350"/>
        </a:spcBef>
        <a:buClr>
          <a:schemeClr val="accent3"/>
        </a:buClr>
        <a:buFont typeface="Wingdings 2"/>
        <a:buChar char="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1828800" indent="-228600" algn="l" rtl="0" eaLnBrk="1" latinLnBrk="0" hangingPunct="1">
        <a:spcBef>
          <a:spcPts val="350"/>
        </a:spcBef>
        <a:buClr>
          <a:schemeClr val="accent3"/>
        </a:buClr>
        <a:buFont typeface="Wingdings 2"/>
        <a:buChar char="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7pPr>
      <a:lvl8pPr marL="2057400" indent="-228600" algn="l" rtl="0" eaLnBrk="1" latinLnBrk="0" hangingPunct="1">
        <a:spcBef>
          <a:spcPts val="350"/>
        </a:spcBef>
        <a:buClr>
          <a:schemeClr val="accent3"/>
        </a:buClr>
        <a:buFont typeface="Wingdings 2"/>
        <a:buChar char="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8pPr>
      <a:lvl9pPr marL="2286000" indent="-228600" algn="l" rtl="0" eaLnBrk="1" latinLnBrk="0" hangingPunct="1">
        <a:spcBef>
          <a:spcPts val="350"/>
        </a:spcBef>
        <a:buClr>
          <a:schemeClr val="accent3"/>
        </a:buClr>
        <a:buFont typeface="Wingdings 2"/>
        <a:buChar char=""/>
        <a:defRPr kumimoji="0" sz="1600" kern="1200" baseline="0">
          <a:solidFill>
            <a:schemeClr val="tx1"/>
          </a:solidFill>
          <a:latin typeface="+mn-lt"/>
          <a:ea typeface="+mn-ea"/>
          <a:cs typeface="+mn-cs"/>
        </a:defRPr>
      </a:lvl9pPr>
      <a:extLst/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  <a:extLst/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2.gif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wmf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7.png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wmf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hyperlink" Target="http://www.zslado.cz/vyuka_fyzika/e_kurz/8/energie/energie_soubory/premenergie.JPG" TargetMode="External"/><Relationship Id="rId2" Type="http://schemas.openxmlformats.org/officeDocument/2006/relationships/hyperlink" Target="http://www.zslado.cz/vyuka_fyzika/e_kurz/8/energie/energie_soubory/energie2.JPG" TargetMode="External"/><Relationship Id="rId1" Type="http://schemas.openxmlformats.org/officeDocument/2006/relationships/slideLayout" Target="../slideLayouts/slideLayout2.xml"/><Relationship Id="rId6" Type="http://schemas.openxmlformats.org/officeDocument/2006/relationships/hyperlink" Target="http://www.oskole.sk/images/PolohovaETZSobr5.jpg" TargetMode="External"/><Relationship Id="rId5" Type="http://schemas.openxmlformats.org/officeDocument/2006/relationships/hyperlink" Target="http://kvinta-html.wz.cz/fyzika/mechanicke_kmitani_a_vlneni/kmitani_mechanickeho_oscilatoru/obrazky/19.gif" TargetMode="External"/><Relationship Id="rId4" Type="http://schemas.openxmlformats.org/officeDocument/2006/relationships/hyperlink" Target="http://www.zsharcov.cz/Predmety/Fyzika/ucivo/8/kulicka_2.png" TargetMode="Externa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Subtitle 1"/>
          <p:cNvSpPr txBox="1">
            <a:spLocks/>
          </p:cNvSpPr>
          <p:nvPr/>
        </p:nvSpPr>
        <p:spPr>
          <a:xfrm>
            <a:off x="395288" y="4868863"/>
            <a:ext cx="8208962" cy="1212850"/>
          </a:xfrm>
          <a:prstGeom prst="rect">
            <a:avLst/>
          </a:prstGeom>
        </p:spPr>
        <p:txBody>
          <a:bodyPr>
            <a:normAutofit lnSpcReduction="10000"/>
          </a:bodyPr>
          <a:lstStyle>
            <a:defPPr>
              <a:defRPr lang="cs-CZ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365760" indent="-256032" fontAlgn="auto">
              <a:spcBef>
                <a:spcPts val="400"/>
              </a:spcBef>
              <a:spcAft>
                <a:spcPts val="0"/>
              </a:spcAft>
              <a:buClr>
                <a:schemeClr val="accent1"/>
              </a:buClr>
              <a:buSzPct val="68000"/>
              <a:buFont typeface="Wingdings 3"/>
              <a:buChar char=""/>
              <a:defRPr/>
            </a:pPr>
            <a:r>
              <a:rPr lang="cs-CZ" sz="1600" dirty="0" smtClean="0"/>
              <a:t>Anotace</a:t>
            </a:r>
            <a:r>
              <a:rPr lang="cs-CZ" sz="1600" dirty="0" smtClean="0">
                <a:solidFill>
                  <a:srgbClr val="00B0F0"/>
                </a:solidFill>
              </a:rPr>
              <a:t>: </a:t>
            </a:r>
            <a:r>
              <a:rPr lang="cs-CZ" sz="1600" b="1" dirty="0" smtClean="0">
                <a:solidFill>
                  <a:srgbClr val="00B0F0"/>
                </a:solidFill>
              </a:rPr>
              <a:t>Materiál je určen pro žáky 8. ročníku, slouží k naučení nového učiva. Vysvětlení, kdy těleso má polohovou (potenciální) energii, na čem polohová energie závisí, jakou má značku a jednotku. Vyzkoušení jednoduchých pokusů. Rozdíl a souvislost mezi pohybovou a polohovou energií.</a:t>
            </a:r>
            <a:endParaRPr lang="cs-CZ" sz="1600" b="1" dirty="0">
              <a:solidFill>
                <a:srgbClr val="00B0F0"/>
              </a:solidFill>
            </a:endParaRPr>
          </a:p>
        </p:txBody>
      </p:sp>
      <p:sp>
        <p:nvSpPr>
          <p:cNvPr id="5" name="Title 2"/>
          <p:cNvSpPr txBox="1">
            <a:spLocks/>
          </p:cNvSpPr>
          <p:nvPr/>
        </p:nvSpPr>
        <p:spPr>
          <a:xfrm>
            <a:off x="827088" y="4292600"/>
            <a:ext cx="7578725" cy="465138"/>
          </a:xfrm>
          <a:prstGeom prst="rect">
            <a:avLst/>
          </a:prstGeom>
        </p:spPr>
        <p:txBody>
          <a:bodyPr/>
          <a:lstStyle>
            <a:defPPr>
              <a:defRPr lang="cs-CZ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fontAlgn="auto">
              <a:spcAft>
                <a:spcPts val="0"/>
              </a:spcAft>
              <a:defRPr/>
            </a:pPr>
            <a:r>
              <a:rPr lang="cs-CZ" sz="2800" b="1" dirty="0" smtClean="0">
                <a:solidFill>
                  <a:srgbClr val="0070C0"/>
                </a:solidFill>
                <a:effectLst>
                  <a:outerShdw blurRad="31750" dist="25400" dir="5400000" algn="tl" rotWithShape="0">
                    <a:srgbClr val="000000">
                      <a:alpha val="25000"/>
                    </a:srgbClr>
                  </a:outerShdw>
                </a:effectLst>
                <a:latin typeface="+mj-lt"/>
                <a:ea typeface="+mj-ea"/>
                <a:cs typeface="+mj-cs"/>
              </a:rPr>
              <a:t>Polohová (potenciální) energie tělesa</a:t>
            </a:r>
            <a:endParaRPr lang="cs-CZ" sz="2800" b="1" dirty="0">
              <a:solidFill>
                <a:srgbClr val="0070C0"/>
              </a:solidFill>
              <a:effectLst>
                <a:outerShdw blurRad="31750" dist="25400" dir="5400000" algn="tl" rotWithShape="0">
                  <a:srgbClr val="000000">
                    <a:alpha val="25000"/>
                  </a:srgbClr>
                </a:outerShdw>
              </a:effectLst>
              <a:latin typeface="+mj-lt"/>
              <a:ea typeface="+mj-ea"/>
              <a:cs typeface="+mj-cs"/>
            </a:endParaRPr>
          </a:p>
        </p:txBody>
      </p:sp>
      <p:sp>
        <p:nvSpPr>
          <p:cNvPr id="14339" name="TextovéPole 5"/>
          <p:cNvSpPr txBox="1">
            <a:spLocks noChangeArrowheads="1"/>
          </p:cNvSpPr>
          <p:nvPr/>
        </p:nvSpPr>
        <p:spPr bwMode="auto">
          <a:xfrm>
            <a:off x="2700338" y="1268413"/>
            <a:ext cx="6070600" cy="28622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cs-CZ">
                <a:solidFill>
                  <a:srgbClr val="002060"/>
                </a:solidFill>
                <a:latin typeface="Lucida Sans Unicode" pitchFamily="34" charset="0"/>
              </a:rPr>
              <a:t>Název školy: </a:t>
            </a:r>
            <a:r>
              <a:rPr lang="cs-CZ" b="1">
                <a:solidFill>
                  <a:srgbClr val="002060"/>
                </a:solidFill>
                <a:latin typeface="Lucida Sans Unicode" pitchFamily="34" charset="0"/>
              </a:rPr>
              <a:t>ZŠ Štětí, Ostrovní 300</a:t>
            </a:r>
            <a:r>
              <a:rPr lang="cs-CZ">
                <a:solidFill>
                  <a:srgbClr val="002060"/>
                </a:solidFill>
                <a:latin typeface="Lucida Sans Unicode" pitchFamily="34" charset="0"/>
              </a:rPr>
              <a:t/>
            </a:r>
            <a:br>
              <a:rPr lang="cs-CZ">
                <a:solidFill>
                  <a:srgbClr val="002060"/>
                </a:solidFill>
                <a:latin typeface="Lucida Sans Unicode" pitchFamily="34" charset="0"/>
              </a:rPr>
            </a:br>
            <a:r>
              <a:rPr lang="cs-CZ">
                <a:solidFill>
                  <a:srgbClr val="002060"/>
                </a:solidFill>
                <a:latin typeface="Lucida Sans Unicode" pitchFamily="34" charset="0"/>
              </a:rPr>
              <a:t>Autor: </a:t>
            </a:r>
            <a:r>
              <a:rPr lang="cs-CZ" b="1">
                <a:solidFill>
                  <a:srgbClr val="002060"/>
                </a:solidFill>
                <a:latin typeface="Lucida Sans Unicode" pitchFamily="34" charset="0"/>
              </a:rPr>
              <a:t>Francová Alena</a:t>
            </a:r>
          </a:p>
          <a:p>
            <a:r>
              <a:rPr lang="cs-CZ" b="1">
                <a:solidFill>
                  <a:srgbClr val="002060"/>
                </a:solidFill>
                <a:latin typeface="Lucida Sans Unicode" pitchFamily="34" charset="0"/>
              </a:rPr>
              <a:t>Vzdělávací oblast: Člověk a příroda_Fyzika</a:t>
            </a:r>
          </a:p>
          <a:p>
            <a:r>
              <a:rPr lang="cs-CZ" b="1">
                <a:solidFill>
                  <a:srgbClr val="002060"/>
                </a:solidFill>
                <a:latin typeface="Lucida Sans Unicode" pitchFamily="34" charset="0"/>
              </a:rPr>
              <a:t>Datum: 10/2011</a:t>
            </a:r>
            <a:r>
              <a:rPr lang="cs-CZ">
                <a:solidFill>
                  <a:srgbClr val="002060"/>
                </a:solidFill>
                <a:latin typeface="Lucida Sans Unicode" pitchFamily="34" charset="0"/>
              </a:rPr>
              <a:t/>
            </a:r>
            <a:br>
              <a:rPr lang="cs-CZ">
                <a:solidFill>
                  <a:srgbClr val="002060"/>
                </a:solidFill>
                <a:latin typeface="Lucida Sans Unicode" pitchFamily="34" charset="0"/>
              </a:rPr>
            </a:br>
            <a:r>
              <a:rPr lang="cs-CZ">
                <a:solidFill>
                  <a:srgbClr val="002060"/>
                </a:solidFill>
                <a:latin typeface="Lucida Sans Unicode" pitchFamily="34" charset="0"/>
              </a:rPr>
              <a:t>Název materiálu: </a:t>
            </a:r>
            <a:br>
              <a:rPr lang="cs-CZ">
                <a:solidFill>
                  <a:srgbClr val="002060"/>
                </a:solidFill>
                <a:latin typeface="Lucida Sans Unicode" pitchFamily="34" charset="0"/>
              </a:rPr>
            </a:br>
            <a:r>
              <a:rPr lang="cs-CZ" b="1">
                <a:solidFill>
                  <a:srgbClr val="002060"/>
                </a:solidFill>
                <a:latin typeface="Lucida Sans Unicode" pitchFamily="34" charset="0"/>
              </a:rPr>
              <a:t>VY_32_INOVACE_ FY.8.A.07_polohova_potencialni_energie_telesa</a:t>
            </a:r>
            <a:r>
              <a:rPr lang="cs-CZ">
                <a:solidFill>
                  <a:srgbClr val="002060"/>
                </a:solidFill>
                <a:latin typeface="Lucida Sans Unicode" pitchFamily="34" charset="0"/>
              </a:rPr>
              <a:t/>
            </a:r>
            <a:br>
              <a:rPr lang="cs-CZ">
                <a:solidFill>
                  <a:srgbClr val="002060"/>
                </a:solidFill>
                <a:latin typeface="Lucida Sans Unicode" pitchFamily="34" charset="0"/>
              </a:rPr>
            </a:br>
            <a:r>
              <a:rPr lang="cs-CZ">
                <a:solidFill>
                  <a:srgbClr val="002060"/>
                </a:solidFill>
                <a:latin typeface="Lucida Sans Unicode" pitchFamily="34" charset="0"/>
              </a:rPr>
              <a:t>Číslo operačního programu: </a:t>
            </a:r>
            <a:r>
              <a:rPr lang="cs-CZ" b="1">
                <a:solidFill>
                  <a:srgbClr val="002060"/>
                </a:solidFill>
                <a:latin typeface="Lucida Sans Unicode" pitchFamily="34" charset="0"/>
              </a:rPr>
              <a:t>CZ.1.07/1.4.00/21.1693</a:t>
            </a:r>
          </a:p>
          <a:p>
            <a:r>
              <a:rPr lang="cs-CZ">
                <a:solidFill>
                  <a:srgbClr val="002060"/>
                </a:solidFill>
                <a:latin typeface="Lucida Sans Unicode" pitchFamily="34" charset="0"/>
              </a:rPr>
              <a:t>Název projektu: </a:t>
            </a:r>
            <a:r>
              <a:rPr lang="cs-CZ" b="1">
                <a:solidFill>
                  <a:srgbClr val="002060"/>
                </a:solidFill>
                <a:latin typeface="Lucida Sans Unicode" pitchFamily="34" charset="0"/>
              </a:rPr>
              <a:t>PRIMA ŠKOLA</a:t>
            </a:r>
          </a:p>
        </p:txBody>
      </p:sp>
      <p:pic>
        <p:nvPicPr>
          <p:cNvPr id="14340" name="Picture 4" descr="logo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331788" y="549275"/>
            <a:ext cx="1811337" cy="172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8" name="Obrázek 7" descr="OPVK_hor_zakladni_logolink_RGB_cz.jpg"/>
          <p:cNvPicPr>
            <a:picLocks noChangeAspect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4211638" y="260350"/>
            <a:ext cx="4187825" cy="863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>
              <a:lnSpc>
                <a:spcPct val="90000"/>
              </a:lnSpc>
              <a:buFont typeface="Wingdings" pitchFamily="2" charset="2"/>
              <a:buChar char="Ø"/>
            </a:pPr>
            <a:r>
              <a:rPr lang="cs-CZ" sz="2500" b="1" smtClean="0"/>
              <a:t> </a:t>
            </a:r>
            <a:r>
              <a:rPr lang="cs-CZ" sz="2400" b="1" smtClean="0">
                <a:solidFill>
                  <a:srgbClr val="00B0F0"/>
                </a:solidFill>
              </a:rPr>
              <a:t>Zdvihneme-li závaží do výšky nad desku stolu</a:t>
            </a:r>
            <a:r>
              <a:rPr lang="cs-CZ" sz="2400" b="1" smtClean="0"/>
              <a:t>, vykonáme práci. Zdvižené závaží je v klidu. </a:t>
            </a:r>
            <a:r>
              <a:rPr lang="cs-CZ" sz="2400" b="1" u="sng" smtClean="0">
                <a:solidFill>
                  <a:srgbClr val="00B050"/>
                </a:solidFill>
              </a:rPr>
              <a:t>Jak se přesvědčíme, zda přesto má energii? </a:t>
            </a:r>
          </a:p>
          <a:p>
            <a:pPr>
              <a:lnSpc>
                <a:spcPct val="90000"/>
              </a:lnSpc>
              <a:buFont typeface="Wingdings 3" pitchFamily="18" charset="2"/>
              <a:buNone/>
            </a:pPr>
            <a:endParaRPr lang="cs-CZ" sz="2400" b="1" smtClean="0"/>
          </a:p>
          <a:p>
            <a:pPr>
              <a:lnSpc>
                <a:spcPct val="90000"/>
              </a:lnSpc>
              <a:buFont typeface="Wingdings" pitchFamily="2" charset="2"/>
              <a:buChar char="Ø"/>
            </a:pPr>
            <a:r>
              <a:rPr lang="cs-CZ" sz="2400" b="1" smtClean="0"/>
              <a:t>Závaží zavěsíme na nit vedenou přes pevnou kladku. Na druhém konci niti předtím upevníme lehčí váleček. </a:t>
            </a:r>
          </a:p>
          <a:p>
            <a:pPr>
              <a:lnSpc>
                <a:spcPct val="90000"/>
              </a:lnSpc>
              <a:buFont typeface="Wingdings" pitchFamily="2" charset="2"/>
              <a:buChar char="Ø"/>
            </a:pPr>
            <a:r>
              <a:rPr lang="cs-CZ" sz="2400" b="1" smtClean="0"/>
              <a:t>Zdvižené závaží klesá a přitom zdvihá váleček, koná práci.</a:t>
            </a:r>
          </a:p>
          <a:p>
            <a:pPr>
              <a:lnSpc>
                <a:spcPct val="90000"/>
              </a:lnSpc>
              <a:buFont typeface="Wingdings" pitchFamily="2" charset="2"/>
              <a:buChar char="Ø"/>
            </a:pPr>
            <a:r>
              <a:rPr lang="cs-CZ" sz="2400" b="1" smtClean="0"/>
              <a:t>Mělo tedy </a:t>
            </a:r>
            <a:r>
              <a:rPr lang="cs-CZ" sz="2400" b="1" u="sng" smtClean="0">
                <a:solidFill>
                  <a:srgbClr val="00B050"/>
                </a:solidFill>
              </a:rPr>
              <a:t>energii,</a:t>
            </a:r>
            <a:r>
              <a:rPr lang="cs-CZ" sz="2400" b="1" smtClean="0"/>
              <a:t> která je daná jeho polohou </a:t>
            </a:r>
            <a:r>
              <a:rPr lang="cs-CZ" sz="2400" b="1" smtClean="0">
                <a:latin typeface="Arial" charset="0"/>
              </a:rPr>
              <a:t>                     </a:t>
            </a:r>
            <a:r>
              <a:rPr lang="cs-CZ" sz="2400" b="1" smtClean="0"/>
              <a:t>v gravitačním poli Země.</a:t>
            </a:r>
          </a:p>
          <a:p>
            <a:pPr>
              <a:lnSpc>
                <a:spcPct val="90000"/>
              </a:lnSpc>
              <a:buFont typeface="Wingdings" pitchFamily="2" charset="2"/>
              <a:buChar char="Ø"/>
            </a:pPr>
            <a:r>
              <a:rPr lang="cs-CZ" sz="2400" b="1" smtClean="0"/>
              <a:t>Proto jí říkáme </a:t>
            </a:r>
            <a:r>
              <a:rPr lang="cs-CZ" sz="2400" b="1" u="sng" smtClean="0">
                <a:solidFill>
                  <a:srgbClr val="FF9900"/>
                </a:solidFill>
              </a:rPr>
              <a:t>polohová (potenciální)</a:t>
            </a:r>
            <a:r>
              <a:rPr lang="cs-CZ" sz="2400" b="1" u="sng" smtClean="0">
                <a:solidFill>
                  <a:srgbClr val="FF9900"/>
                </a:solidFill>
                <a:latin typeface="Arial" charset="0"/>
              </a:rPr>
              <a:t> </a:t>
            </a:r>
            <a:r>
              <a:rPr lang="cs-CZ" sz="2400" b="1" u="sng" smtClean="0">
                <a:solidFill>
                  <a:srgbClr val="FF9900"/>
                </a:solidFill>
              </a:rPr>
              <a:t>energie</a:t>
            </a:r>
            <a:r>
              <a:rPr lang="cs-CZ" sz="2400" b="1" smtClean="0"/>
              <a:t>. </a:t>
            </a:r>
          </a:p>
          <a:p>
            <a:pPr>
              <a:lnSpc>
                <a:spcPct val="90000"/>
              </a:lnSpc>
            </a:pPr>
            <a:endParaRPr lang="cs-CZ" sz="2500" smtClean="0"/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pPr fontAlgn="auto">
              <a:spcAft>
                <a:spcPts val="0"/>
              </a:spcAft>
              <a:defRPr/>
            </a:pPr>
            <a:r>
              <a:rPr lang="cs-CZ" sz="3600" u="sng" dirty="0" smtClean="0">
                <a:solidFill>
                  <a:srgbClr val="002060"/>
                </a:solidFill>
                <a:effectLst/>
              </a:rPr>
              <a:t>Polohová (potenciální) energie tělesa:</a:t>
            </a:r>
            <a:br>
              <a:rPr lang="cs-CZ" sz="3600" u="sng" dirty="0" smtClean="0">
                <a:solidFill>
                  <a:srgbClr val="002060"/>
                </a:solidFill>
                <a:effectLst/>
              </a:rPr>
            </a:br>
            <a:r>
              <a:rPr lang="cs-CZ" sz="3600" u="sng" dirty="0" smtClean="0">
                <a:solidFill>
                  <a:srgbClr val="002060"/>
                </a:solidFill>
                <a:effectLst/>
              </a:rPr>
              <a:t>Pokus:</a:t>
            </a:r>
            <a:endParaRPr lang="cs-CZ" sz="3600" u="sng" dirty="0">
              <a:solidFill>
                <a:srgbClr val="002060"/>
              </a:solidFill>
              <a:effectLst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sah 1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365760" indent="-256032" fontAlgn="auto">
              <a:lnSpc>
                <a:spcPct val="90000"/>
              </a:lnSpc>
              <a:spcAft>
                <a:spcPts val="0"/>
              </a:spcAft>
              <a:buFont typeface="Wingdings" pitchFamily="2" charset="2"/>
              <a:buChar char="Ø"/>
              <a:defRPr/>
            </a:pPr>
            <a:r>
              <a:rPr lang="cs-CZ" sz="2400" b="1" dirty="0" smtClean="0">
                <a:solidFill>
                  <a:srgbClr val="00B050"/>
                </a:solidFill>
              </a:rPr>
              <a:t>Zdvihneme-li </a:t>
            </a:r>
            <a:r>
              <a:rPr lang="cs-CZ" sz="2400" b="1" i="1" u="sng" dirty="0" smtClean="0">
                <a:solidFill>
                  <a:srgbClr val="00B050"/>
                </a:solidFill>
              </a:rPr>
              <a:t>větší závaží</a:t>
            </a:r>
            <a:r>
              <a:rPr lang="cs-CZ" sz="2400" b="1" dirty="0" smtClean="0">
                <a:solidFill>
                  <a:srgbClr val="00B050"/>
                </a:solidFill>
              </a:rPr>
              <a:t>, může po zavěšení na nit </a:t>
            </a:r>
            <a:r>
              <a:rPr lang="cs-CZ" sz="2400" b="1" u="sng" dirty="0" smtClean="0">
                <a:solidFill>
                  <a:srgbClr val="00B050"/>
                </a:solidFill>
              </a:rPr>
              <a:t>zdvihnou těžší předmět </a:t>
            </a:r>
            <a:r>
              <a:rPr lang="cs-CZ" sz="2400" b="1" dirty="0" smtClean="0">
                <a:solidFill>
                  <a:srgbClr val="00B050"/>
                </a:solidFill>
              </a:rPr>
              <a:t>a vykonat větší práci. </a:t>
            </a:r>
          </a:p>
          <a:p>
            <a:pPr marL="365760" indent="-256032" fontAlgn="auto">
              <a:lnSpc>
                <a:spcPct val="90000"/>
              </a:lnSpc>
              <a:spcAft>
                <a:spcPts val="0"/>
              </a:spcAft>
              <a:buFont typeface="Wingdings 3"/>
              <a:buNone/>
              <a:defRPr/>
            </a:pPr>
            <a:endParaRPr lang="cs-CZ" sz="2400" b="1" dirty="0" smtClean="0"/>
          </a:p>
          <a:p>
            <a:pPr marL="365760" indent="-256032" fontAlgn="auto">
              <a:lnSpc>
                <a:spcPct val="90000"/>
              </a:lnSpc>
              <a:spcAft>
                <a:spcPts val="0"/>
              </a:spcAft>
              <a:buFont typeface="Wingdings" pitchFamily="2" charset="2"/>
              <a:buChar char="Ø"/>
              <a:defRPr/>
            </a:pPr>
            <a:r>
              <a:rPr lang="cs-CZ" sz="2400" b="1" dirty="0" smtClean="0">
                <a:solidFill>
                  <a:srgbClr val="0070C0"/>
                </a:solidFill>
              </a:rPr>
              <a:t>Čím větší má zdvižené závaží </a:t>
            </a:r>
            <a:r>
              <a:rPr lang="cs-CZ" sz="2400" b="1" i="1" u="sng" dirty="0" smtClean="0">
                <a:solidFill>
                  <a:srgbClr val="0070C0"/>
                </a:solidFill>
              </a:rPr>
              <a:t>výšku</a:t>
            </a:r>
            <a:r>
              <a:rPr lang="cs-CZ" sz="2400" b="1" dirty="0" smtClean="0">
                <a:solidFill>
                  <a:srgbClr val="0070C0"/>
                </a:solidFill>
              </a:rPr>
              <a:t> nad podložkou, tím může vykonat větší práci, má větší polohovou energii.</a:t>
            </a:r>
          </a:p>
          <a:p>
            <a:pPr marL="365760" indent="-256032" fontAlgn="auto">
              <a:lnSpc>
                <a:spcPct val="90000"/>
              </a:lnSpc>
              <a:spcAft>
                <a:spcPts val="0"/>
              </a:spcAft>
              <a:buFont typeface="Wingdings" pitchFamily="2" charset="2"/>
              <a:buChar char="Ø"/>
              <a:defRPr/>
            </a:pPr>
            <a:endParaRPr lang="cs-CZ" sz="2400" b="1" dirty="0" smtClean="0"/>
          </a:p>
          <a:p>
            <a:pPr marL="365760" indent="-256032" fontAlgn="auto">
              <a:lnSpc>
                <a:spcPct val="90000"/>
              </a:lnSpc>
              <a:spcAft>
                <a:spcPts val="0"/>
              </a:spcAft>
              <a:buFont typeface="Wingdings" pitchFamily="2" charset="2"/>
              <a:buChar char="Ø"/>
              <a:defRPr/>
            </a:pPr>
            <a:r>
              <a:rPr lang="cs-CZ" sz="2400" b="1" dirty="0" smtClean="0">
                <a:solidFill>
                  <a:schemeClr val="accent2">
                    <a:lumMod val="75000"/>
                  </a:schemeClr>
                </a:solidFill>
              </a:rPr>
              <a:t>Čím </a:t>
            </a:r>
            <a:r>
              <a:rPr lang="cs-CZ" sz="2400" b="1" i="1" u="sng" dirty="0" smtClean="0">
                <a:solidFill>
                  <a:schemeClr val="accent2">
                    <a:lumMod val="75000"/>
                  </a:schemeClr>
                </a:solidFill>
              </a:rPr>
              <a:t>větší práci </a:t>
            </a:r>
            <a:r>
              <a:rPr lang="cs-CZ" sz="2400" b="1" dirty="0" smtClean="0">
                <a:solidFill>
                  <a:schemeClr val="accent2">
                    <a:lumMod val="75000"/>
                  </a:schemeClr>
                </a:solidFill>
              </a:rPr>
              <a:t>vykonáme při zdvihání tělesa v gravitačním poli, tím větší polohovou energii těleso získá.</a:t>
            </a:r>
          </a:p>
          <a:p>
            <a:pPr marL="365760" indent="-256032" fontAlgn="auto">
              <a:spcAft>
                <a:spcPts val="0"/>
              </a:spcAft>
              <a:buFont typeface="Wingdings 3"/>
              <a:buNone/>
              <a:defRPr/>
            </a:pPr>
            <a:endParaRPr lang="cs-CZ" dirty="0"/>
          </a:p>
        </p:txBody>
      </p:sp>
      <p:sp>
        <p:nvSpPr>
          <p:cNvPr id="3" name="Nadpis 2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pPr fontAlgn="auto">
              <a:spcAft>
                <a:spcPts val="0"/>
              </a:spcAft>
              <a:defRPr/>
            </a:pPr>
            <a:r>
              <a:rPr lang="cs-CZ" sz="3600" dirty="0" smtClean="0">
                <a:solidFill>
                  <a:srgbClr val="7030A0"/>
                </a:solidFill>
                <a:effectLst/>
              </a:rPr>
              <a:t>Na čem závisí polohová (potenciální) energie?</a:t>
            </a:r>
            <a:endParaRPr lang="cs-CZ" sz="3600" dirty="0">
              <a:solidFill>
                <a:srgbClr val="7030A0"/>
              </a:solidFill>
              <a:effectLst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build="p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sah 1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365760" indent="-256032" fontAlgn="auto">
              <a:spcAft>
                <a:spcPts val="0"/>
              </a:spcAft>
              <a:buFont typeface="Wingdings 3"/>
              <a:buChar char=""/>
              <a:defRPr/>
            </a:pPr>
            <a:endParaRPr lang="cs-CZ" b="1" dirty="0" smtClean="0">
              <a:solidFill>
                <a:schemeClr val="accent2">
                  <a:lumMod val="50000"/>
                </a:schemeClr>
              </a:solidFill>
            </a:endParaRPr>
          </a:p>
          <a:p>
            <a:pPr marL="365760" indent="-256032" fontAlgn="auto">
              <a:spcAft>
                <a:spcPts val="0"/>
              </a:spcAft>
              <a:buFont typeface="Wingdings 3"/>
              <a:buChar char=""/>
              <a:defRPr/>
            </a:pPr>
            <a:r>
              <a:rPr lang="cs-CZ" b="1" dirty="0" smtClean="0">
                <a:solidFill>
                  <a:schemeClr val="accent2">
                    <a:lumMod val="50000"/>
                  </a:schemeClr>
                </a:solidFill>
              </a:rPr>
              <a:t>Značka : E</a:t>
            </a:r>
            <a:r>
              <a:rPr lang="cs-CZ" b="1" baseline="-25000" dirty="0" smtClean="0">
                <a:solidFill>
                  <a:schemeClr val="accent2">
                    <a:lumMod val="50000"/>
                  </a:schemeClr>
                </a:solidFill>
              </a:rPr>
              <a:t>p</a:t>
            </a:r>
            <a:r>
              <a:rPr lang="cs-CZ" b="1" dirty="0" smtClean="0">
                <a:solidFill>
                  <a:schemeClr val="accent2">
                    <a:lumMod val="50000"/>
                  </a:schemeClr>
                </a:solidFill>
              </a:rPr>
              <a:t> </a:t>
            </a:r>
          </a:p>
          <a:p>
            <a:pPr marL="365760" indent="-256032" fontAlgn="auto">
              <a:spcAft>
                <a:spcPts val="0"/>
              </a:spcAft>
              <a:buFont typeface="Wingdings 3"/>
              <a:buNone/>
              <a:defRPr/>
            </a:pPr>
            <a:endParaRPr lang="cs-CZ" b="1" dirty="0" smtClean="0">
              <a:solidFill>
                <a:schemeClr val="accent2">
                  <a:lumMod val="50000"/>
                </a:schemeClr>
              </a:solidFill>
            </a:endParaRPr>
          </a:p>
          <a:p>
            <a:pPr marL="365760" indent="-256032" fontAlgn="auto">
              <a:spcAft>
                <a:spcPts val="0"/>
              </a:spcAft>
              <a:buFont typeface="Wingdings 3"/>
              <a:buChar char=""/>
              <a:defRPr/>
            </a:pPr>
            <a:r>
              <a:rPr lang="cs-CZ" b="1" dirty="0" smtClean="0">
                <a:solidFill>
                  <a:schemeClr val="accent2">
                    <a:lumMod val="50000"/>
                  </a:schemeClr>
                </a:solidFill>
              </a:rPr>
              <a:t>Jednotka: </a:t>
            </a:r>
            <a:r>
              <a:rPr lang="en-US" b="1" dirty="0" smtClean="0">
                <a:solidFill>
                  <a:schemeClr val="accent2">
                    <a:lumMod val="50000"/>
                  </a:schemeClr>
                </a:solidFill>
              </a:rPr>
              <a:t>[J] </a:t>
            </a:r>
            <a:r>
              <a:rPr lang="cs-CZ" b="1" dirty="0" smtClean="0">
                <a:solidFill>
                  <a:schemeClr val="accent2">
                    <a:lumMod val="50000"/>
                  </a:schemeClr>
                </a:solidFill>
              </a:rPr>
              <a:t>=</a:t>
            </a:r>
            <a:r>
              <a:rPr lang="en-US" b="1" dirty="0" smtClean="0">
                <a:solidFill>
                  <a:schemeClr val="accent2">
                    <a:lumMod val="50000"/>
                  </a:schemeClr>
                </a:solidFill>
              </a:rPr>
              <a:t>[joule]</a:t>
            </a:r>
            <a:endParaRPr lang="cs-CZ" b="1" dirty="0" smtClean="0">
              <a:solidFill>
                <a:schemeClr val="accent2">
                  <a:lumMod val="50000"/>
                </a:schemeClr>
              </a:solidFill>
            </a:endParaRPr>
          </a:p>
          <a:p>
            <a:pPr marL="365760" indent="-256032" fontAlgn="auto">
              <a:spcAft>
                <a:spcPts val="0"/>
              </a:spcAft>
              <a:buFont typeface="Wingdings 3"/>
              <a:buChar char=""/>
              <a:defRPr/>
            </a:pPr>
            <a:endParaRPr lang="cs-CZ" b="1" dirty="0" smtClean="0">
              <a:solidFill>
                <a:schemeClr val="accent2">
                  <a:lumMod val="50000"/>
                </a:schemeClr>
              </a:solidFill>
            </a:endParaRPr>
          </a:p>
          <a:p>
            <a:pPr marL="365760" indent="-256032" fontAlgn="auto">
              <a:spcAft>
                <a:spcPts val="0"/>
              </a:spcAft>
              <a:buFont typeface="Wingdings 3"/>
              <a:buChar char=""/>
              <a:defRPr/>
            </a:pPr>
            <a:r>
              <a:rPr lang="cs-CZ" b="1" dirty="0" smtClean="0">
                <a:solidFill>
                  <a:schemeClr val="accent2">
                    <a:lumMod val="50000"/>
                  </a:schemeClr>
                </a:solidFill>
              </a:rPr>
              <a:t>Těleso o hmotnosti </a:t>
            </a:r>
            <a:r>
              <a:rPr lang="cs-CZ" b="1" i="1" u="sng" dirty="0" smtClean="0">
                <a:solidFill>
                  <a:srgbClr val="00B050"/>
                </a:solidFill>
              </a:rPr>
              <a:t>m</a:t>
            </a:r>
            <a:r>
              <a:rPr lang="cs-CZ" b="1" dirty="0" smtClean="0">
                <a:solidFill>
                  <a:schemeClr val="accent2">
                    <a:lumMod val="50000"/>
                  </a:schemeClr>
                </a:solidFill>
              </a:rPr>
              <a:t> zdvižené do výšky </a:t>
            </a:r>
            <a:r>
              <a:rPr lang="cs-CZ" b="1" i="1" u="sng" dirty="0" smtClean="0">
                <a:solidFill>
                  <a:srgbClr val="00B050"/>
                </a:solidFill>
              </a:rPr>
              <a:t>h </a:t>
            </a:r>
            <a:r>
              <a:rPr lang="cs-CZ" b="1" dirty="0" smtClean="0">
                <a:solidFill>
                  <a:schemeClr val="accent2">
                    <a:lumMod val="50000"/>
                  </a:schemeClr>
                </a:solidFill>
              </a:rPr>
              <a:t>nad povrchem Země má polohovou energii: </a:t>
            </a:r>
          </a:p>
          <a:p>
            <a:pPr marL="365760" indent="-256032" fontAlgn="auto">
              <a:spcAft>
                <a:spcPts val="0"/>
              </a:spcAft>
              <a:buFont typeface="Wingdings 3"/>
              <a:buNone/>
              <a:defRPr/>
            </a:pPr>
            <a:r>
              <a:rPr lang="cs-CZ" sz="4000" b="1" dirty="0" smtClean="0">
                <a:solidFill>
                  <a:schemeClr val="accent2">
                    <a:lumMod val="50000"/>
                  </a:schemeClr>
                </a:solidFill>
              </a:rPr>
              <a:t>E</a:t>
            </a:r>
            <a:r>
              <a:rPr lang="cs-CZ" sz="4000" b="1" baseline="-25000" dirty="0" smtClean="0">
                <a:solidFill>
                  <a:schemeClr val="accent2">
                    <a:lumMod val="50000"/>
                  </a:schemeClr>
                </a:solidFill>
              </a:rPr>
              <a:t>p</a:t>
            </a:r>
            <a:r>
              <a:rPr lang="cs-CZ" sz="4000" b="1" dirty="0" smtClean="0">
                <a:solidFill>
                  <a:schemeClr val="accent2">
                    <a:lumMod val="50000"/>
                  </a:schemeClr>
                </a:solidFill>
              </a:rPr>
              <a:t> = m</a:t>
            </a:r>
            <a:r>
              <a:rPr lang="cs-CZ" sz="4000" b="1" dirty="0" smtClean="0">
                <a:solidFill>
                  <a:schemeClr val="accent2">
                    <a:lumMod val="50000"/>
                  </a:schemeClr>
                </a:solidFill>
                <a:latin typeface="Arial"/>
                <a:cs typeface="Arial"/>
              </a:rPr>
              <a:t>∙</a:t>
            </a:r>
            <a:r>
              <a:rPr lang="cs-CZ" sz="4000" b="1" dirty="0" smtClean="0">
                <a:solidFill>
                  <a:schemeClr val="accent2">
                    <a:lumMod val="50000"/>
                  </a:schemeClr>
                </a:solidFill>
              </a:rPr>
              <a:t>g</a:t>
            </a:r>
            <a:r>
              <a:rPr lang="cs-CZ" sz="4000" b="1" dirty="0" smtClean="0">
                <a:solidFill>
                  <a:schemeClr val="accent2">
                    <a:lumMod val="50000"/>
                  </a:schemeClr>
                </a:solidFill>
                <a:latin typeface="Arial"/>
                <a:cs typeface="Arial"/>
              </a:rPr>
              <a:t>∙</a:t>
            </a:r>
            <a:r>
              <a:rPr lang="cs-CZ" sz="4000" b="1" dirty="0" smtClean="0">
                <a:solidFill>
                  <a:schemeClr val="accent2">
                    <a:lumMod val="50000"/>
                  </a:schemeClr>
                </a:solidFill>
              </a:rPr>
              <a:t>h</a:t>
            </a:r>
          </a:p>
          <a:p>
            <a:pPr marL="365760" indent="-256032" fontAlgn="auto">
              <a:spcAft>
                <a:spcPts val="0"/>
              </a:spcAft>
              <a:buFont typeface="Wingdings 3"/>
              <a:buNone/>
              <a:defRPr/>
            </a:pPr>
            <a:endParaRPr lang="cs-CZ" b="1" dirty="0" smtClean="0">
              <a:solidFill>
                <a:schemeClr val="accent2">
                  <a:lumMod val="50000"/>
                </a:schemeClr>
              </a:solidFill>
            </a:endParaRPr>
          </a:p>
          <a:p>
            <a:pPr marL="365760" indent="-256032" fontAlgn="auto">
              <a:spcAft>
                <a:spcPts val="0"/>
              </a:spcAft>
              <a:buFont typeface="Wingdings 3"/>
              <a:buChar char=""/>
              <a:defRPr/>
            </a:pPr>
            <a:endParaRPr lang="cs-CZ" b="1" baseline="-25000" dirty="0" smtClean="0">
              <a:solidFill>
                <a:schemeClr val="accent2">
                  <a:lumMod val="50000"/>
                </a:schemeClr>
              </a:solidFill>
            </a:endParaRPr>
          </a:p>
          <a:p>
            <a:pPr marL="365760" indent="-256032" fontAlgn="auto">
              <a:spcAft>
                <a:spcPts val="0"/>
              </a:spcAft>
              <a:buFont typeface="Wingdings 3"/>
              <a:buChar char=""/>
              <a:defRPr/>
            </a:pPr>
            <a:endParaRPr lang="cs-CZ" b="1" baseline="-25000" dirty="0" smtClean="0">
              <a:solidFill>
                <a:schemeClr val="accent2">
                  <a:lumMod val="50000"/>
                </a:schemeClr>
              </a:solidFill>
            </a:endParaRPr>
          </a:p>
          <a:p>
            <a:pPr marL="365760" indent="-256032" fontAlgn="auto">
              <a:spcAft>
                <a:spcPts val="0"/>
              </a:spcAft>
              <a:buFont typeface="Wingdings 3"/>
              <a:buChar char=""/>
              <a:defRPr/>
            </a:pPr>
            <a:endParaRPr lang="cs-CZ" b="1" baseline="-25000" dirty="0" smtClean="0">
              <a:solidFill>
                <a:schemeClr val="accent2">
                  <a:lumMod val="50000"/>
                </a:schemeClr>
              </a:solidFill>
            </a:endParaRPr>
          </a:p>
          <a:p>
            <a:pPr marL="365760" indent="-256032" fontAlgn="auto">
              <a:spcAft>
                <a:spcPts val="0"/>
              </a:spcAft>
              <a:buFont typeface="Wingdings 3"/>
              <a:buChar char=""/>
              <a:defRPr/>
            </a:pPr>
            <a:endParaRPr lang="cs-CZ" b="1" baseline="-25000" dirty="0">
              <a:solidFill>
                <a:schemeClr val="accent2">
                  <a:lumMod val="50000"/>
                </a:schemeClr>
              </a:solidFill>
            </a:endParaRPr>
          </a:p>
        </p:txBody>
      </p:sp>
      <p:sp>
        <p:nvSpPr>
          <p:cNvPr id="3" name="Nadpis 2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pPr fontAlgn="auto">
              <a:spcAft>
                <a:spcPts val="0"/>
              </a:spcAft>
              <a:defRPr/>
            </a:pPr>
            <a:r>
              <a:rPr lang="cs-CZ" sz="3600" dirty="0" smtClean="0">
                <a:solidFill>
                  <a:srgbClr val="0070C0"/>
                </a:solidFill>
                <a:effectLst/>
              </a:rPr>
              <a:t>Výpočet polohové (potenciální) energie:</a:t>
            </a:r>
            <a:endParaRPr lang="cs-CZ" sz="3600" dirty="0">
              <a:solidFill>
                <a:srgbClr val="0070C0"/>
              </a:solidFill>
              <a:effectLst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build="p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433" name="Zástupný symbol pro obsah 1"/>
          <p:cNvSpPr>
            <a:spLocks noGrp="1"/>
          </p:cNvSpPr>
          <p:nvPr>
            <p:ph idx="1"/>
          </p:nvPr>
        </p:nvSpPr>
        <p:spPr>
          <a:xfrm>
            <a:off x="500063" y="2143125"/>
            <a:ext cx="8229600" cy="3792538"/>
          </a:xfrm>
        </p:spPr>
        <p:txBody>
          <a:bodyPr/>
          <a:lstStyle/>
          <a:p>
            <a:pPr>
              <a:buFont typeface="Wingdings 3" pitchFamily="18" charset="2"/>
              <a:buNone/>
            </a:pPr>
            <a:r>
              <a:rPr lang="cs-CZ" sz="2400" smtClean="0">
                <a:solidFill>
                  <a:srgbClr val="7030A0"/>
                </a:solidFill>
              </a:rPr>
              <a:t>m= 50 kg</a:t>
            </a:r>
          </a:p>
          <a:p>
            <a:pPr>
              <a:buFont typeface="Wingdings 3" pitchFamily="18" charset="2"/>
              <a:buNone/>
            </a:pPr>
            <a:r>
              <a:rPr lang="cs-CZ" sz="2400" smtClean="0">
                <a:solidFill>
                  <a:srgbClr val="7030A0"/>
                </a:solidFill>
              </a:rPr>
              <a:t>h = 3 m</a:t>
            </a:r>
          </a:p>
          <a:p>
            <a:pPr>
              <a:buFont typeface="Wingdings 3" pitchFamily="18" charset="2"/>
              <a:buNone/>
            </a:pPr>
            <a:r>
              <a:rPr lang="cs-CZ" sz="2400" smtClean="0">
                <a:solidFill>
                  <a:srgbClr val="7030A0"/>
                </a:solidFill>
              </a:rPr>
              <a:t>E</a:t>
            </a:r>
            <a:r>
              <a:rPr lang="cs-CZ" sz="2400" baseline="-25000" smtClean="0">
                <a:solidFill>
                  <a:srgbClr val="7030A0"/>
                </a:solidFill>
              </a:rPr>
              <a:t>p</a:t>
            </a:r>
            <a:r>
              <a:rPr lang="cs-CZ" sz="2400" smtClean="0">
                <a:solidFill>
                  <a:srgbClr val="7030A0"/>
                </a:solidFill>
              </a:rPr>
              <a:t> = ? </a:t>
            </a:r>
            <a:r>
              <a:rPr lang="en-US" sz="2400" smtClean="0">
                <a:solidFill>
                  <a:srgbClr val="7030A0"/>
                </a:solidFill>
              </a:rPr>
              <a:t>[J]</a:t>
            </a:r>
            <a:endParaRPr lang="cs-CZ" sz="2400" smtClean="0">
              <a:solidFill>
                <a:srgbClr val="7030A0"/>
              </a:solidFill>
            </a:endParaRPr>
          </a:p>
          <a:p>
            <a:pPr>
              <a:buFont typeface="Wingdings 3" pitchFamily="18" charset="2"/>
              <a:buNone/>
            </a:pPr>
            <a:r>
              <a:rPr lang="cs-CZ" sz="2400" smtClean="0">
                <a:solidFill>
                  <a:srgbClr val="7030A0"/>
                </a:solidFill>
              </a:rPr>
              <a:t>Aby Dominika vyvezl výtah, vykonal motor výtahu práci: </a:t>
            </a:r>
          </a:p>
          <a:p>
            <a:pPr>
              <a:buFont typeface="Wingdings 3" pitchFamily="18" charset="2"/>
              <a:buNone/>
            </a:pPr>
            <a:r>
              <a:rPr lang="cs-CZ" sz="2400" smtClean="0">
                <a:solidFill>
                  <a:srgbClr val="7030A0"/>
                </a:solidFill>
              </a:rPr>
              <a:t>W = m</a:t>
            </a:r>
            <a:r>
              <a:rPr lang="cs-CZ" sz="2400" smtClean="0">
                <a:solidFill>
                  <a:srgbClr val="7030A0"/>
                </a:solidFill>
                <a:latin typeface="Arial" charset="0"/>
                <a:cs typeface="Arial" charset="0"/>
              </a:rPr>
              <a:t>∙</a:t>
            </a:r>
            <a:r>
              <a:rPr lang="cs-CZ" sz="2400" smtClean="0">
                <a:solidFill>
                  <a:srgbClr val="7030A0"/>
                </a:solidFill>
              </a:rPr>
              <a:t>g</a:t>
            </a:r>
            <a:r>
              <a:rPr lang="cs-CZ" sz="2400" smtClean="0">
                <a:solidFill>
                  <a:srgbClr val="7030A0"/>
                </a:solidFill>
                <a:latin typeface="Arial" charset="0"/>
                <a:cs typeface="Arial" charset="0"/>
              </a:rPr>
              <a:t>∙</a:t>
            </a:r>
            <a:r>
              <a:rPr lang="cs-CZ" sz="2400" smtClean="0">
                <a:solidFill>
                  <a:srgbClr val="7030A0"/>
                </a:solidFill>
              </a:rPr>
              <a:t>h = 50</a:t>
            </a:r>
            <a:fld id="{24BF2DC6-592B-46B2-BCCB-A800451F1126}" type="slidenum">
              <a:rPr lang="cs-CZ" sz="2400" smtClean="0">
                <a:solidFill>
                  <a:srgbClr val="7030A0"/>
                </a:solidFill>
              </a:rPr>
              <a:pPr>
                <a:buFont typeface="Wingdings 3" pitchFamily="18" charset="2"/>
                <a:buNone/>
              </a:pPr>
              <a:t>5</a:t>
            </a:fld>
            <a:r>
              <a:rPr lang="cs-CZ" sz="2400" smtClean="0">
                <a:solidFill>
                  <a:srgbClr val="7030A0"/>
                </a:solidFill>
                <a:latin typeface="Arial" charset="0"/>
                <a:cs typeface="Arial" charset="0"/>
              </a:rPr>
              <a:t>∙</a:t>
            </a:r>
            <a:r>
              <a:rPr lang="cs-CZ" sz="2400" smtClean="0">
                <a:solidFill>
                  <a:srgbClr val="7030A0"/>
                </a:solidFill>
              </a:rPr>
              <a:t>10</a:t>
            </a:r>
            <a:r>
              <a:rPr lang="cs-CZ" sz="2400" smtClean="0">
                <a:solidFill>
                  <a:srgbClr val="7030A0"/>
                </a:solidFill>
                <a:latin typeface="Arial" charset="0"/>
                <a:cs typeface="Arial" charset="0"/>
              </a:rPr>
              <a:t>∙</a:t>
            </a:r>
            <a:r>
              <a:rPr lang="cs-CZ" sz="2400" smtClean="0">
                <a:solidFill>
                  <a:srgbClr val="7030A0"/>
                </a:solidFill>
              </a:rPr>
              <a:t>3 = 1 500 J</a:t>
            </a:r>
          </a:p>
          <a:p>
            <a:pPr>
              <a:buFont typeface="Wingdings 3" pitchFamily="18" charset="2"/>
              <a:buNone/>
            </a:pPr>
            <a:r>
              <a:rPr lang="cs-CZ" sz="2400" smtClean="0">
                <a:solidFill>
                  <a:srgbClr val="7030A0"/>
                </a:solidFill>
              </a:rPr>
              <a:t>Tím Dominik získal energii:</a:t>
            </a:r>
          </a:p>
          <a:p>
            <a:pPr>
              <a:buFont typeface="Wingdings 3" pitchFamily="18" charset="2"/>
              <a:buNone/>
            </a:pPr>
            <a:r>
              <a:rPr lang="cs-CZ" sz="2400" smtClean="0">
                <a:solidFill>
                  <a:srgbClr val="7030A0"/>
                </a:solidFill>
              </a:rPr>
              <a:t>E</a:t>
            </a:r>
            <a:r>
              <a:rPr lang="cs-CZ" sz="2400" baseline="-25000" smtClean="0">
                <a:solidFill>
                  <a:srgbClr val="7030A0"/>
                </a:solidFill>
              </a:rPr>
              <a:t>p </a:t>
            </a:r>
            <a:r>
              <a:rPr lang="cs-CZ" sz="2400" smtClean="0">
                <a:solidFill>
                  <a:srgbClr val="7030A0"/>
                </a:solidFill>
              </a:rPr>
              <a:t>= W = m</a:t>
            </a:r>
            <a:r>
              <a:rPr lang="cs-CZ" sz="2400" smtClean="0">
                <a:solidFill>
                  <a:srgbClr val="7030A0"/>
                </a:solidFill>
                <a:latin typeface="Arial" charset="0"/>
                <a:cs typeface="Arial" charset="0"/>
              </a:rPr>
              <a:t>∙</a:t>
            </a:r>
            <a:r>
              <a:rPr lang="cs-CZ" sz="2400" smtClean="0">
                <a:solidFill>
                  <a:srgbClr val="7030A0"/>
                </a:solidFill>
              </a:rPr>
              <a:t>g</a:t>
            </a:r>
            <a:r>
              <a:rPr lang="cs-CZ" sz="2400" smtClean="0">
                <a:solidFill>
                  <a:srgbClr val="7030A0"/>
                </a:solidFill>
                <a:latin typeface="Arial" charset="0"/>
                <a:cs typeface="Arial" charset="0"/>
              </a:rPr>
              <a:t>∙</a:t>
            </a:r>
            <a:r>
              <a:rPr lang="cs-CZ" sz="2400" smtClean="0">
                <a:solidFill>
                  <a:srgbClr val="7030A0"/>
                </a:solidFill>
              </a:rPr>
              <a:t>h = 1 500 J</a:t>
            </a:r>
          </a:p>
        </p:txBody>
      </p:sp>
      <p:sp>
        <p:nvSpPr>
          <p:cNvPr id="3" name="Nadpis 2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797040"/>
          </a:xfrm>
        </p:spPr>
        <p:txBody>
          <a:bodyPr>
            <a:normAutofit fontScale="90000"/>
          </a:bodyPr>
          <a:lstStyle/>
          <a:p>
            <a:pPr fontAlgn="auto">
              <a:spcAft>
                <a:spcPts val="0"/>
              </a:spcAft>
              <a:defRPr/>
            </a:pPr>
            <a:r>
              <a:rPr lang="cs-CZ" sz="2800" dirty="0" smtClean="0">
                <a:solidFill>
                  <a:srgbClr val="0070C0"/>
                </a:solidFill>
                <a:effectLst/>
              </a:rPr>
              <a:t>Příklad: Dominik vyjel výtahem z prvního do druhého poschodí. </a:t>
            </a:r>
            <a:r>
              <a:rPr lang="cs-CZ" sz="2800" u="sng" dirty="0" smtClean="0">
                <a:solidFill>
                  <a:srgbClr val="00B050"/>
                </a:solidFill>
                <a:effectLst/>
              </a:rPr>
              <a:t>Vzdálenost</a:t>
            </a:r>
            <a:r>
              <a:rPr lang="cs-CZ" sz="2800" dirty="0" smtClean="0">
                <a:solidFill>
                  <a:srgbClr val="0070C0"/>
                </a:solidFill>
                <a:effectLst/>
              </a:rPr>
              <a:t> mezi poschodími </a:t>
            </a:r>
            <a:r>
              <a:rPr lang="cs-CZ" sz="2800" dirty="0" smtClean="0">
                <a:solidFill>
                  <a:srgbClr val="00B050"/>
                </a:solidFill>
                <a:effectLst/>
              </a:rPr>
              <a:t>je 3m </a:t>
            </a:r>
            <a:r>
              <a:rPr lang="cs-CZ" sz="2800" dirty="0" smtClean="0">
                <a:solidFill>
                  <a:srgbClr val="0070C0"/>
                </a:solidFill>
                <a:effectLst/>
              </a:rPr>
              <a:t>a Dominik má </a:t>
            </a:r>
            <a:r>
              <a:rPr lang="cs-CZ" sz="2800" u="sng" dirty="0" smtClean="0">
                <a:solidFill>
                  <a:srgbClr val="7030A0"/>
                </a:solidFill>
                <a:effectLst/>
              </a:rPr>
              <a:t>hmotnost </a:t>
            </a:r>
            <a:r>
              <a:rPr lang="cs-CZ" sz="2800" dirty="0" smtClean="0">
                <a:solidFill>
                  <a:srgbClr val="7030A0"/>
                </a:solidFill>
                <a:effectLst/>
              </a:rPr>
              <a:t>50 kg</a:t>
            </a:r>
            <a:r>
              <a:rPr lang="cs-CZ" sz="2800" dirty="0" smtClean="0">
                <a:solidFill>
                  <a:srgbClr val="0070C0"/>
                </a:solidFill>
                <a:effectLst/>
              </a:rPr>
              <a:t>. </a:t>
            </a:r>
            <a:r>
              <a:rPr lang="cs-CZ" sz="2800" dirty="0" smtClean="0">
                <a:solidFill>
                  <a:srgbClr val="FF0000"/>
                </a:solidFill>
                <a:effectLst/>
              </a:rPr>
              <a:t>Jakou má Dominik </a:t>
            </a:r>
            <a:r>
              <a:rPr lang="cs-CZ" sz="2800" u="sng" dirty="0" smtClean="0">
                <a:solidFill>
                  <a:srgbClr val="FF0000"/>
                </a:solidFill>
                <a:effectLst/>
              </a:rPr>
              <a:t>polohovou energii</a:t>
            </a:r>
            <a:r>
              <a:rPr lang="cs-CZ" sz="2800" dirty="0" smtClean="0">
                <a:solidFill>
                  <a:srgbClr val="FF0000"/>
                </a:solidFill>
                <a:effectLst/>
              </a:rPr>
              <a:t>?</a:t>
            </a:r>
            <a:endParaRPr lang="cs-CZ" sz="2800" dirty="0">
              <a:solidFill>
                <a:srgbClr val="FF0000"/>
              </a:solidFill>
              <a:effectLst/>
            </a:endParaRPr>
          </a:p>
        </p:txBody>
      </p:sp>
      <p:pic>
        <p:nvPicPr>
          <p:cNvPr id="18435" name="Picture 3" descr="C:\Program Files\Microsoft Office\MEDIA\CAGCAT10\j0185604.wmf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6858000" y="2286000"/>
            <a:ext cx="922338" cy="9239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Nadpis 2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368412"/>
          </a:xfrm>
        </p:spPr>
        <p:txBody>
          <a:bodyPr>
            <a:normAutofit fontScale="90000"/>
          </a:bodyPr>
          <a:lstStyle/>
          <a:p>
            <a:pPr fontAlgn="auto">
              <a:spcAft>
                <a:spcPts val="0"/>
              </a:spcAft>
              <a:defRPr/>
            </a:pPr>
            <a:r>
              <a:rPr lang="cs-CZ" sz="3600" dirty="0" smtClean="0">
                <a:solidFill>
                  <a:srgbClr val="FF0000"/>
                </a:solidFill>
                <a:effectLst/>
              </a:rPr>
              <a:t>Přeměna polohové (potenciální) energie na pohybovou (kinetickou) energii:</a:t>
            </a:r>
            <a:endParaRPr lang="cs-CZ" sz="3600" dirty="0">
              <a:solidFill>
                <a:srgbClr val="FF0000"/>
              </a:solidFill>
              <a:effectLst/>
            </a:endParaRPr>
          </a:p>
        </p:txBody>
      </p:sp>
      <p:pic>
        <p:nvPicPr>
          <p:cNvPr id="20482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2"/>
          <a:srcRect/>
          <a:stretch>
            <a:fillRect/>
          </a:stretch>
        </p:blipFill>
        <p:spPr>
          <a:xfrm>
            <a:off x="928688" y="2143125"/>
            <a:ext cx="2214562" cy="2714625"/>
          </a:xfrm>
        </p:spPr>
      </p:pic>
      <p:pic>
        <p:nvPicPr>
          <p:cNvPr id="20483" name="Picture 3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4000500" y="1643063"/>
            <a:ext cx="2928938" cy="25717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0484" name="Picture 4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5214938" y="4357688"/>
            <a:ext cx="3067050" cy="1533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Nadpis 2"/>
          <p:cNvSpPr>
            <a:spLocks noGrp="1"/>
          </p:cNvSpPr>
          <p:nvPr>
            <p:ph type="title"/>
          </p:nvPr>
        </p:nvSpPr>
        <p:spPr>
          <a:xfrm>
            <a:off x="428596" y="285728"/>
            <a:ext cx="8229600" cy="1143000"/>
          </a:xfrm>
        </p:spPr>
        <p:txBody>
          <a:bodyPr/>
          <a:lstStyle/>
          <a:p>
            <a:pPr fontAlgn="auto">
              <a:spcAft>
                <a:spcPts val="0"/>
              </a:spcAft>
              <a:defRPr/>
            </a:pPr>
            <a:r>
              <a:rPr lang="cs-CZ" sz="3200" dirty="0" smtClean="0">
                <a:solidFill>
                  <a:srgbClr val="0070C0"/>
                </a:solidFill>
                <a:effectLst/>
              </a:rPr>
              <a:t>Polohová (potenciální) energie pružnosti:</a:t>
            </a:r>
            <a:endParaRPr lang="cs-CZ" sz="3200" dirty="0">
              <a:solidFill>
                <a:srgbClr val="0070C0"/>
              </a:solidFill>
              <a:effectLst/>
            </a:endParaRPr>
          </a:p>
        </p:txBody>
      </p:sp>
      <p:pic>
        <p:nvPicPr>
          <p:cNvPr id="21506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2"/>
          <a:srcRect/>
          <a:stretch>
            <a:fillRect/>
          </a:stretch>
        </p:blipFill>
        <p:spPr>
          <a:xfrm>
            <a:off x="4041775" y="2000250"/>
            <a:ext cx="4445000" cy="4013200"/>
          </a:xfrm>
        </p:spPr>
      </p:pic>
      <p:sp>
        <p:nvSpPr>
          <p:cNvPr id="5" name="TextovéPole 4"/>
          <p:cNvSpPr txBox="1">
            <a:spLocks noChangeArrowheads="1"/>
          </p:cNvSpPr>
          <p:nvPr/>
        </p:nvSpPr>
        <p:spPr bwMode="auto">
          <a:xfrm>
            <a:off x="642938" y="1785938"/>
            <a:ext cx="3500437" cy="40941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buFont typeface="Wingdings" pitchFamily="2" charset="2"/>
              <a:buChar char="Ø"/>
            </a:pPr>
            <a:r>
              <a:rPr lang="cs-CZ" sz="2000">
                <a:latin typeface="Lucida Sans Unicode" pitchFamily="34" charset="0"/>
              </a:rPr>
              <a:t>Protažená nebo stlačená pružina má </a:t>
            </a:r>
            <a:r>
              <a:rPr lang="cs-CZ" sz="2000" b="1">
                <a:solidFill>
                  <a:srgbClr val="00B050"/>
                </a:solidFill>
                <a:latin typeface="Lucida Sans Unicode" pitchFamily="34" charset="0"/>
              </a:rPr>
              <a:t>polohovou energii pružnosti</a:t>
            </a:r>
            <a:r>
              <a:rPr lang="cs-CZ" sz="2000">
                <a:latin typeface="Lucida Sans Unicode" pitchFamily="34" charset="0"/>
              </a:rPr>
              <a:t>. </a:t>
            </a:r>
          </a:p>
          <a:p>
            <a:pPr>
              <a:buFont typeface="Wingdings" pitchFamily="2" charset="2"/>
              <a:buChar char="Ø"/>
            </a:pPr>
            <a:r>
              <a:rPr lang="cs-CZ" sz="2000">
                <a:latin typeface="Lucida Sans Unicode" pitchFamily="34" charset="0"/>
              </a:rPr>
              <a:t>K protažení nebo stlačení pružiny musíme </a:t>
            </a:r>
            <a:r>
              <a:rPr lang="cs-CZ" sz="2000" b="1">
                <a:solidFill>
                  <a:srgbClr val="00B050"/>
                </a:solidFill>
                <a:latin typeface="Lucida Sans Unicode" pitchFamily="34" charset="0"/>
              </a:rPr>
              <a:t>vykonat určitou práci</a:t>
            </a:r>
            <a:r>
              <a:rPr lang="cs-CZ" sz="2000">
                <a:latin typeface="Lucida Sans Unicode" pitchFamily="34" charset="0"/>
              </a:rPr>
              <a:t>.</a:t>
            </a:r>
          </a:p>
          <a:p>
            <a:pPr>
              <a:buFont typeface="Wingdings" pitchFamily="2" charset="2"/>
              <a:buChar char="Ø"/>
            </a:pPr>
            <a:r>
              <a:rPr lang="cs-CZ" sz="2000" b="1">
                <a:solidFill>
                  <a:srgbClr val="7030A0"/>
                </a:solidFill>
                <a:latin typeface="Lucida Sans Unicode" pitchFamily="34" charset="0"/>
              </a:rPr>
              <a:t>Stejně velkou práci vykoná pružina po uvolnění a její prodloužení zanikne.</a:t>
            </a:r>
          </a:p>
          <a:p>
            <a:pPr>
              <a:buFont typeface="Wingdings" pitchFamily="2" charset="2"/>
              <a:buChar char="Ø"/>
            </a:pPr>
            <a:r>
              <a:rPr lang="cs-CZ" sz="2000" b="1">
                <a:solidFill>
                  <a:srgbClr val="00B050"/>
                </a:solidFill>
                <a:latin typeface="Lucida Sans Unicode" pitchFamily="34" charset="0"/>
              </a:rPr>
              <a:t>Uvolněná pružina </a:t>
            </a:r>
            <a:r>
              <a:rPr lang="cs-CZ" sz="2000">
                <a:latin typeface="Lucida Sans Unicode" pitchFamily="34" charset="0"/>
              </a:rPr>
              <a:t>má </a:t>
            </a:r>
            <a:r>
              <a:rPr lang="cs-CZ" sz="2000" b="1">
                <a:solidFill>
                  <a:srgbClr val="00B050"/>
                </a:solidFill>
                <a:latin typeface="Lucida Sans Unicode" pitchFamily="34" charset="0"/>
              </a:rPr>
              <a:t>nulovou polohovou energii pružnosti.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build="p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Nadpis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fontAlgn="auto">
              <a:spcAft>
                <a:spcPts val="0"/>
              </a:spcAft>
              <a:defRPr/>
            </a:pPr>
            <a:r>
              <a:rPr lang="cs-CZ" sz="3200" dirty="0" smtClean="0">
                <a:solidFill>
                  <a:srgbClr val="0070C0"/>
                </a:solidFill>
                <a:effectLst/>
              </a:rPr>
              <a:t>Polohová (potenciální) energie pružnosti:</a:t>
            </a:r>
            <a:endParaRPr lang="cs-CZ" sz="3200" dirty="0"/>
          </a:p>
        </p:txBody>
      </p:sp>
      <p:pic>
        <p:nvPicPr>
          <p:cNvPr id="22530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2"/>
          <a:srcRect/>
          <a:stretch>
            <a:fillRect/>
          </a:stretch>
        </p:blipFill>
        <p:spPr>
          <a:xfrm>
            <a:off x="3571875" y="2357438"/>
            <a:ext cx="4867275" cy="3143250"/>
          </a:xfrm>
        </p:spPr>
      </p:pic>
      <p:sp>
        <p:nvSpPr>
          <p:cNvPr id="5" name="TextovéPole 4"/>
          <p:cNvSpPr txBox="1">
            <a:spLocks noChangeArrowheads="1"/>
          </p:cNvSpPr>
          <p:nvPr/>
        </p:nvSpPr>
        <p:spPr bwMode="auto">
          <a:xfrm>
            <a:off x="785813" y="1643063"/>
            <a:ext cx="2928937" cy="40941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cs-CZ" sz="2000" b="1">
                <a:solidFill>
                  <a:srgbClr val="7030A0"/>
                </a:solidFill>
                <a:latin typeface="Lucida Sans Unicode" pitchFamily="34" charset="0"/>
              </a:rPr>
              <a:t>Stlačením získá pružina také polohovou energii pružnosti.</a:t>
            </a:r>
          </a:p>
          <a:p>
            <a:endParaRPr lang="cs-CZ" sz="2000">
              <a:latin typeface="Lucida Sans Unicode" pitchFamily="34" charset="0"/>
            </a:endParaRPr>
          </a:p>
          <a:p>
            <a:r>
              <a:rPr lang="cs-CZ" sz="2000" b="1" u="sng">
                <a:solidFill>
                  <a:srgbClr val="7030A0"/>
                </a:solidFill>
                <a:latin typeface="Lucida Sans Unicode" pitchFamily="34" charset="0"/>
              </a:rPr>
              <a:t>Polohovou energii pružnosti má např.:</a:t>
            </a:r>
          </a:p>
          <a:p>
            <a:r>
              <a:rPr lang="cs-CZ" sz="2000" b="1">
                <a:solidFill>
                  <a:srgbClr val="00B050"/>
                </a:solidFill>
                <a:latin typeface="Lucida Sans Unicode" pitchFamily="34" charset="0"/>
              </a:rPr>
              <a:t>stočené péro v autíčko na klíček, </a:t>
            </a:r>
          </a:p>
          <a:p>
            <a:r>
              <a:rPr lang="cs-CZ" sz="2000" b="1">
                <a:solidFill>
                  <a:srgbClr val="00B050"/>
                </a:solidFill>
                <a:latin typeface="Lucida Sans Unicode" pitchFamily="34" charset="0"/>
              </a:rPr>
              <a:t>péro v natahovacích hodinkách, </a:t>
            </a:r>
          </a:p>
          <a:p>
            <a:r>
              <a:rPr lang="cs-CZ" sz="2000" b="1">
                <a:solidFill>
                  <a:srgbClr val="00B050"/>
                </a:solidFill>
                <a:latin typeface="Lucida Sans Unicode" pitchFamily="34" charset="0"/>
              </a:rPr>
              <a:t>napnuté lanko luku, stlačený plyn…atd.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5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5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build="p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sah 1"/>
          <p:cNvSpPr>
            <a:spLocks noGrp="1"/>
          </p:cNvSpPr>
          <p:nvPr>
            <p:ph idx="1"/>
          </p:nvPr>
        </p:nvSpPr>
        <p:spPr>
          <a:xfrm>
            <a:off x="457200" y="2500313"/>
            <a:ext cx="8229600" cy="3506787"/>
          </a:xfrm>
        </p:spPr>
        <p:txBody>
          <a:bodyPr/>
          <a:lstStyle/>
          <a:p>
            <a:r>
              <a:rPr lang="cs-CZ" b="1" smtClean="0">
                <a:solidFill>
                  <a:srgbClr val="00B050"/>
                </a:solidFill>
              </a:rPr>
              <a:t>A) Mají stejnou E</a:t>
            </a:r>
            <a:r>
              <a:rPr lang="cs-CZ" b="1" baseline="-25000" smtClean="0">
                <a:solidFill>
                  <a:srgbClr val="00B050"/>
                </a:solidFill>
              </a:rPr>
              <a:t>p</a:t>
            </a:r>
            <a:r>
              <a:rPr lang="cs-CZ" b="1" smtClean="0">
                <a:solidFill>
                  <a:srgbClr val="00B050"/>
                </a:solidFill>
              </a:rPr>
              <a:t>.</a:t>
            </a:r>
          </a:p>
          <a:p>
            <a:endParaRPr lang="cs-CZ" b="1" smtClean="0">
              <a:solidFill>
                <a:srgbClr val="00B050"/>
              </a:solidFill>
            </a:endParaRPr>
          </a:p>
          <a:p>
            <a:r>
              <a:rPr lang="cs-CZ" b="1" smtClean="0">
                <a:solidFill>
                  <a:srgbClr val="00B050"/>
                </a:solidFill>
              </a:rPr>
              <a:t>B) Olověná koule má větší E</a:t>
            </a:r>
            <a:r>
              <a:rPr lang="cs-CZ" b="1" baseline="-25000" smtClean="0">
                <a:solidFill>
                  <a:srgbClr val="00B050"/>
                </a:solidFill>
              </a:rPr>
              <a:t>p</a:t>
            </a:r>
            <a:r>
              <a:rPr lang="cs-CZ" b="1" smtClean="0">
                <a:solidFill>
                  <a:srgbClr val="00B050"/>
                </a:solidFill>
              </a:rPr>
              <a:t> než dřevěná koule.</a:t>
            </a:r>
          </a:p>
          <a:p>
            <a:endParaRPr lang="cs-CZ" b="1" smtClean="0">
              <a:solidFill>
                <a:srgbClr val="00B050"/>
              </a:solidFill>
            </a:endParaRPr>
          </a:p>
          <a:p>
            <a:r>
              <a:rPr lang="cs-CZ" b="1" smtClean="0">
                <a:solidFill>
                  <a:srgbClr val="00B050"/>
                </a:solidFill>
              </a:rPr>
              <a:t>C) Dřevěná koule má větší E</a:t>
            </a:r>
            <a:r>
              <a:rPr lang="cs-CZ" b="1" baseline="-25000" smtClean="0">
                <a:solidFill>
                  <a:srgbClr val="00B050"/>
                </a:solidFill>
              </a:rPr>
              <a:t>p</a:t>
            </a:r>
            <a:r>
              <a:rPr lang="cs-CZ" b="1" smtClean="0">
                <a:solidFill>
                  <a:srgbClr val="00B050"/>
                </a:solidFill>
              </a:rPr>
              <a:t> než olověná koule.</a:t>
            </a:r>
          </a:p>
        </p:txBody>
      </p:sp>
      <p:sp>
        <p:nvSpPr>
          <p:cNvPr id="3" name="Nadpis 2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654164"/>
          </a:xfrm>
        </p:spPr>
        <p:txBody>
          <a:bodyPr>
            <a:normAutofit fontScale="90000"/>
          </a:bodyPr>
          <a:lstStyle/>
          <a:p>
            <a:pPr fontAlgn="auto">
              <a:spcAft>
                <a:spcPts val="0"/>
              </a:spcAft>
              <a:defRPr/>
            </a:pPr>
            <a:r>
              <a:rPr lang="cs-CZ" sz="3200" dirty="0" smtClean="0">
                <a:solidFill>
                  <a:srgbClr val="00B0F0"/>
                </a:solidFill>
                <a:effectLst/>
              </a:rPr>
              <a:t>Otázka: Olověná a dřevěná koule o stejném objemu jsou zvednuty do stejné výšky nad zemí. Mají stejnou polohovou energii?</a:t>
            </a:r>
            <a:endParaRPr lang="cs-CZ" sz="3200" dirty="0">
              <a:solidFill>
                <a:srgbClr val="00B0F0"/>
              </a:solidFill>
              <a:effectLst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xit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" dur="500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" dur="500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xit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" dur="500"/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/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mph" presetSubtype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override="childStyle">
                                        <p:cTn id="18" dur="indefinite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style.fontFamily</p:attrName>
                                        </p:attrNameLst>
                                      </p:cBhvr>
                                      <p:to>
                                        <p:strVal val="Times New Roma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sah 1"/>
          <p:cNvSpPr>
            <a:spLocks noGrp="1"/>
          </p:cNvSpPr>
          <p:nvPr>
            <p:ph idx="1"/>
          </p:nvPr>
        </p:nvSpPr>
        <p:spPr>
          <a:xfrm>
            <a:off x="457200" y="2857500"/>
            <a:ext cx="8229600" cy="3149600"/>
          </a:xfrm>
        </p:spPr>
        <p:txBody>
          <a:bodyPr/>
          <a:lstStyle/>
          <a:p>
            <a:pPr algn="ctr"/>
            <a:r>
              <a:rPr lang="cs-CZ" sz="2800" b="1" smtClean="0">
                <a:solidFill>
                  <a:srgbClr val="FFC000"/>
                </a:solidFill>
              </a:rPr>
              <a:t>A) 5 250 KJ</a:t>
            </a:r>
          </a:p>
          <a:p>
            <a:pPr algn="ctr"/>
            <a:endParaRPr lang="cs-CZ" sz="2800" b="1" smtClean="0">
              <a:solidFill>
                <a:srgbClr val="FFC000"/>
              </a:solidFill>
            </a:endParaRPr>
          </a:p>
          <a:p>
            <a:pPr algn="ctr"/>
            <a:r>
              <a:rPr lang="cs-CZ" sz="2800" b="1" smtClean="0">
                <a:solidFill>
                  <a:srgbClr val="FFC000"/>
                </a:solidFill>
              </a:rPr>
              <a:t>B) 5 250 J</a:t>
            </a:r>
          </a:p>
          <a:p>
            <a:pPr algn="ctr"/>
            <a:endParaRPr lang="cs-CZ" sz="2800" b="1" smtClean="0">
              <a:solidFill>
                <a:srgbClr val="FFC000"/>
              </a:solidFill>
            </a:endParaRPr>
          </a:p>
          <a:p>
            <a:pPr algn="ctr"/>
            <a:r>
              <a:rPr lang="cs-CZ" sz="2800" b="1" smtClean="0">
                <a:solidFill>
                  <a:srgbClr val="FFC000"/>
                </a:solidFill>
              </a:rPr>
              <a:t>C) 5250 MJ</a:t>
            </a:r>
          </a:p>
        </p:txBody>
      </p:sp>
      <p:sp>
        <p:nvSpPr>
          <p:cNvPr id="3" name="Nadpis 2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2439982"/>
          </a:xfrm>
        </p:spPr>
        <p:txBody>
          <a:bodyPr>
            <a:normAutofit fontScale="90000"/>
          </a:bodyPr>
          <a:lstStyle/>
          <a:p>
            <a:pPr fontAlgn="auto">
              <a:spcAft>
                <a:spcPts val="0"/>
              </a:spcAft>
              <a:defRPr/>
            </a:pPr>
            <a:r>
              <a:rPr lang="cs-CZ" sz="3200" dirty="0" smtClean="0">
                <a:solidFill>
                  <a:schemeClr val="accent3">
                    <a:lumMod val="50000"/>
                  </a:schemeClr>
                </a:solidFill>
                <a:effectLst/>
              </a:rPr>
              <a:t>Otázka: Raketa bez pohonné směsi má hmotnost 3 500 kg. Může vystoupat nejvýš 150 km nad povrch Země. Jakou největší polohovou energii vzhledem k Zemi může raketa mít?</a:t>
            </a:r>
            <a:endParaRPr lang="cs-CZ" sz="3200" dirty="0">
              <a:solidFill>
                <a:schemeClr val="accent3">
                  <a:lumMod val="50000"/>
                </a:schemeClr>
              </a:solidFill>
              <a:effectLst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xit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" dur="500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" dur="500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xit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" dur="500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4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to="1.5" calcmode="lin" valueType="num">
                                      <p:cBhvr override="childStyle">
                                        <p:cTn id="18" dur="2000" fill="hold"/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style.fontSize</p:attrName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Nadpis 2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3297238"/>
          </a:xfrm>
        </p:spPr>
        <p:txBody>
          <a:bodyPr/>
          <a:lstStyle/>
          <a:p>
            <a:pPr fontAlgn="auto">
              <a:spcAft>
                <a:spcPts val="0"/>
              </a:spcAft>
              <a:defRPr/>
            </a:pPr>
            <a:r>
              <a:rPr lang="cs-CZ" sz="3200" dirty="0" smtClean="0">
                <a:solidFill>
                  <a:srgbClr val="0070C0"/>
                </a:solidFill>
                <a:effectLst/>
              </a:rPr>
              <a:t>Příklad: Jeřáb zve1dl panel o </a:t>
            </a:r>
            <a:r>
              <a:rPr lang="cs-CZ" sz="3200" dirty="0" smtClean="0">
                <a:solidFill>
                  <a:srgbClr val="00B050"/>
                </a:solidFill>
                <a:effectLst/>
              </a:rPr>
              <a:t>hmotnosti 100 kg</a:t>
            </a:r>
            <a:r>
              <a:rPr lang="cs-CZ" sz="3200" dirty="0" smtClean="0">
                <a:solidFill>
                  <a:srgbClr val="0070C0"/>
                </a:solidFill>
                <a:effectLst/>
              </a:rPr>
              <a:t> svisle vzhůru </a:t>
            </a:r>
            <a:r>
              <a:rPr lang="cs-CZ" sz="3200" dirty="0" smtClean="0">
                <a:solidFill>
                  <a:srgbClr val="00B050"/>
                </a:solidFill>
                <a:effectLst/>
              </a:rPr>
              <a:t>po dráze 15 m</a:t>
            </a:r>
            <a:r>
              <a:rPr lang="cs-CZ" sz="3200" dirty="0" smtClean="0">
                <a:solidFill>
                  <a:srgbClr val="0070C0"/>
                </a:solidFill>
                <a:effectLst/>
              </a:rPr>
              <a:t>. </a:t>
            </a:r>
            <a:r>
              <a:rPr lang="cs-CZ" sz="3200" u="sng" dirty="0" smtClean="0">
                <a:solidFill>
                  <a:srgbClr val="FF0000"/>
                </a:solidFill>
                <a:effectLst/>
              </a:rPr>
              <a:t>Jakou práci jeřáb vykonal? </a:t>
            </a:r>
            <a:br>
              <a:rPr lang="cs-CZ" sz="3200" u="sng" dirty="0" smtClean="0">
                <a:solidFill>
                  <a:srgbClr val="FF0000"/>
                </a:solidFill>
                <a:effectLst/>
              </a:rPr>
            </a:br>
            <a:r>
              <a:rPr lang="cs-CZ" sz="3200" u="sng" dirty="0" smtClean="0">
                <a:solidFill>
                  <a:srgbClr val="FF0000"/>
                </a:solidFill>
                <a:effectLst/>
              </a:rPr>
              <a:t>Jak se při tom změnila polohová energie panelu?</a:t>
            </a:r>
            <a:endParaRPr lang="cs-CZ" sz="3200" u="sng" dirty="0">
              <a:solidFill>
                <a:srgbClr val="FF0000"/>
              </a:solidFill>
              <a:effectLst/>
            </a:endParaRPr>
          </a:p>
        </p:txBody>
      </p:sp>
      <p:pic>
        <p:nvPicPr>
          <p:cNvPr id="25602" name="Picture 4" descr="C:\Documents and Settings\radek\Local Settings\Temporary Internet Files\Content.IE5\JJL6E97M\MC900286975[1].wm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5429250" y="3214688"/>
            <a:ext cx="2928938" cy="29019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7" name="TextovéPole 6"/>
          <p:cNvSpPr txBox="1"/>
          <p:nvPr/>
        </p:nvSpPr>
        <p:spPr>
          <a:xfrm>
            <a:off x="1000125" y="3429000"/>
            <a:ext cx="3214688" cy="2862263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marL="742950" indent="-742950" fontAlgn="auto">
              <a:spcBef>
                <a:spcPts val="0"/>
              </a:spcBef>
              <a:spcAft>
                <a:spcPts val="0"/>
              </a:spcAft>
              <a:buFontTx/>
              <a:buAutoNum type="alphaLcParenR"/>
              <a:defRPr/>
            </a:pPr>
            <a:r>
              <a:rPr lang="cs-CZ" sz="3600" dirty="0">
                <a:solidFill>
                  <a:schemeClr val="accent6">
                    <a:lumMod val="50000"/>
                  </a:schemeClr>
                </a:solidFill>
                <a:latin typeface="+mn-lt"/>
                <a:cs typeface="+mn-cs"/>
              </a:rPr>
              <a:t>15 000 J</a:t>
            </a:r>
          </a:p>
          <a:p>
            <a:pPr marL="742950" indent="-742950" fontAlgn="auto">
              <a:spcBef>
                <a:spcPts val="0"/>
              </a:spcBef>
              <a:spcAft>
                <a:spcPts val="0"/>
              </a:spcAft>
              <a:buFontTx/>
              <a:buAutoNum type="alphaLcParenR"/>
              <a:defRPr/>
            </a:pPr>
            <a:endParaRPr lang="cs-CZ" sz="3600" dirty="0">
              <a:solidFill>
                <a:schemeClr val="accent6">
                  <a:lumMod val="50000"/>
                </a:schemeClr>
              </a:solidFill>
              <a:latin typeface="+mn-lt"/>
              <a:cs typeface="+mn-cs"/>
            </a:endParaRPr>
          </a:p>
          <a:p>
            <a:pPr marL="742950" indent="-742950" fontAlgn="auto">
              <a:spcBef>
                <a:spcPts val="0"/>
              </a:spcBef>
              <a:spcAft>
                <a:spcPts val="0"/>
              </a:spcAft>
              <a:buFontTx/>
              <a:buAutoNum type="alphaLcParenR"/>
              <a:defRPr/>
            </a:pPr>
            <a:r>
              <a:rPr lang="cs-CZ" sz="3600" dirty="0">
                <a:solidFill>
                  <a:schemeClr val="accent6">
                    <a:lumMod val="50000"/>
                  </a:schemeClr>
                </a:solidFill>
                <a:latin typeface="+mn-lt"/>
                <a:cs typeface="+mn-cs"/>
              </a:rPr>
              <a:t>15 kJ</a:t>
            </a:r>
          </a:p>
          <a:p>
            <a:pPr marL="742950" indent="-742950" fontAlgn="auto">
              <a:spcBef>
                <a:spcPts val="0"/>
              </a:spcBef>
              <a:spcAft>
                <a:spcPts val="0"/>
              </a:spcAft>
              <a:buFontTx/>
              <a:buAutoNum type="alphaLcParenR"/>
              <a:defRPr/>
            </a:pPr>
            <a:endParaRPr lang="cs-CZ" sz="3600" dirty="0">
              <a:solidFill>
                <a:schemeClr val="accent6">
                  <a:lumMod val="50000"/>
                </a:schemeClr>
              </a:solidFill>
              <a:latin typeface="+mn-lt"/>
              <a:cs typeface="+mn-cs"/>
            </a:endParaRPr>
          </a:p>
          <a:p>
            <a:pPr marL="742950" indent="-742950" fontAlgn="auto">
              <a:spcBef>
                <a:spcPts val="0"/>
              </a:spcBef>
              <a:spcAft>
                <a:spcPts val="0"/>
              </a:spcAft>
              <a:buFontTx/>
              <a:buAutoNum type="alphaLcParenR"/>
              <a:defRPr/>
            </a:pPr>
            <a:r>
              <a:rPr lang="cs-CZ" sz="3600" dirty="0">
                <a:solidFill>
                  <a:schemeClr val="accent6">
                    <a:lumMod val="50000"/>
                  </a:schemeClr>
                </a:solidFill>
                <a:latin typeface="+mn-lt"/>
                <a:cs typeface="+mn-cs"/>
              </a:rPr>
              <a:t>1 500 J</a:t>
            </a:r>
            <a:endParaRPr lang="cs-CZ" sz="3600" dirty="0">
              <a:solidFill>
                <a:schemeClr val="accent6">
                  <a:lumMod val="50000"/>
                </a:schemeClr>
              </a:solidFill>
              <a:latin typeface="+mn-lt"/>
              <a:cs typeface="+mn-cs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xit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" dur="500"/>
                                        <p:tgtEl>
                                          <p:spTgt spid="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" dur="500"/>
                                        <p:tgtEl>
                                          <p:spTgt spid="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12" dur="20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16" dur="2000" fill="hold"/>
                                        <p:tgtEl>
                                          <p:spTgt spid="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625" name="Zástupný symbol pro obsah 1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sz="1800" smtClean="0">
                <a:hlinkClick r:id="rId2"/>
              </a:rPr>
              <a:t>http://www.zslado.cz/vyuka_fyzika/e_kurz/8/energie/energie_soubory/energie2.JPG</a:t>
            </a:r>
            <a:r>
              <a:rPr lang="cs-CZ" sz="1800" smtClean="0"/>
              <a:t> </a:t>
            </a:r>
            <a:r>
              <a:rPr lang="en-US" sz="1800" smtClean="0"/>
              <a:t>[</a:t>
            </a:r>
            <a:r>
              <a:rPr lang="cs-CZ" sz="1800" smtClean="0"/>
              <a:t>cit: 2011-10-15</a:t>
            </a:r>
            <a:r>
              <a:rPr lang="en-US" sz="1800" smtClean="0"/>
              <a:t>]</a:t>
            </a:r>
            <a:endParaRPr lang="cs-CZ" sz="1800" smtClean="0"/>
          </a:p>
          <a:p>
            <a:r>
              <a:rPr lang="cs-CZ" sz="1800" smtClean="0">
                <a:hlinkClick r:id="rId3"/>
              </a:rPr>
              <a:t>http://www.zslado.cz/vyuka_fyzika/e_kurz/8/energie/energie_soubory/premenergie.JPG</a:t>
            </a:r>
            <a:r>
              <a:rPr lang="en-US" sz="1800" smtClean="0"/>
              <a:t> [</a:t>
            </a:r>
            <a:r>
              <a:rPr lang="cs-CZ" sz="1800" smtClean="0"/>
              <a:t>cit: 2011-10-15</a:t>
            </a:r>
            <a:r>
              <a:rPr lang="en-US" sz="1800" smtClean="0"/>
              <a:t>]</a:t>
            </a:r>
            <a:endParaRPr lang="cs-CZ" sz="1800" smtClean="0"/>
          </a:p>
          <a:p>
            <a:r>
              <a:rPr lang="cs-CZ" sz="1800" smtClean="0"/>
              <a:t>galerie office</a:t>
            </a:r>
          </a:p>
          <a:p>
            <a:r>
              <a:rPr lang="cs-CZ" sz="1800" smtClean="0">
                <a:hlinkClick r:id="rId4"/>
              </a:rPr>
              <a:t>http://www.zsharcov.cz/Predmety/Fyzika/ucivo/8/kulicka_2.png</a:t>
            </a:r>
            <a:r>
              <a:rPr lang="en-US" sz="1800" smtClean="0"/>
              <a:t> [</a:t>
            </a:r>
            <a:r>
              <a:rPr lang="cs-CZ" sz="1800" smtClean="0"/>
              <a:t>cit: 2011-10-15</a:t>
            </a:r>
            <a:r>
              <a:rPr lang="en-US" sz="1800" smtClean="0"/>
              <a:t>]</a:t>
            </a:r>
            <a:endParaRPr lang="cs-CZ" sz="1800" smtClean="0"/>
          </a:p>
          <a:p>
            <a:r>
              <a:rPr lang="cs-CZ" sz="1800" smtClean="0">
                <a:hlinkClick r:id="rId5"/>
              </a:rPr>
              <a:t>http://kvinta-html.wz.cz/fyzika/mechanicke_kmitani_a_vlneni/kmitani_mechanickeho_oscilatoru/obrazky/19.gif</a:t>
            </a:r>
            <a:r>
              <a:rPr lang="en-US" sz="1800" smtClean="0"/>
              <a:t> [</a:t>
            </a:r>
            <a:r>
              <a:rPr lang="cs-CZ" sz="1800" smtClean="0"/>
              <a:t>cit: 2011-10-15</a:t>
            </a:r>
            <a:r>
              <a:rPr lang="en-US" sz="1800" smtClean="0"/>
              <a:t>]</a:t>
            </a:r>
            <a:endParaRPr lang="cs-CZ" sz="1800" smtClean="0"/>
          </a:p>
          <a:p>
            <a:r>
              <a:rPr lang="cs-CZ" sz="1800" smtClean="0">
                <a:hlinkClick r:id="rId6"/>
              </a:rPr>
              <a:t>http://www.oskole.sk/images/PolohovaETZSobr5.jpg</a:t>
            </a:r>
            <a:r>
              <a:rPr lang="en-US" sz="1800" smtClean="0"/>
              <a:t> [</a:t>
            </a:r>
            <a:r>
              <a:rPr lang="cs-CZ" sz="1800" smtClean="0"/>
              <a:t>cit: 2011-10-15</a:t>
            </a:r>
            <a:r>
              <a:rPr lang="en-US" sz="1800" smtClean="0"/>
              <a:t>]</a:t>
            </a:r>
            <a:endParaRPr lang="cs-CZ" sz="1800" smtClean="0"/>
          </a:p>
          <a:p>
            <a:r>
              <a:rPr lang="cs-CZ" sz="1800" b="1" smtClean="0"/>
              <a:t>doc. RNDr. Růžena  Kolářová, CSc., PaedDr. Jiří Bohuněk, Fyzika pro 8. ročník základní školy, nakladatelství Prometheus, 2004, ISBN 80-7196-149-3.</a:t>
            </a:r>
          </a:p>
          <a:p>
            <a:endParaRPr lang="cs-CZ" sz="1800" b="1" smtClean="0"/>
          </a:p>
          <a:p>
            <a:endParaRPr lang="cs-CZ" sz="1800" smtClean="0"/>
          </a:p>
          <a:p>
            <a:endParaRPr lang="cs-CZ" sz="1800" smtClean="0"/>
          </a:p>
          <a:p>
            <a:endParaRPr lang="cs-CZ" sz="1800" smtClean="0"/>
          </a:p>
        </p:txBody>
      </p:sp>
      <p:sp>
        <p:nvSpPr>
          <p:cNvPr id="3" name="Nadpis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fontAlgn="auto">
              <a:spcAft>
                <a:spcPts val="0"/>
              </a:spcAft>
              <a:defRPr/>
            </a:pPr>
            <a:r>
              <a:rPr lang="cs-CZ" sz="3600" dirty="0" smtClean="0">
                <a:solidFill>
                  <a:srgbClr val="00B050"/>
                </a:solidFill>
                <a:effectLst/>
              </a:rPr>
              <a:t>Použité zdroje:</a:t>
            </a:r>
            <a:endParaRPr lang="cs-CZ" sz="3600" dirty="0">
              <a:solidFill>
                <a:srgbClr val="00B050"/>
              </a:solidFill>
              <a:effectLst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sah 1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623888" indent="-514350">
              <a:lnSpc>
                <a:spcPct val="90000"/>
              </a:lnSpc>
              <a:buFont typeface="Wingdings 3" pitchFamily="18" charset="2"/>
              <a:buAutoNum type="arabicParenR"/>
            </a:pPr>
            <a:r>
              <a:rPr lang="cs-CZ" sz="2400" b="1" smtClean="0">
                <a:solidFill>
                  <a:srgbClr val="0070C0"/>
                </a:solidFill>
              </a:rPr>
              <a:t>Prezentace slouží k naučení nového učiva.</a:t>
            </a:r>
          </a:p>
          <a:p>
            <a:pPr marL="623888" indent="-514350">
              <a:lnSpc>
                <a:spcPct val="90000"/>
              </a:lnSpc>
              <a:buFont typeface="Wingdings 3" pitchFamily="18" charset="2"/>
              <a:buAutoNum type="arabicParenR"/>
            </a:pPr>
            <a:r>
              <a:rPr lang="cs-CZ" sz="2400" b="1" smtClean="0">
                <a:solidFill>
                  <a:srgbClr val="0070C0"/>
                </a:solidFill>
              </a:rPr>
              <a:t>Provedení jednoduchých pokusů.</a:t>
            </a:r>
          </a:p>
          <a:p>
            <a:pPr marL="623888" indent="-514350">
              <a:lnSpc>
                <a:spcPct val="90000"/>
              </a:lnSpc>
              <a:buFont typeface="Wingdings 3" pitchFamily="18" charset="2"/>
              <a:buAutoNum type="arabicParenR"/>
            </a:pPr>
            <a:r>
              <a:rPr lang="cs-CZ" sz="2400" b="1" smtClean="0">
                <a:solidFill>
                  <a:srgbClr val="0070C0"/>
                </a:solidFill>
              </a:rPr>
              <a:t>Vysvětlení, kdy těleso má polohovou (potenciální) energii, na čem polohová energie závisí, jakou má značku a jednotku. </a:t>
            </a:r>
          </a:p>
          <a:p>
            <a:pPr marL="623888" indent="-514350">
              <a:lnSpc>
                <a:spcPct val="90000"/>
              </a:lnSpc>
              <a:buFont typeface="Wingdings 3" pitchFamily="18" charset="2"/>
              <a:buAutoNum type="arabicParenR"/>
            </a:pPr>
            <a:r>
              <a:rPr lang="cs-CZ" sz="2400" b="1" smtClean="0">
                <a:solidFill>
                  <a:srgbClr val="0070C0"/>
                </a:solidFill>
              </a:rPr>
              <a:t>Žák uvede rozdíl a souvislost mezi pohybovou</a:t>
            </a:r>
            <a:r>
              <a:rPr lang="cs-CZ" sz="2400" b="1" smtClean="0">
                <a:solidFill>
                  <a:srgbClr val="0070C0"/>
                </a:solidFill>
                <a:latin typeface="Arial" charset="0"/>
              </a:rPr>
              <a:t>              </a:t>
            </a:r>
            <a:r>
              <a:rPr lang="cs-CZ" sz="2400" b="1" smtClean="0">
                <a:solidFill>
                  <a:srgbClr val="0070C0"/>
                </a:solidFill>
              </a:rPr>
              <a:t> a</a:t>
            </a:r>
            <a:r>
              <a:rPr lang="cs-CZ" sz="2400" b="1" smtClean="0">
                <a:solidFill>
                  <a:srgbClr val="0070C0"/>
                </a:solidFill>
                <a:latin typeface="Arial" charset="0"/>
              </a:rPr>
              <a:t>  </a:t>
            </a:r>
            <a:r>
              <a:rPr lang="cs-CZ" sz="2400" b="1" smtClean="0">
                <a:solidFill>
                  <a:srgbClr val="0070C0"/>
                </a:solidFill>
              </a:rPr>
              <a:t>polohovou energií.</a:t>
            </a:r>
          </a:p>
          <a:p>
            <a:pPr marL="623888" indent="-514350">
              <a:lnSpc>
                <a:spcPct val="90000"/>
              </a:lnSpc>
              <a:buFont typeface="Wingdings 3" pitchFamily="18" charset="2"/>
              <a:buAutoNum type="arabicParenR"/>
            </a:pPr>
            <a:r>
              <a:rPr lang="cs-CZ" sz="2400" b="1" smtClean="0">
                <a:solidFill>
                  <a:srgbClr val="0070C0"/>
                </a:solidFill>
              </a:rPr>
              <a:t>Žák uvede příklady přeměn jedné energie </a:t>
            </a:r>
            <a:r>
              <a:rPr lang="cs-CZ" sz="2400" b="1" smtClean="0">
                <a:solidFill>
                  <a:srgbClr val="0070C0"/>
                </a:solidFill>
                <a:latin typeface="Arial" charset="0"/>
              </a:rPr>
              <a:t>                                </a:t>
            </a:r>
            <a:r>
              <a:rPr lang="cs-CZ" sz="2400" b="1" smtClean="0">
                <a:solidFill>
                  <a:srgbClr val="0070C0"/>
                </a:solidFill>
              </a:rPr>
              <a:t>v druhou a naopak.</a:t>
            </a:r>
          </a:p>
          <a:p>
            <a:pPr marL="623888" indent="-514350">
              <a:lnSpc>
                <a:spcPct val="90000"/>
              </a:lnSpc>
              <a:buFont typeface="Wingdings 3" pitchFamily="18" charset="2"/>
              <a:buAutoNum type="arabicParenR"/>
            </a:pPr>
            <a:r>
              <a:rPr lang="cs-CZ" sz="2400" b="1" smtClean="0">
                <a:solidFill>
                  <a:srgbClr val="0070C0"/>
                </a:solidFill>
              </a:rPr>
              <a:t>Vysvětlení polohové energie pružnosti.</a:t>
            </a:r>
          </a:p>
          <a:p>
            <a:pPr marL="623888" indent="-514350">
              <a:lnSpc>
                <a:spcPct val="90000"/>
              </a:lnSpc>
              <a:buFont typeface="Wingdings 3" pitchFamily="18" charset="2"/>
              <a:buAutoNum type="arabicParenR"/>
            </a:pPr>
            <a:r>
              <a:rPr lang="cs-CZ" sz="2400" b="1" smtClean="0">
                <a:solidFill>
                  <a:srgbClr val="0070C0"/>
                </a:solidFill>
              </a:rPr>
              <a:t>Žák odpovídá na otázky, vybírá správné odpovědi, počítá příklady.</a:t>
            </a:r>
          </a:p>
          <a:p>
            <a:pPr marL="623888" indent="-514350">
              <a:lnSpc>
                <a:spcPct val="90000"/>
              </a:lnSpc>
              <a:buFont typeface="Wingdings 3" pitchFamily="18" charset="2"/>
              <a:buAutoNum type="arabicParenR"/>
            </a:pPr>
            <a:endParaRPr lang="cs-CZ" sz="2800" b="1" smtClean="0">
              <a:solidFill>
                <a:srgbClr val="0070C0"/>
              </a:solidFill>
            </a:endParaRPr>
          </a:p>
          <a:p>
            <a:pPr marL="623888" indent="-514350">
              <a:lnSpc>
                <a:spcPct val="90000"/>
              </a:lnSpc>
              <a:buFont typeface="Wingdings 3" pitchFamily="18" charset="2"/>
              <a:buAutoNum type="arabicParenR"/>
            </a:pPr>
            <a:endParaRPr lang="cs-CZ" sz="2800" b="1" smtClean="0">
              <a:solidFill>
                <a:srgbClr val="0070C0"/>
              </a:solidFill>
            </a:endParaRPr>
          </a:p>
          <a:p>
            <a:pPr marL="623888" indent="-514350">
              <a:lnSpc>
                <a:spcPct val="90000"/>
              </a:lnSpc>
              <a:buFont typeface="Wingdings 3" pitchFamily="18" charset="2"/>
              <a:buAutoNum type="arabicParenR"/>
            </a:pPr>
            <a:endParaRPr lang="cs-CZ" sz="2800" b="1" smtClean="0">
              <a:solidFill>
                <a:srgbClr val="0070C0"/>
              </a:solidFill>
            </a:endParaRPr>
          </a:p>
        </p:txBody>
      </p:sp>
      <p:sp>
        <p:nvSpPr>
          <p:cNvPr id="3" name="Nadpis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fontAlgn="auto">
              <a:spcAft>
                <a:spcPts val="0"/>
              </a:spcAft>
              <a:defRPr/>
            </a:pPr>
            <a:r>
              <a:rPr lang="cs-CZ" sz="3600" dirty="0" smtClean="0">
                <a:solidFill>
                  <a:srgbClr val="002060"/>
                </a:solidFill>
                <a:effectLst/>
              </a:rPr>
              <a:t>Metodika prezentace:</a:t>
            </a:r>
            <a:endParaRPr lang="cs-CZ" sz="3600" dirty="0">
              <a:solidFill>
                <a:srgbClr val="002060"/>
              </a:solidFill>
              <a:effectLst/>
            </a:endParaRPr>
          </a:p>
        </p:txBody>
      </p:sp>
    </p:spTree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Shluk">
  <a:themeElements>
    <a:clrScheme name="Shluk">
      <a:dk1>
        <a:sysClr val="windowText" lastClr="000000"/>
      </a:dk1>
      <a:lt1>
        <a:sysClr val="window" lastClr="FFFFFF"/>
      </a:lt1>
      <a:dk2>
        <a:srgbClr val="464646"/>
      </a:dk2>
      <a:lt2>
        <a:srgbClr val="DEF5FA"/>
      </a:lt2>
      <a:accent1>
        <a:srgbClr val="2DA2BF"/>
      </a:accent1>
      <a:accent2>
        <a:srgbClr val="DA1F28"/>
      </a:accent2>
      <a:accent3>
        <a:srgbClr val="EB641B"/>
      </a:accent3>
      <a:accent4>
        <a:srgbClr val="39639D"/>
      </a:accent4>
      <a:accent5>
        <a:srgbClr val="474B78"/>
      </a:accent5>
      <a:accent6>
        <a:srgbClr val="7D3C4A"/>
      </a:accent6>
      <a:hlink>
        <a:srgbClr val="FF8119"/>
      </a:hlink>
      <a:folHlink>
        <a:srgbClr val="44B9E8"/>
      </a:folHlink>
    </a:clrScheme>
    <a:fontScheme name="Shluk">
      <a:majorFont>
        <a:latin typeface="Lucida Sans Unicode"/>
        <a:ea typeface=""/>
        <a:cs typeface=""/>
        <a:font script="Jpan" typeface="ＭＳ Ｐゴシック"/>
        <a:font script="Hang" typeface="맑은 고딕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Uigh" typeface="Microsoft Uighur"/>
      </a:majorFont>
      <a:minorFont>
        <a:latin typeface="Lucida Sans Unicode"/>
        <a:ea typeface=""/>
        <a:cs typeface=""/>
        <a:font script="Jpan" typeface="ＭＳ Ｐゴシック"/>
        <a:font script="Hang" typeface="맑은 고딕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Uigh" typeface="Microsoft Uighur"/>
      </a:minorFont>
    </a:fontScheme>
    <a:fmtScheme name="Shluk">
      <a:fillStyleLst>
        <a:solidFill>
          <a:schemeClr val="phClr"/>
        </a:solidFill>
        <a:gradFill rotWithShape="1">
          <a:gsLst>
            <a:gs pos="0">
              <a:schemeClr val="phClr">
                <a:tint val="62000"/>
                <a:satMod val="180000"/>
              </a:schemeClr>
            </a:gs>
            <a:gs pos="65000">
              <a:schemeClr val="phClr">
                <a:tint val="32000"/>
                <a:satMod val="250000"/>
              </a:schemeClr>
            </a:gs>
            <a:gs pos="100000">
              <a:schemeClr val="phClr">
                <a:tint val="23000"/>
                <a:satMod val="300000"/>
              </a:schemeClr>
            </a:gs>
          </a:gsLst>
          <a:lin ang="16200000" scaled="0"/>
        </a:gradFill>
        <a:gradFill rotWithShape="1">
          <a:gsLst>
            <a:gs pos="0">
              <a:schemeClr val="phClr">
                <a:shade val="15000"/>
                <a:satMod val="180000"/>
              </a:schemeClr>
            </a:gs>
            <a:gs pos="50000">
              <a:schemeClr val="phClr">
                <a:shade val="45000"/>
                <a:satMod val="170000"/>
              </a:schemeClr>
            </a:gs>
            <a:gs pos="70000">
              <a:schemeClr val="phClr">
                <a:tint val="99000"/>
                <a:shade val="65000"/>
                <a:satMod val="155000"/>
              </a:schemeClr>
            </a:gs>
            <a:gs pos="100000">
              <a:schemeClr val="phClr">
                <a:tint val="95500"/>
                <a:shade val="100000"/>
                <a:satMod val="15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55000" cap="flat" cmpd="thickThin" algn="ctr">
          <a:solidFill>
            <a:schemeClr val="phClr"/>
          </a:solidFill>
          <a:prstDash val="solid"/>
        </a:ln>
        <a:ln w="63500" cap="flat" cmpd="thickThin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0800" dist="381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50800" dist="381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63500" dist="38100" dir="5400000" rotWithShape="0">
              <a:srgbClr val="000000">
                <a:alpha val="45000"/>
              </a:srgbClr>
            </a:outerShdw>
          </a:effectLst>
          <a:scene3d>
            <a:camera prst="orthographicFront" fov="0">
              <a:rot lat="0" lon="0" rev="0"/>
            </a:camera>
            <a:lightRig rig="glow" dir="t">
              <a:rot lat="0" lon="0" rev="6360000"/>
            </a:lightRig>
          </a:scene3d>
          <a:sp3d contourW="1000" prstMaterial="flat">
            <a:bevelT w="95250" h="101600"/>
            <a:contourClr>
              <a:schemeClr val="phClr">
                <a:satMod val="300000"/>
              </a:schemeClr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55000"/>
                <a:satMod val="300000"/>
              </a:schemeClr>
            </a:gs>
            <a:gs pos="40000">
              <a:schemeClr val="phClr">
                <a:tint val="65000"/>
                <a:satMod val="300000"/>
              </a:schemeClr>
            </a:gs>
            <a:gs pos="100000">
              <a:schemeClr val="phClr">
                <a:shade val="65000"/>
                <a:satMod val="300000"/>
              </a:schemeClr>
            </a:gs>
          </a:gsLst>
          <a:path path="circle">
            <a:fillToRect l="95000" t="-106500" r="5000" b="206500"/>
          </a:path>
        </a:gradFill>
        <a:blipFill>
          <a:blip xmlns:r="http://schemas.openxmlformats.org/officeDocument/2006/relationships" r:embed="rId1">
            <a:duotone>
              <a:schemeClr val="phClr">
                <a:shade val="60000"/>
                <a:satMod val="110000"/>
              </a:schemeClr>
              <a:schemeClr val="phClr">
                <a:tint val="95000"/>
              </a:schemeClr>
            </a:duotone>
          </a:blip>
          <a:tile tx="0" ty="0" sx="50000" sy="50000" flip="none" algn="tl"/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Motiv sady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Override1.xml><?xml version="1.0" encoding="utf-8"?>
<a:themeOverride xmlns:a="http://schemas.openxmlformats.org/drawingml/2006/main">
  <a:clrScheme name="Shluk">
    <a:dk1>
      <a:sysClr val="windowText" lastClr="000000"/>
    </a:dk1>
    <a:lt1>
      <a:sysClr val="window" lastClr="FFFFFF"/>
    </a:lt1>
    <a:dk2>
      <a:srgbClr val="464646"/>
    </a:dk2>
    <a:lt2>
      <a:srgbClr val="DEF5FA"/>
    </a:lt2>
    <a:accent1>
      <a:srgbClr val="2DA2BF"/>
    </a:accent1>
    <a:accent2>
      <a:srgbClr val="DA1F28"/>
    </a:accent2>
    <a:accent3>
      <a:srgbClr val="EB641B"/>
    </a:accent3>
    <a:accent4>
      <a:srgbClr val="39639D"/>
    </a:accent4>
    <a:accent5>
      <a:srgbClr val="474B78"/>
    </a:accent5>
    <a:accent6>
      <a:srgbClr val="7D3C4A"/>
    </a:accent6>
    <a:hlink>
      <a:srgbClr val="FF8119"/>
    </a:hlink>
    <a:folHlink>
      <a:srgbClr val="44B9E8"/>
    </a:folHlink>
  </a:clrScheme>
</a:themeOverride>
</file>

<file path=ppt/theme/themeOverride2.xml><?xml version="1.0" encoding="utf-8"?>
<a:themeOverride xmlns:a="http://schemas.openxmlformats.org/drawingml/2006/main">
  <a:clrScheme name="Shluk">
    <a:dk1>
      <a:sysClr val="windowText" lastClr="000000"/>
    </a:dk1>
    <a:lt1>
      <a:sysClr val="window" lastClr="FFFFFF"/>
    </a:lt1>
    <a:dk2>
      <a:srgbClr val="464646"/>
    </a:dk2>
    <a:lt2>
      <a:srgbClr val="DEF5FA"/>
    </a:lt2>
    <a:accent1>
      <a:srgbClr val="2DA2BF"/>
    </a:accent1>
    <a:accent2>
      <a:srgbClr val="DA1F28"/>
    </a:accent2>
    <a:accent3>
      <a:srgbClr val="EB641B"/>
    </a:accent3>
    <a:accent4>
      <a:srgbClr val="39639D"/>
    </a:accent4>
    <a:accent5>
      <a:srgbClr val="474B78"/>
    </a:accent5>
    <a:accent6>
      <a:srgbClr val="7D3C4A"/>
    </a:accent6>
    <a:hlink>
      <a:srgbClr val="FF8119"/>
    </a:hlink>
    <a:folHlink>
      <a:srgbClr val="44B9E8"/>
    </a:folHlink>
  </a:clrScheme>
</a:themeOverride>
</file>

<file path=ppt/theme/themeOverride3.xml><?xml version="1.0" encoding="utf-8"?>
<a:themeOverride xmlns:a="http://schemas.openxmlformats.org/drawingml/2006/main">
  <a:clrScheme name="Shluk">
    <a:dk1>
      <a:sysClr val="windowText" lastClr="000000"/>
    </a:dk1>
    <a:lt1>
      <a:sysClr val="window" lastClr="FFFFFF"/>
    </a:lt1>
    <a:dk2>
      <a:srgbClr val="464646"/>
    </a:dk2>
    <a:lt2>
      <a:srgbClr val="DEF5FA"/>
    </a:lt2>
    <a:accent1>
      <a:srgbClr val="2DA2BF"/>
    </a:accent1>
    <a:accent2>
      <a:srgbClr val="DA1F28"/>
    </a:accent2>
    <a:accent3>
      <a:srgbClr val="EB641B"/>
    </a:accent3>
    <a:accent4>
      <a:srgbClr val="39639D"/>
    </a:accent4>
    <a:accent5>
      <a:srgbClr val="474B78"/>
    </a:accent5>
    <a:accent6>
      <a:srgbClr val="7D3C4A"/>
    </a:accent6>
    <a:hlink>
      <a:srgbClr val="FF8119"/>
    </a:hlink>
    <a:folHlink>
      <a:srgbClr val="44B9E8"/>
    </a:folHlink>
  </a:clrScheme>
</a:themeOverride>
</file>

<file path=ppt/theme/themeOverride4.xml><?xml version="1.0" encoding="utf-8"?>
<a:themeOverride xmlns:a="http://schemas.openxmlformats.org/drawingml/2006/main">
  <a:clrScheme name="Shluk">
    <a:dk1>
      <a:sysClr val="windowText" lastClr="000000"/>
    </a:dk1>
    <a:lt1>
      <a:sysClr val="window" lastClr="FFFFFF"/>
    </a:lt1>
    <a:dk2>
      <a:srgbClr val="464646"/>
    </a:dk2>
    <a:lt2>
      <a:srgbClr val="DEF5FA"/>
    </a:lt2>
    <a:accent1>
      <a:srgbClr val="2DA2BF"/>
    </a:accent1>
    <a:accent2>
      <a:srgbClr val="DA1F28"/>
    </a:accent2>
    <a:accent3>
      <a:srgbClr val="EB641B"/>
    </a:accent3>
    <a:accent4>
      <a:srgbClr val="39639D"/>
    </a:accent4>
    <a:accent5>
      <a:srgbClr val="474B78"/>
    </a:accent5>
    <a:accent6>
      <a:srgbClr val="7D3C4A"/>
    </a:accent6>
    <a:hlink>
      <a:srgbClr val="FF8119"/>
    </a:hlink>
    <a:folHlink>
      <a:srgbClr val="44B9E8"/>
    </a:folHlink>
  </a:clrScheme>
</a:themeOverride>
</file>

<file path=docProps/app.xml><?xml version="1.0" encoding="utf-8"?>
<Properties xmlns="http://schemas.openxmlformats.org/officeDocument/2006/extended-properties" xmlns:vt="http://schemas.openxmlformats.org/officeDocument/2006/docPropsVTypes">
  <Template>Concourse</Template>
  <TotalTime>106</TotalTime>
  <Words>450</Words>
  <Application>Microsoft Office PowerPoint</Application>
  <PresentationFormat>On-screen Show (4:3)</PresentationFormat>
  <Paragraphs>77</Paragraphs>
  <Slides>13</Slides>
  <Notes>1</Notes>
  <HiddenSlides>0</HiddenSlides>
  <MMClips>0</MMClips>
  <ScaleCrop>false</ScaleCrop>
  <HeadingPairs>
    <vt:vector size="6" baseType="variant">
      <vt:variant>
        <vt:lpstr>Použitá písma</vt:lpstr>
      </vt:variant>
      <vt:variant>
        <vt:i4>7</vt:i4>
      </vt:variant>
      <vt:variant>
        <vt:lpstr>Šablona návrhu</vt:lpstr>
      </vt:variant>
      <vt:variant>
        <vt:i4>8</vt:i4>
      </vt:variant>
      <vt:variant>
        <vt:lpstr>Nadpisy snímků</vt:lpstr>
      </vt:variant>
      <vt:variant>
        <vt:i4>13</vt:i4>
      </vt:variant>
    </vt:vector>
  </HeadingPairs>
  <TitlesOfParts>
    <vt:vector size="28" baseType="lpstr">
      <vt:lpstr>Lucida Sans Unicode</vt:lpstr>
      <vt:lpstr>Arial</vt:lpstr>
      <vt:lpstr>Wingdings 3</vt:lpstr>
      <vt:lpstr>Verdana</vt:lpstr>
      <vt:lpstr>Wingdings 2</vt:lpstr>
      <vt:lpstr>Calibri</vt:lpstr>
      <vt:lpstr>Wingdings</vt:lpstr>
      <vt:lpstr>Shluk</vt:lpstr>
      <vt:lpstr>Shluk</vt:lpstr>
      <vt:lpstr>Shluk</vt:lpstr>
      <vt:lpstr>Shluk</vt:lpstr>
      <vt:lpstr>Shluk</vt:lpstr>
      <vt:lpstr>Shluk</vt:lpstr>
      <vt:lpstr>Shluk</vt:lpstr>
      <vt:lpstr>Shluk</vt:lpstr>
      <vt:lpstr>Snímek 1</vt:lpstr>
      <vt:lpstr>Snímek 2</vt:lpstr>
      <vt:lpstr>Snímek 3</vt:lpstr>
      <vt:lpstr>Snímek 4</vt:lpstr>
      <vt:lpstr>Snímek 5</vt:lpstr>
      <vt:lpstr>Snímek 6</vt:lpstr>
      <vt:lpstr>Snímek 7</vt:lpstr>
      <vt:lpstr>Snímek 8</vt:lpstr>
      <vt:lpstr>Snímek 9</vt:lpstr>
      <vt:lpstr>Snímek 10</vt:lpstr>
      <vt:lpstr>Snímek 11</vt:lpstr>
      <vt:lpstr>Snímek 12</vt:lpstr>
      <vt:lpstr>Snímek 13</vt:lpstr>
    </vt:vector>
  </TitlesOfParts>
  <Company>Franc-omitky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Snímek 1</dc:title>
  <dc:creator>Radlena</dc:creator>
  <cp:lastModifiedBy>DUM</cp:lastModifiedBy>
  <cp:revision>18</cp:revision>
  <dcterms:created xsi:type="dcterms:W3CDTF">2011-10-15T19:21:00Z</dcterms:created>
  <dcterms:modified xsi:type="dcterms:W3CDTF">2013-06-07T17:58:51Z</dcterms:modified>
</cp:coreProperties>
</file>