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5C07856-C97E-41D2-AE34-DA4AE762341F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B1A7DBB-8EE2-4838-B685-5797840700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460B2-582F-4B84-ABBD-9969B4E0E52E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39372-2FA0-4952-848E-6FA952565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270A9F-ED72-4B6F-A1E3-8E93C55ABC84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861AEA-F718-4ECC-8A74-705CD4AB24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BC3756-F27F-4938-BABD-3998ADDFDDA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D2C9D-CB3B-4D48-82A6-E92AC5F020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6A58CF3-6ECF-473C-96D7-40C41DEC356C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76F823-192E-436E-93AB-0CAC6B3F5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53E7FCF-286A-4D7E-8E6E-FB5C5DDFDBE8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9E9572-136C-485C-B31A-4C0F55F52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9BB32-FA1A-45F8-80A5-C6D456342D6D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2D411-31BE-4A61-87CA-6310C1C02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CCDC82-BEE4-499F-BC18-A008BF8618A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FEEE7F3-36E9-4074-8AEC-60B420A5A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43C8A16-A004-48BD-9D5E-56E0E78D451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3A7C3A8-8788-4B76-8D0F-3B2A0C83D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9F362-CE0A-4BDC-95DF-1BA858929424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519B2-92CE-4575-A86A-0AEF518AB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41928-1F7C-4677-8A72-D82FD285329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374CC-355F-464D-8DF8-ABAE831C90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EF581A2-D30B-4575-B4B8-8DDB7BD77A21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4A5FB90-A120-4283-BB9A-090C45532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3zscheb.cz/oldweb/e-learning/fyzika%20web/teplo/teplov1.gi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1071563" y="4941888"/>
            <a:ext cx="6624637" cy="77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</a:t>
            </a:r>
            <a:r>
              <a:rPr lang="cs-CZ" sz="1600">
                <a:solidFill>
                  <a:srgbClr val="00B0F0"/>
                </a:solidFill>
                <a:latin typeface="Lucida Sans Unicode" pitchFamily="34" charset="0"/>
              </a:rPr>
              <a:t>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8. ročníku, slouží</a:t>
            </a:r>
            <a:r>
              <a:rPr lang="cs-CZ" sz="1600" b="1">
                <a:solidFill>
                  <a:srgbClr val="00B0F0"/>
                </a:solidFill>
              </a:rPr>
              <a:t>       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 k naučení nového učiva.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71550" y="4292600"/>
            <a:ext cx="7577138" cy="46513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Teplo</a:t>
            </a:r>
            <a:endParaRPr lang="cs-CZ" sz="28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771775" y="1557338"/>
            <a:ext cx="60706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11/2011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 FY.8.A.09_teplo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6100" y="549275"/>
            <a:ext cx="1811338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404813"/>
            <a:ext cx="4186238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B0F0"/>
                </a:solidFill>
              </a:rPr>
              <a:t>Předá-li teplejší těleso chladnějšímu tělesu tepelnou výměnou energii, říkáme, že teplejší </a:t>
            </a:r>
            <a:r>
              <a:rPr lang="cs-CZ" b="1" u="sng" smtClean="0">
                <a:solidFill>
                  <a:srgbClr val="00B0F0"/>
                </a:solidFill>
              </a:rPr>
              <a:t>těleso odevzdalo </a:t>
            </a:r>
            <a:r>
              <a:rPr lang="cs-CZ" b="1" smtClean="0">
                <a:solidFill>
                  <a:srgbClr val="00B0F0"/>
                </a:solidFill>
              </a:rPr>
              <a:t>chladnějšímu </a:t>
            </a:r>
            <a:r>
              <a:rPr lang="cs-CZ" b="1" u="sng" smtClean="0">
                <a:solidFill>
                  <a:srgbClr val="00B0F0"/>
                </a:solidFill>
              </a:rPr>
              <a:t>TEPLO</a:t>
            </a:r>
            <a:r>
              <a:rPr lang="cs-CZ" b="1" smtClean="0">
                <a:solidFill>
                  <a:srgbClr val="00B0F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70C0"/>
                </a:solidFill>
              </a:rPr>
              <a:t>Přijme-li chladnější těleso od teplejšího tělesa tepelnou výměnou energii, říkáme, že chladnější </a:t>
            </a:r>
            <a:r>
              <a:rPr lang="cs-CZ" b="1" u="sng" smtClean="0">
                <a:solidFill>
                  <a:srgbClr val="0070C0"/>
                </a:solidFill>
              </a:rPr>
              <a:t>těleso přijalo </a:t>
            </a:r>
            <a:r>
              <a:rPr lang="cs-CZ" b="1" smtClean="0">
                <a:solidFill>
                  <a:srgbClr val="0070C0"/>
                </a:solidFill>
              </a:rPr>
              <a:t>od teplejšího tělesa </a:t>
            </a:r>
            <a:r>
              <a:rPr lang="cs-CZ" b="1" u="sng" smtClean="0">
                <a:solidFill>
                  <a:srgbClr val="0070C0"/>
                </a:solidFill>
              </a:rPr>
              <a:t>TEPLO</a:t>
            </a:r>
            <a:r>
              <a:rPr lang="cs-CZ" b="1" smtClean="0">
                <a:solidFill>
                  <a:srgbClr val="0070C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smtClean="0">
                <a:solidFill>
                  <a:srgbClr val="002060"/>
                </a:solidFill>
              </a:rPr>
              <a:t>TEPLO JE ROVNO ENERGII, KTEROU ODEVZDÁ NEBO PŘIJME TĚLESO PŘI TEPELNÉ VÝMĚNĚ!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00000"/>
                </a:solidFill>
              </a:rPr>
              <a:t>TEPLO VE FYZICE: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5614988" cy="4525962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pro teplo jako fyzikální veličinu užíváme značku : Q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teplo měříme stejně jako energii v joulech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protože joule je malá jednotka, používá se její násobek </a:t>
            </a:r>
            <a:r>
              <a:rPr lang="cs-CZ" sz="3600" b="1" u="sng" dirty="0" smtClean="0">
                <a:solidFill>
                  <a:srgbClr val="00B050"/>
                </a:solidFill>
              </a:rPr>
              <a:t>kilojoule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600" b="1" dirty="0" smtClean="0">
                <a:solidFill>
                  <a:srgbClr val="00B050"/>
                </a:solidFill>
              </a:rPr>
              <a:t>1 kJ = 1 000 J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3600" b="1" dirty="0" smtClean="0">
              <a:solidFill>
                <a:srgbClr val="00B05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0" dirty="0" smtClean="0">
                <a:solidFill>
                  <a:srgbClr val="C00000"/>
                </a:solidFill>
                <a:effectLst/>
              </a:rPr>
              <a:t>TEPLO (značka, jednotka)</a:t>
            </a:r>
            <a:endParaRPr lang="cs-CZ" sz="3600" b="0" dirty="0">
              <a:solidFill>
                <a:srgbClr val="C00000"/>
              </a:solidFill>
              <a:effectLst/>
            </a:endParaRPr>
          </a:p>
        </p:txBody>
      </p:sp>
      <p:pic>
        <p:nvPicPr>
          <p:cNvPr id="15363" name="Picture 2" descr="C:\Documents and Settings\radek\Local Settings\Temporary Internet Files\Content.IE5\JJL6E97M\MC9000787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2143125"/>
            <a:ext cx="1849437" cy="198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313"/>
            <a:ext cx="5400675" cy="4649787"/>
          </a:xfrm>
        </p:spPr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Teplo přijaté tělesem </a:t>
            </a:r>
            <a:r>
              <a:rPr lang="cs-CZ" b="1" smtClean="0">
                <a:solidFill>
                  <a:srgbClr val="7030A0"/>
                </a:solidFill>
                <a:latin typeface="Arial" charset="0"/>
              </a:rPr>
              <a:t>                       </a:t>
            </a:r>
            <a:r>
              <a:rPr lang="cs-CZ" b="1" smtClean="0">
                <a:solidFill>
                  <a:srgbClr val="7030A0"/>
                </a:solidFill>
              </a:rPr>
              <a:t>o určité hmotnosti při tepelné výměně je PŘÍMO ÚMĚRNÉ ZVÝŠENÍ TEPLOTY: </a:t>
            </a:r>
          </a:p>
          <a:p>
            <a:pPr algn="ctr">
              <a:buFont typeface="Wingdings 3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(t – t</a:t>
            </a:r>
            <a:r>
              <a:rPr lang="cs-CZ" b="1" baseline="-25000" smtClean="0">
                <a:solidFill>
                  <a:srgbClr val="FF0000"/>
                </a:solidFill>
              </a:rPr>
              <a:t>0</a:t>
            </a:r>
            <a:r>
              <a:rPr lang="cs-CZ" b="1" smtClean="0">
                <a:solidFill>
                  <a:srgbClr val="FF0000"/>
                </a:solidFill>
              </a:rPr>
              <a:t>)</a:t>
            </a:r>
          </a:p>
          <a:p>
            <a:endParaRPr lang="cs-CZ" b="1" smtClean="0">
              <a:solidFill>
                <a:srgbClr val="7030A0"/>
              </a:solidFill>
            </a:endParaRPr>
          </a:p>
          <a:p>
            <a:pPr algn="ctr"/>
            <a:r>
              <a:rPr lang="cs-CZ" b="1" smtClean="0">
                <a:solidFill>
                  <a:srgbClr val="7030A0"/>
                </a:solidFill>
              </a:rPr>
              <a:t>Při určitém zvýšení teploty je teplo přijaté tělesem přímo úměrné HMOTNOSTI TĚLESA: </a:t>
            </a:r>
            <a:r>
              <a:rPr lang="cs-CZ" b="1" smtClean="0">
                <a:solidFill>
                  <a:srgbClr val="FF0000"/>
                </a:solidFill>
              </a:rPr>
              <a:t>m</a:t>
            </a:r>
          </a:p>
          <a:p>
            <a:endParaRPr lang="cs-CZ" b="1" smtClean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00000"/>
                </a:solidFill>
                <a:effectLst/>
              </a:rPr>
              <a:t>Na čem závisí, kolik tepla Q odevzdá nebo přijme těleso při tepelné výměně?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1285875"/>
            <a:ext cx="30003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63"/>
            <a:ext cx="5829300" cy="4364037"/>
          </a:xfrm>
        </p:spPr>
        <p:txBody>
          <a:bodyPr>
            <a:normAutofit/>
          </a:bodyPr>
          <a:lstStyle/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1) Vysvětli, jak probíhá tepelná výměna mezi sklenicí a teplým čajem nalitým do sklenice. 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Které těleso přijme teplo?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Jak se při tom změní jeho vnitřní energie?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u="sng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  <p:pic>
        <p:nvPicPr>
          <p:cNvPr id="17411" name="Picture 4" descr="C:\Documents and Settings\radek\Local Settings\Temporary Internet Files\Content.IE5\FT0M62PU\MC9002521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5" y="1785938"/>
            <a:ext cx="2249488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38"/>
            <a:ext cx="5757863" cy="4792662"/>
          </a:xfrm>
        </p:spPr>
        <p:txBody>
          <a:bodyPr>
            <a:normAutofit fontScale="92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2) Popiš děje, které jsou vyjádřeny větami: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Hrníček s čajem ponořený do chladné vody odevzdá teplo 30 kJ.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lphaLcParenR"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Lžíce ponořená do horkého čaje přijala teplo 6 kJ.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Jak nazýváme oba děje? 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Která tělesa zvětšila vnitřní energii?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dirty="0"/>
          </a:p>
        </p:txBody>
      </p:sp>
      <p:pic>
        <p:nvPicPr>
          <p:cNvPr id="18435" name="Picture 3" descr="C:\Documents and Settings\radek\Local Settings\Temporary Internet Files\Content.IE5\NUPGSY15\MP90032106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13" y="785813"/>
            <a:ext cx="2252662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5" descr="C:\Documents and Settings\radek\Local Settings\Temporary Internet Files\Content.IE5\FT0M62PU\MC9002785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4143375"/>
            <a:ext cx="1684337" cy="1817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1500188"/>
            <a:ext cx="6000750" cy="4525962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3) Teploměr, který má pokojovou teplotu, vložíme: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a) do horké vody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b) do studené vody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b="1" dirty="0" smtClean="0">
                <a:solidFill>
                  <a:schemeClr val="accent3"/>
                </a:solidFill>
              </a:rPr>
              <a:t>Které těleso přijalo a které odevzdalo teplo v případě a), b)?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2844" y="21429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Odpovězte na otázky:</a:t>
            </a:r>
            <a:endParaRPr lang="cs-CZ" sz="3600" dirty="0">
              <a:effectLst/>
            </a:endParaRPr>
          </a:p>
        </p:txBody>
      </p:sp>
      <p:pic>
        <p:nvPicPr>
          <p:cNvPr id="19459" name="Picture 2" descr="C:\Documents and Settings\radek\Local Settings\Temporary Internet Files\Content.IE5\JJL6E97M\MP9003905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500063"/>
            <a:ext cx="3000375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75"/>
            <a:ext cx="5186363" cy="3578225"/>
          </a:xfrm>
        </p:spPr>
        <p:txBody>
          <a:bodyPr/>
          <a:lstStyle/>
          <a:p>
            <a:pPr marL="623888" indent="-514350">
              <a:buFont typeface="Wingdings 3" pitchFamily="18" charset="2"/>
              <a:buAutoNum type="alphaLcParenR"/>
            </a:pPr>
            <a:r>
              <a:rPr lang="cs-CZ" sz="3200" b="1" smtClean="0">
                <a:solidFill>
                  <a:srgbClr val="0070C0"/>
                </a:solidFill>
              </a:rPr>
              <a:t>ocelový klíč přijme od vody teplo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3200" b="1" smtClean="0">
                <a:solidFill>
                  <a:srgbClr val="0070C0"/>
                </a:solidFill>
              </a:rPr>
              <a:t>ocelový klíč odevzdá vodě teplo</a:t>
            </a:r>
          </a:p>
          <a:p>
            <a:pPr marL="623888" indent="-514350">
              <a:buFont typeface="Wingdings 3" pitchFamily="18" charset="2"/>
              <a:buAutoNum type="alphaLcParenR"/>
            </a:pPr>
            <a:r>
              <a:rPr lang="cs-CZ" sz="3200" b="1" smtClean="0">
                <a:solidFill>
                  <a:srgbClr val="0070C0"/>
                </a:solidFill>
              </a:rPr>
              <a:t>voda odevzdá ocelovému klíči teplo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0" u="sng" dirty="0" smtClean="0">
                <a:solidFill>
                  <a:srgbClr val="C00000"/>
                </a:solidFill>
                <a:effectLst/>
              </a:rPr>
              <a:t>Vyberte správnou odpověď: </a:t>
            </a:r>
            <a:r>
              <a:rPr lang="cs-CZ" sz="3200" b="0" dirty="0" smtClean="0">
                <a:solidFill>
                  <a:srgbClr val="C00000"/>
                </a:solidFill>
                <a:effectLst/>
              </a:rPr>
              <a:t>Ocelový klíč o teplotě 20</a:t>
            </a:r>
            <a:r>
              <a:rPr lang="cs-CZ" sz="3200" b="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 ponoříme do vody o teplotě 100°. Jaká bude tepelná výměna mezi klíčem a vodou?</a:t>
            </a:r>
            <a:endParaRPr lang="cs-CZ" sz="3200" b="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483" name="Picture 2" descr="C:\Documents and Settings\radek\Local Settings\Temporary Internet Files\Content.IE5\FT0M62PU\MP90030298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38" y="2571750"/>
            <a:ext cx="3214687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>
                <a:solidFill>
                  <a:srgbClr val="0070C0"/>
                </a:solidFill>
              </a:rPr>
              <a:t>galerie office</a:t>
            </a:r>
          </a:p>
          <a:p>
            <a:r>
              <a:rPr lang="cs-CZ" sz="1600" b="1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r>
              <a:rPr lang="cs-CZ" sz="1600" smtClean="0">
                <a:solidFill>
                  <a:srgbClr val="0070C0"/>
                </a:solidFill>
                <a:hlinkClick r:id="rId2"/>
              </a:rPr>
              <a:t>http://www.3zscheb.cz/oldweb/e-learning/fyzika%20web/teplo/teplov1.gif</a:t>
            </a:r>
            <a:endParaRPr lang="cs-CZ" sz="1600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600" smtClean="0">
                <a:solidFill>
                  <a:srgbClr val="0070C0"/>
                </a:solidFill>
              </a:rPr>
              <a:t>[</a:t>
            </a:r>
            <a:r>
              <a:rPr lang="cs-CZ" sz="1600" smtClean="0">
                <a:solidFill>
                  <a:srgbClr val="0070C0"/>
                </a:solidFill>
              </a:rPr>
              <a:t>cit:2011-11-09</a:t>
            </a:r>
            <a:r>
              <a:rPr lang="en-US" sz="1600" smtClean="0">
                <a:solidFill>
                  <a:srgbClr val="0070C0"/>
                </a:solidFill>
              </a:rPr>
              <a:t>]</a:t>
            </a:r>
            <a:endParaRPr lang="cs-CZ" sz="1600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600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600" smtClean="0">
              <a:solidFill>
                <a:srgbClr val="0070C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400" smtClean="0">
              <a:solidFill>
                <a:srgbClr val="0070C0"/>
              </a:solidFill>
            </a:endParaRPr>
          </a:p>
          <a:p>
            <a:endParaRPr lang="cs-CZ" sz="1600" b="1" smtClean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B0F0"/>
                </a:solidFill>
              </a:rPr>
              <a:t>Žáci pokračují v látce o tepelné výměně vedením, ale místo předávání vnitřní energie začínají používat termínu předávání tepla. 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B0F0"/>
                </a:solidFill>
              </a:rPr>
              <a:t>Zavedení značky a jednotky tepla jako fyzikální veličiny. 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B0F0"/>
                </a:solidFill>
              </a:rPr>
              <a:t>Vysvětlení přímé úměrnosti tepla na teplotě a hmotnosti.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r>
              <a:rPr lang="cs-CZ" sz="2800" b="1" dirty="0" smtClean="0">
                <a:solidFill>
                  <a:srgbClr val="00B0F0"/>
                </a:solidFill>
              </a:rPr>
              <a:t>Žák na závěr odpovídá </a:t>
            </a:r>
            <a:r>
              <a:rPr lang="cs-CZ" sz="2800" b="1" smtClean="0">
                <a:solidFill>
                  <a:srgbClr val="00B0F0"/>
                </a:solidFill>
              </a:rPr>
              <a:t>na otázky.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pPr marL="624078" indent="-514350" fontAlgn="auto">
              <a:spcAft>
                <a:spcPts val="0"/>
              </a:spcAft>
              <a:buFont typeface="Wingdings 3"/>
              <a:buAutoNum type="arabicParenR"/>
              <a:defRPr/>
            </a:pP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162</TotalTime>
  <Words>320</Words>
  <Application>Microsoft Office PowerPoint</Application>
  <PresentationFormat>On-screen Show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10</vt:i4>
      </vt:variant>
    </vt:vector>
  </HeadingPairs>
  <TitlesOfParts>
    <vt:vector size="25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22</cp:revision>
  <dcterms:created xsi:type="dcterms:W3CDTF">2011-11-06T17:58:52Z</dcterms:created>
  <dcterms:modified xsi:type="dcterms:W3CDTF">2013-06-07T18:01:06Z</dcterms:modified>
</cp:coreProperties>
</file>